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1" r:id="rId2"/>
    <p:sldId id="260" r:id="rId3"/>
    <p:sldId id="256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46" d="100"/>
          <a:sy n="46" d="100"/>
        </p:scale>
        <p:origin x="42" y="540"/>
      </p:cViewPr>
      <p:guideLst/>
    </p:cSldViewPr>
  </p:slideViewPr>
  <p:outlineViewPr>
    <p:cViewPr>
      <p:scale>
        <a:sx n="33" d="100"/>
        <a:sy n="33" d="100"/>
      </p:scale>
      <p:origin x="0" y="-37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36997-F40B-47BA-B189-2076E9F9F18B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E3E0B-D2E3-4E17-9B26-2C89E11DF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8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E3E0B-D2E3-4E17-9B26-2C89E11DFA9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50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0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65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126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1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476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27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5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1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00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7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35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15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6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5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57AA2-ED27-4700-A6D5-C3B43E9EAF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1D7852-452B-4A82-8F32-73919B1C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06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Алгебра  8 класс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5558" y="4668253"/>
            <a:ext cx="6188242" cy="150871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b="1" dirty="0">
                <a:solidFill>
                  <a:srgbClr val="003300"/>
                </a:solidFill>
                <a:latin typeface="Times New Roman" panose="02020603050405020304" pitchFamily="18" charset="0"/>
              </a:rPr>
              <a:t>Учитель </a:t>
            </a:r>
            <a:r>
              <a:rPr lang="ru-RU" altLang="ru-RU" b="1" dirty="0" smtClean="0">
                <a:solidFill>
                  <a:srgbClr val="003300"/>
                </a:solidFill>
                <a:latin typeface="Times New Roman" panose="02020603050405020304" pitchFamily="18" charset="0"/>
              </a:rPr>
              <a:t>математики Суровцева Евгения Ивановна </a:t>
            </a:r>
          </a:p>
          <a:p>
            <a:pPr marL="0" indent="0" algn="just">
              <a:buNone/>
            </a:pPr>
            <a:r>
              <a:rPr lang="ru-RU" altLang="ru-RU" b="1" dirty="0" smtClean="0">
                <a:solidFill>
                  <a:srgbClr val="003300"/>
                </a:solidFill>
                <a:latin typeface="Times New Roman" panose="02020603050405020304" pitchFamily="18" charset="0"/>
              </a:rPr>
              <a:t>МОУ «</a:t>
            </a:r>
            <a:r>
              <a:rPr lang="ru-RU" altLang="ru-RU" b="1" dirty="0" err="1" smtClean="0">
                <a:solidFill>
                  <a:srgbClr val="003300"/>
                </a:solidFill>
                <a:latin typeface="Times New Roman" panose="02020603050405020304" pitchFamily="18" charset="0"/>
              </a:rPr>
              <a:t>Ухтинский</a:t>
            </a:r>
            <a:r>
              <a:rPr lang="ru-RU" altLang="ru-RU" b="1" dirty="0" smtClean="0">
                <a:solidFill>
                  <a:srgbClr val="003300"/>
                </a:solidFill>
                <a:latin typeface="Times New Roman" panose="02020603050405020304" pitchFamily="18" charset="0"/>
              </a:rPr>
              <a:t> технический лицей им. </a:t>
            </a:r>
            <a:r>
              <a:rPr lang="ru-RU" altLang="ru-RU" b="1" dirty="0" err="1" smtClean="0">
                <a:solidFill>
                  <a:srgbClr val="003300"/>
                </a:solidFill>
                <a:latin typeface="Times New Roman" panose="02020603050405020304" pitchFamily="18" charset="0"/>
              </a:rPr>
              <a:t>Г.В.Рассохина</a:t>
            </a:r>
            <a:r>
              <a:rPr lang="ru-RU" altLang="ru-RU" b="1" dirty="0" smtClean="0">
                <a:solidFill>
                  <a:srgbClr val="003300"/>
                </a:solidFill>
                <a:latin typeface="Times New Roman" panose="02020603050405020304" pitchFamily="18" charset="0"/>
              </a:rPr>
              <a:t>» </a:t>
            </a:r>
          </a:p>
          <a:p>
            <a:pPr marL="0" indent="0" algn="just">
              <a:buNone/>
            </a:pPr>
            <a:r>
              <a:rPr lang="ru-RU" altLang="ru-RU" b="1" dirty="0" smtClean="0">
                <a:solidFill>
                  <a:srgbClr val="003300"/>
                </a:solidFill>
                <a:latin typeface="Times New Roman" panose="02020603050405020304" pitchFamily="18" charset="0"/>
              </a:rPr>
              <a:t>г. Ухта, Республика Коми</a:t>
            </a:r>
            <a:endParaRPr lang="ru-RU" altLang="ru-RU" b="1" dirty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11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48589" y="512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Решите неравенства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одзаголовок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133600"/>
                <a:ext cx="9144000" cy="3124200"/>
              </a:xfrm>
            </p:spPr>
            <p:txBody>
              <a:bodyPr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</m:e>
                    </m:d>
                    <m:r>
                      <a:rPr lang="ru-RU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4800" dirty="0" smtClean="0"/>
                  <a:t> 3,4</a:t>
                </a:r>
                <a:r>
                  <a:rPr lang="ru-RU" sz="4800" dirty="0" smtClean="0"/>
                  <a:t> </a:t>
                </a:r>
                <a:r>
                  <a:rPr lang="en-US" sz="4800" dirty="0" smtClean="0"/>
                  <a:t> </a:t>
                </a:r>
              </a:p>
              <a:p>
                <a:pPr algn="ctr"/>
                <a:endParaRPr lang="en-US" sz="48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  <m:r>
                      <a:rPr lang="ru-RU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4800" dirty="0" smtClean="0"/>
                  <a:t> 17</a:t>
                </a:r>
                <a:endParaRPr lang="en-US" sz="4800" dirty="0"/>
              </a:p>
              <a:p>
                <a:pPr algn="ctr"/>
                <a:endParaRPr lang="en-US" sz="4800" dirty="0" smtClean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1+5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4800" dirty="0"/>
                  <a:t> </a:t>
                </a:r>
                <a:r>
                  <a:rPr lang="en-US" sz="4800" dirty="0" smtClean="0"/>
                  <a:t>21</a:t>
                </a:r>
                <a:endParaRPr lang="en-US" sz="4800" dirty="0"/>
              </a:p>
              <a:p>
                <a:pPr/>
                <a:endParaRPr lang="ru-RU" sz="4800" dirty="0"/>
              </a:p>
            </p:txBody>
          </p:sp>
        </mc:Choice>
        <mc:Fallback>
          <p:sp>
            <p:nvSpPr>
              <p:cNvPr id="4" name="Под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133600"/>
                <a:ext cx="9144000" cy="3124200"/>
              </a:xfrm>
              <a:blipFill rotWithShape="0">
                <a:blip r:embed="rId2"/>
                <a:stretch>
                  <a:fillRect t="-4483" b="-46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117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Решите </a:t>
            </a:r>
            <a:r>
              <a:rPr lang="ru-RU" dirty="0" smtClean="0"/>
              <a:t>систему </a:t>
            </a:r>
            <a:r>
              <a:rPr lang="en-US" dirty="0" smtClean="0"/>
              <a:t> </a:t>
            </a:r>
            <a:r>
              <a:rPr lang="ru-RU" dirty="0" smtClean="0"/>
              <a:t>неравенств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54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sz="5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e>
                            </m:d>
                            <m:r>
                              <a:rPr lang="ru-RU" sz="5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sz="5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3,5 −2</m:t>
                                </m:r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ru-RU" sz="5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0,5</m:t>
                            </m:r>
                          </m:e>
                        </m:eqArr>
                      </m:e>
                    </m:d>
                  </m:oMath>
                </a14:m>
                <a:endParaRPr lang="en-US" sz="5400" dirty="0" smtClean="0"/>
              </a:p>
              <a:p>
                <a:endParaRPr lang="en-US" sz="5400" dirty="0"/>
              </a:p>
              <a:p>
                <a:endParaRPr lang="en-US" sz="5400" dirty="0" smtClean="0"/>
              </a:p>
              <a:p>
                <a:pPr marL="0" indent="0">
                  <a:buNone/>
                </a:pPr>
                <a:r>
                  <a:rPr lang="ru-RU" sz="5400" dirty="0" smtClean="0"/>
                  <a:t>Ответ: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5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,5;</m:t>
                        </m:r>
                        <m:r>
                          <a:rPr lang="ru-RU" sz="5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ru-RU" sz="5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050" b="-37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72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052" y="365125"/>
            <a:ext cx="942874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http://images.myshared.ru/390908/slide_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441" y="365125"/>
            <a:ext cx="8245643" cy="618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847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П. 42 читать, </a:t>
            </a:r>
            <a:r>
              <a:rPr lang="ru-RU" sz="4000" dirty="0" err="1" smtClean="0"/>
              <a:t>ок</a:t>
            </a:r>
            <a:r>
              <a:rPr lang="ru-RU" sz="4000" dirty="0" smtClean="0"/>
              <a:t>. учить</a:t>
            </a:r>
          </a:p>
          <a:p>
            <a:endParaRPr lang="ru-RU" sz="4000" dirty="0"/>
          </a:p>
          <a:p>
            <a:r>
              <a:rPr lang="ru-RU" sz="4000" dirty="0" smtClean="0"/>
              <a:t>А № 1044 </a:t>
            </a:r>
            <a:r>
              <a:rPr lang="ru-RU" sz="4000" dirty="0" err="1" smtClean="0"/>
              <a:t>б,г,е</a:t>
            </a:r>
            <a:r>
              <a:rPr lang="ru-RU" sz="4000" dirty="0" smtClean="0"/>
              <a:t>, 1047 </a:t>
            </a:r>
            <a:r>
              <a:rPr lang="ru-RU" sz="4000" dirty="0" err="1" smtClean="0"/>
              <a:t>б,г</a:t>
            </a:r>
            <a:r>
              <a:rPr lang="ru-RU" sz="4000" dirty="0" smtClean="0"/>
              <a:t>, 1048 а</a:t>
            </a:r>
          </a:p>
          <a:p>
            <a:r>
              <a:rPr lang="ru-RU" sz="4000" dirty="0" smtClean="0"/>
              <a:t>Б  № 1048 </a:t>
            </a:r>
            <a:r>
              <a:rPr lang="ru-RU" sz="4000" dirty="0" err="1" smtClean="0"/>
              <a:t>а,в</a:t>
            </a:r>
            <a:r>
              <a:rPr lang="ru-RU" sz="4000" dirty="0" smtClean="0"/>
              <a:t>, 1050 </a:t>
            </a:r>
            <a:r>
              <a:rPr lang="ru-RU" sz="4000" dirty="0" err="1" smtClean="0"/>
              <a:t>а,в</a:t>
            </a:r>
            <a:r>
              <a:rPr lang="ru-RU" sz="4000" dirty="0" smtClean="0"/>
              <a:t>, 1051 </a:t>
            </a:r>
            <a:r>
              <a:rPr lang="ru-RU" sz="4000" dirty="0" err="1" smtClean="0"/>
              <a:t>а,б</a:t>
            </a: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1979695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/>
              <a:t>Спасибо за урок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/>
              <a:t> 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735062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0705" y="572459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/>
              <a:t>Из полученных в домашней работе ответов  составьте ключевое слово</a:t>
            </a:r>
            <a:br>
              <a:rPr lang="ru-RU" dirty="0" smtClean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7735156"/>
                  </p:ext>
                </p:extLst>
              </p:nvPr>
            </p:nvGraphicFramePr>
            <p:xfrm>
              <a:off x="1351046" y="2536558"/>
              <a:ext cx="9201150" cy="10735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14450"/>
                    <a:gridCol w="1314450"/>
                    <a:gridCol w="1314450"/>
                    <a:gridCol w="1314450"/>
                    <a:gridCol w="1314450"/>
                    <a:gridCol w="1314450"/>
                    <a:gridCol w="1314450"/>
                  </a:tblGrid>
                  <a:tr h="16016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ш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л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н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д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р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и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0567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;6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ru-RU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9</m:t>
                                        </m:r>
                                      </m:den>
                                    </m:f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;2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endChr m:val=""/>
                                    <m:ctrlPr>
                                      <a:rPr lang="ru-RU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−∞;</m:t>
                                    </m:r>
                                    <m:d>
                                      <m:dPr>
                                        <m:begChr m:val=""/>
                                        <m:endChr m:val="]"/>
                                        <m:ctrlP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0,5</m:t>
                                        </m:r>
                                      </m:e>
                                    </m:d>
                                  </m:e>
                                </m:d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∪</m:t>
                                </m:r>
                                <m:d>
                                  <m:dPr>
                                    <m:ctrlP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ru-RU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−4,2;+∞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ru-RU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3,5;+∞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ru-RU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ru-RU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;6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ru-RU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−∞;4,2</m:t>
                                    </m:r>
                                  </m:e>
                                </m:d>
                                <m:r>
                                  <a:rPr lang="ru-R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∪</m:t>
                                </m:r>
                                <m:d>
                                  <m:dPr>
                                    <m:ctrlP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4,7;+∞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7735156"/>
                  </p:ext>
                </p:extLst>
              </p:nvPr>
            </p:nvGraphicFramePr>
            <p:xfrm>
              <a:off x="1351046" y="2536558"/>
              <a:ext cx="9201150" cy="10735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14450"/>
                    <a:gridCol w="1314450"/>
                    <a:gridCol w="1314450"/>
                    <a:gridCol w="1314450"/>
                    <a:gridCol w="1314450"/>
                    <a:gridCol w="1314450"/>
                    <a:gridCol w="1314450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ш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л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н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д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р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и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7077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63" t="-64957" r="-601389" b="-5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463" t="-64957" r="-501389" b="-5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463" t="-64957" r="-401389" b="-5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1860" t="-64957" r="-303256" b="-5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64957" r="-201852" b="-5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00000" t="-64957" r="-101852" b="-5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00000" t="-64957" r="-1852" b="-512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Прямоугольник 4"/>
          <p:cNvSpPr/>
          <p:nvPr/>
        </p:nvSpPr>
        <p:spPr>
          <a:xfrm>
            <a:off x="1876926" y="441112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dirty="0" smtClean="0"/>
              <a:t>длина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864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17094"/>
            <a:ext cx="9144000" cy="1620253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Чтобы найти длину отрезка, координатной прямой , нужно из </a:t>
            </a:r>
            <a:r>
              <a:rPr lang="ru-RU" sz="3600" dirty="0" smtClean="0"/>
              <a:t>координаты </a:t>
            </a:r>
            <a:r>
              <a:rPr lang="ru-RU" sz="3600" dirty="0" smtClean="0"/>
              <a:t>его правого конца вычесть координату левого конца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0145" y="2232769"/>
            <a:ext cx="9144000" cy="4267200"/>
          </a:xfrm>
        </p:spPr>
        <p:txBody>
          <a:bodyPr numCol="2">
            <a:normAutofit/>
          </a:bodyPr>
          <a:lstStyle/>
          <a:p>
            <a:pPr algn="just"/>
            <a:r>
              <a:rPr lang="ru-RU" dirty="0" smtClean="0"/>
              <a:t>Чему равно расстояние между точками координатной прямой</a:t>
            </a:r>
          </a:p>
          <a:p>
            <a:pPr algn="l"/>
            <a:r>
              <a:rPr lang="ru-RU" dirty="0" smtClean="0"/>
              <a:t>А) А(3) и В(– 4)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Б) А(0) и В(– 4)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В) А( - 3) и В(- 4) 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dirty="0" smtClean="0"/>
              <a:t> </a:t>
            </a:r>
          </a:p>
          <a:p>
            <a:pPr algn="l"/>
            <a:endParaRPr lang="ru-RU" dirty="0"/>
          </a:p>
          <a:p>
            <a:pPr algn="l"/>
            <a:r>
              <a:rPr lang="ru-RU" dirty="0" smtClean="0"/>
              <a:t>3 </a:t>
            </a:r>
            <a:r>
              <a:rPr lang="ru-RU" dirty="0" smtClean="0"/>
              <a:t>– (– 4)  = 7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0 – (– 4)  = 4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– 3 – (– 4)  = 7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185489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равно расстояние между точками А(а) и В(</a:t>
            </a:r>
            <a:r>
              <a:rPr lang="en-US" dirty="0" smtClean="0"/>
              <a:t>b)</a:t>
            </a:r>
            <a:r>
              <a:rPr lang="ru-RU" dirty="0" smtClean="0"/>
              <a:t>?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Если А(а) правее</a:t>
                </a:r>
                <a:r>
                  <a:rPr lang="en-US" dirty="0" smtClean="0"/>
                  <a:t>  B(b)</a:t>
                </a:r>
                <a:r>
                  <a:rPr lang="ru-RU" dirty="0" smtClean="0"/>
                  <a:t>, то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а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dirty="0" smtClean="0"/>
                  <a:t>АВ = а – </a:t>
                </a:r>
                <a:r>
                  <a:rPr lang="en-US" dirty="0" smtClean="0"/>
                  <a:t>b</a:t>
                </a:r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r>
                  <a:rPr lang="ru-RU" dirty="0" smtClean="0"/>
                  <a:t>Если А(а) левее</a:t>
                </a:r>
                <a:r>
                  <a:rPr lang="en-US" dirty="0" smtClean="0"/>
                  <a:t>  B(b)</a:t>
                </a:r>
                <a:r>
                  <a:rPr lang="ru-RU" dirty="0" smtClean="0"/>
                  <a:t>, то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а</m:t>
                    </m:r>
                    <m:r>
                      <a:rPr lang="ru-R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dirty="0" smtClean="0"/>
                  <a:t>АВ = </a:t>
                </a:r>
                <a:r>
                  <a:rPr lang="en-US" dirty="0" smtClean="0"/>
                  <a:t>b</a:t>
                </a:r>
                <a:r>
                  <a:rPr lang="ru-RU" dirty="0" smtClean="0"/>
                  <a:t> – а</a:t>
                </a:r>
              </a:p>
              <a:p>
                <a:endParaRPr lang="ru-RU" dirty="0" smtClean="0"/>
              </a:p>
              <a:p>
                <a:endParaRPr lang="ru-RU" dirty="0" smtClean="0"/>
              </a:p>
              <a:p>
                <a:r>
                  <a:rPr lang="ru-RU" dirty="0" smtClean="0"/>
                  <a:t>Если А(а)  и  </a:t>
                </a:r>
                <a:r>
                  <a:rPr lang="en-US" dirty="0" smtClean="0"/>
                  <a:t>B(b)</a:t>
                </a:r>
                <a:r>
                  <a:rPr lang="ru-RU" dirty="0" smtClean="0"/>
                  <a:t> совпадают, то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а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dirty="0" smtClean="0"/>
                  <a:t>АВ = а – </a:t>
                </a:r>
                <a:r>
                  <a:rPr lang="en-US" dirty="0" smtClean="0"/>
                  <a:t>b</a:t>
                </a:r>
                <a:r>
                  <a:rPr lang="ru-RU" dirty="0" smtClean="0"/>
                  <a:t> = 0</a:t>
                </a:r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92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</a:t>
                </a:r>
                <a:r>
                  <a:rPr lang="ru-RU" dirty="0" smtClean="0"/>
                  <a:t>Если А(а) </a:t>
                </a:r>
                <a:r>
                  <a:rPr lang="en-US" dirty="0" smtClean="0"/>
                  <a:t> </a:t>
                </a:r>
                <a:r>
                  <a:rPr lang="ru-RU" dirty="0" smtClean="0"/>
                  <a:t>и</a:t>
                </a:r>
                <a:r>
                  <a:rPr lang="en-US" dirty="0" smtClean="0"/>
                  <a:t>  B(b) </a:t>
                </a:r>
                <a:r>
                  <a:rPr lang="ru-RU" dirty="0" smtClean="0"/>
                  <a:t>, то</a:t>
                </a:r>
                <a:r>
                  <a:rPr lang="en-US" dirty="0" smtClean="0"/>
                  <a:t>       </a:t>
                </a:r>
                <a:r>
                  <a:rPr lang="ru-RU" dirty="0" smtClean="0"/>
                  <a:t>АВ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1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Расстояние между двумя точками    координатной прямой равно модулю разности координат этих точек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26265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832" y="320842"/>
            <a:ext cx="10515600" cy="2759241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равно расстояние от точки М(х) до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А(3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- 4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С(0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433011"/>
                <a:ext cx="10515600" cy="274395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−3 </m:t>
                        </m:r>
                      </m:e>
                    </m:d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+4 </m:t>
                        </m:r>
                      </m:e>
                    </m:d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433011"/>
                <a:ext cx="10515600" cy="2743952"/>
              </a:xfrm>
              <a:blipFill rotWithShape="0">
                <a:blip r:embed="rId2"/>
                <a:stretch>
                  <a:fillRect l="-1797" t="-3556" b="-20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7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203158" y="539972"/>
                <a:ext cx="10988842" cy="53473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Что означает запись </a:t>
                </a:r>
                <a:endParaRPr lang="ru-RU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4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−5 </m:t>
                        </m:r>
                      </m:e>
                    </m:d>
                  </m:oMath>
                </a14:m>
                <a:r>
                  <a:rPr lang="ru-RU" sz="4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,б)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ru-RU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ru-RU" sz="4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</a:t>
                </a:r>
                <a:br>
                  <a:rPr lang="ru-RU" sz="4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4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 )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ru-RU" sz="4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Что означает запись </a:t>
                </a:r>
                <a:endParaRPr lang="ru-RU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+1 </m:t>
                        </m:r>
                      </m:e>
                    </m:d>
                    <m:r>
                      <a:rPr lang="ru-RU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ru-RU" sz="4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ru-RU" sz="4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4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4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4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−1 </m:t>
                          </m:r>
                        </m:e>
                      </m:d>
                      <m:r>
                        <a:rPr lang="ru-RU" sz="4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&lt;5</m:t>
                      </m:r>
                    </m:oMath>
                  </m:oMathPara>
                </a14:m>
                <a:endParaRPr lang="ru-RU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158" y="539972"/>
                <a:ext cx="10988842" cy="5347361"/>
              </a:xfrm>
              <a:prstGeom prst="rect">
                <a:avLst/>
              </a:prstGeom>
              <a:blipFill rotWithShape="0">
                <a:blip r:embed="rId3"/>
                <a:stretch>
                  <a:fillRect l="-2496" t="-2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38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Решение </a:t>
            </a:r>
            <a:r>
              <a:rPr lang="ru-RU" dirty="0"/>
              <a:t>неравенств, содержащих переменную под знаком модуля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 узнать приёмы решения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неравенств, содержащих переменную под знаком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модуля. Научиться применять их при решении неравенств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урока: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Изучить теорию по данной теме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Научиться применять полученные знания на практике</a:t>
            </a:r>
          </a:p>
        </p:txBody>
      </p:sp>
    </p:spTree>
    <p:extLst>
      <p:ext uri="{BB962C8B-B14F-4D97-AF65-F5344CB8AC3E}">
        <p14:creationId xmlns:p14="http://schemas.microsoft.com/office/powerpoint/2010/main" val="4266875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1937" y="300957"/>
            <a:ext cx="9059778" cy="56531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0580299"/>
                  </p:ext>
                </p:extLst>
              </p:nvPr>
            </p:nvGraphicFramePr>
            <p:xfrm>
              <a:off x="1684421" y="618273"/>
              <a:ext cx="9332496" cy="50858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10832"/>
                    <a:gridCol w="3110832"/>
                    <a:gridCol w="3110832"/>
                  </a:tblGrid>
                  <a:tr h="1467708"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oMath>
                          </a14:m>
                          <a:r>
                            <a:rPr lang="ru-RU" sz="2800" dirty="0" smtClean="0"/>
                            <a:t>&lt;</a:t>
                          </a:r>
                          <a:r>
                            <a:rPr lang="en-US" sz="2800" dirty="0" smtClean="0"/>
                            <a:t>b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oMath>
                          </a14:m>
                          <a:r>
                            <a:rPr lang="ru-RU" sz="2800" dirty="0" smtClean="0"/>
                            <a:t>&gt;</a:t>
                          </a:r>
                          <a:r>
                            <a:rPr lang="en-US" sz="2800" dirty="0" smtClean="0"/>
                            <a:t>b</a:t>
                          </a:r>
                          <a:endParaRPr lang="ru-RU" sz="2800" dirty="0"/>
                        </a:p>
                        <a:p>
                          <a:endParaRPr lang="ru-RU" sz="2800" dirty="0"/>
                        </a:p>
                      </a:txBody>
                      <a:tcPr/>
                    </a:tc>
                  </a:tr>
                  <a:tr h="107470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/>
                            <a:t>b</a:t>
                          </a:r>
                          <a:r>
                            <a:rPr lang="ru-RU" sz="2800" dirty="0" smtClean="0"/>
                            <a:t>&lt;</a:t>
                          </a:r>
                          <a:r>
                            <a:rPr lang="en-US" sz="2800" dirty="0" smtClean="0"/>
                            <a:t>0</a:t>
                          </a:r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oMath>
                          </a14:m>
                          <a:endParaRPr lang="ru-RU" sz="2800" dirty="0"/>
                        </a:p>
                      </a:txBody>
                      <a:tcPr/>
                    </a:tc>
                  </a:tr>
                  <a:tr h="108963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/>
                            <a:t>b=0</a:t>
                          </a:r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/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ru-RU" sz="2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∈</m:t>
                              </m:r>
                              <m:d>
                                <m:dPr>
                                  <m:ctrlPr>
                                    <a:rPr lang="ru-RU" sz="2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ru-RU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−∞;</m:t>
                                  </m:r>
                                  <m:r>
                                    <a:rPr lang="en-US" sz="2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ru-RU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 ∪</m:t>
                              </m:r>
                              <m:d>
                                <m:dPr>
                                  <m:ctrlPr>
                                    <a:rPr lang="ru-RU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  <m:r>
                                    <a:rPr lang="ru-RU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;+∞</m:t>
                                  </m:r>
                                </m:e>
                              </m:d>
                            </m:oMath>
                          </a14:m>
                          <a:endParaRPr lang="ru-RU" sz="2800" dirty="0"/>
                        </a:p>
                      </a:txBody>
                      <a:tcPr/>
                    </a:tc>
                  </a:tr>
                  <a:tr h="12859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/>
                            <a:t>b</a:t>
                          </a:r>
                          <a:r>
                            <a:rPr lang="ru-RU" sz="2800" dirty="0" smtClean="0"/>
                            <a:t>&gt;</a:t>
                          </a:r>
                          <a:r>
                            <a:rPr lang="en-US" sz="2800" dirty="0" smtClean="0"/>
                            <a:t>0</a:t>
                          </a:r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f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)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ru-RU" sz="2800" dirty="0" smtClean="0"/>
                                        <m:t>&lt;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dirty="0" smtClean="0"/>
                                        <m:t> 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dirty="0" smtClean="0"/>
                                        <m:t>b</m:t>
                                      </m:r>
                                    </m:e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f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ru-RU" sz="2800" dirty="0" smtClean="0"/>
                                        <m:t>&gt;</m:t>
                                      </m:r>
                                    </m:e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ru-RU" sz="2800" dirty="0"/>
                                        <m:t> 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2800" dirty="0" smtClean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b</m:t>
                              </m:r>
                            </m:oMath>
                          </a14:m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f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ru-RU" sz="2800" dirty="0" smtClean="0"/>
                                        <m:t>&gt;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dirty="0" smtClean="0"/>
                                        <m:t>b</m:t>
                                      </m:r>
                                    </m:e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f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x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800" b="0" i="0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  <m:r>
                                        <a:rPr lang="ru-RU" sz="2800" i="1" dirty="0" smtClean="0"/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ru-RU" sz="2800" dirty="0" smtClean="0"/>
                                        <m:t>&lt;</m:t>
                                      </m:r>
                                    </m:e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ru-RU" sz="2800" dirty="0"/>
                                        <m:t> 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r>
                            <a:rPr lang="en-US" sz="2800" dirty="0" smtClean="0"/>
                            <a:t>-b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0580299"/>
                  </p:ext>
                </p:extLst>
              </p:nvPr>
            </p:nvGraphicFramePr>
            <p:xfrm>
              <a:off x="1684421" y="618273"/>
              <a:ext cx="9332496" cy="50858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10832"/>
                    <a:gridCol w="3110832"/>
                    <a:gridCol w="3110832"/>
                  </a:tblGrid>
                  <a:tr h="1467708"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2" t="-3734" r="-100980" b="-2473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3734" r="-783" b="-247303"/>
                          </a:stretch>
                        </a:blipFill>
                      </a:tcPr>
                    </a:tc>
                  </a:tr>
                  <a:tr h="107470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/>
                            <a:t>b</a:t>
                          </a:r>
                          <a:r>
                            <a:rPr lang="ru-RU" sz="2800" dirty="0" smtClean="0"/>
                            <a:t>&lt;</a:t>
                          </a:r>
                          <a:r>
                            <a:rPr lang="en-US" sz="2800" dirty="0" smtClean="0"/>
                            <a:t>0</a:t>
                          </a:r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2" t="-142045" r="-100980" b="-238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142045" r="-783" b="-238636"/>
                          </a:stretch>
                        </a:blipFill>
                      </a:tcPr>
                    </a:tc>
                  </a:tr>
                  <a:tr h="108963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/>
                            <a:t>b=0</a:t>
                          </a:r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2" t="-237989" r="-100980" b="-1346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237989" r="-783" b="-134637"/>
                          </a:stretch>
                        </a:blipFill>
                      </a:tcPr>
                    </a:tc>
                  </a:tr>
                  <a:tr h="14537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/>
                            <a:t>b</a:t>
                          </a:r>
                          <a:r>
                            <a:rPr lang="ru-RU" sz="2800" dirty="0" smtClean="0"/>
                            <a:t>&gt;</a:t>
                          </a:r>
                          <a:r>
                            <a:rPr lang="en-US" sz="2800" dirty="0" smtClean="0"/>
                            <a:t>0</a:t>
                          </a:r>
                          <a:endParaRPr lang="ru-RU" sz="2800" dirty="0" smtClean="0"/>
                        </a:p>
                        <a:p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2" t="-253138" r="-100980" b="-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253138" r="-783" b="-83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9415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</TotalTime>
  <Words>325</Words>
  <Application>Microsoft Office PowerPoint</Application>
  <PresentationFormat>Широкоэкранный</PresentationFormat>
  <Paragraphs>94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Алгебра  8 класс</vt:lpstr>
      <vt:lpstr>Из полученных в домашней работе ответов  составьте ключевое слово </vt:lpstr>
      <vt:lpstr>Чтобы найти длину отрезка, координатной прямой , нужно из координаты его правого конца вычесть координату левого конца</vt:lpstr>
      <vt:lpstr>Чему равно расстояние между точками А(а) и В(b)?  </vt:lpstr>
      <vt:lpstr> Если А(а)  и  B(b) , то       АВ = |a -b|</vt:lpstr>
      <vt:lpstr>Чему равно расстояние от точки М(х) до а) А(3)  б) B( - 4 ) в)  С(0)</vt:lpstr>
      <vt:lpstr>Презентация PowerPoint</vt:lpstr>
      <vt:lpstr>Тема урока: Решение неравенств, содержащих переменную под знаком модуля</vt:lpstr>
      <vt:lpstr>Презентация PowerPoint</vt:lpstr>
      <vt:lpstr>Решите неравенства   </vt:lpstr>
      <vt:lpstr>Решите систему  неравенств</vt:lpstr>
      <vt:lpstr>Презентация PowerPoint</vt:lpstr>
      <vt:lpstr>Домашнее задание </vt:lpstr>
      <vt:lpstr>Спасибо за урок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25</cp:revision>
  <dcterms:created xsi:type="dcterms:W3CDTF">2015-04-07T21:03:14Z</dcterms:created>
  <dcterms:modified xsi:type="dcterms:W3CDTF">2015-04-08T21:17:32Z</dcterms:modified>
</cp:coreProperties>
</file>