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A21E05-E930-457B-98F2-F39E4F389A6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F10C7D-91CD-4599-A037-BE802CFB6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6.bin"/><Relationship Id="rId26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9.bin"/><Relationship Id="rId34" Type="http://schemas.openxmlformats.org/officeDocument/2006/relationships/oleObject" Target="../embeddings/oleObject2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2.bin"/><Relationship Id="rId3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oleObject" Target="../embeddings/oleObject18.bin"/><Relationship Id="rId29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2.bin"/><Relationship Id="rId24" Type="http://schemas.openxmlformats.org/officeDocument/2006/relationships/oleObject" Target="../embeddings/oleObject21.bin"/><Relationship Id="rId32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12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6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8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23.bin"/><Relationship Id="rId30" Type="http://schemas.openxmlformats.org/officeDocument/2006/relationships/oleObject" Target="../embeddings/oleObject25.bin"/><Relationship Id="rId35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0.bin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8.bin"/><Relationship Id="rId23" Type="http://schemas.openxmlformats.org/officeDocument/2006/relationships/image" Target="../media/image14.wmf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11.wmf"/><Relationship Id="rId22" Type="http://schemas.openxmlformats.org/officeDocument/2006/relationships/oleObject" Target="../embeddings/oleObject4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Бином Ньютона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933056"/>
            <a:ext cx="3200400" cy="1705744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Милютина Е.Д., учитель </a:t>
            </a:r>
            <a:r>
              <a:rPr lang="ru-RU" smtClean="0"/>
              <a:t>математики </a:t>
            </a:r>
            <a:r>
              <a:rPr lang="ru-RU" smtClean="0"/>
              <a:t>МАОУ </a:t>
            </a:r>
            <a:r>
              <a:rPr lang="ru-RU" dirty="0" smtClean="0"/>
              <a:t>«ООШ с.Малая Быковка» Балаковского р-на Саратовской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00800" cy="1863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Бином – двучлен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i="1" dirty="0" err="1" smtClean="0"/>
              <a:t>Би</a:t>
            </a:r>
            <a:r>
              <a:rPr lang="ru-RU" sz="2700" i="1" dirty="0" smtClean="0"/>
              <a:t>- означает «два»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763688" y="476672"/>
          <a:ext cx="4992688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3" imgW="495000" imgH="228600" progId="Equation.3">
                  <p:embed/>
                </p:oleObj>
              </mc:Choice>
              <mc:Fallback>
                <p:oleObj name="Формула" r:id="rId3" imgW="49500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76672"/>
                        <a:ext cx="4992688" cy="230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бинома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700808"/>
          <a:ext cx="2520280" cy="809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3" imgW="711000" imgH="228600" progId="Equation.3">
                  <p:embed/>
                </p:oleObj>
              </mc:Choice>
              <mc:Fallback>
                <p:oleObj name="Формула" r:id="rId3" imgW="71100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00808"/>
                        <a:ext cx="2520280" cy="8099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79512" y="2420888"/>
          <a:ext cx="3108348" cy="151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5" imgW="939600" imgH="457200" progId="Equation.3">
                  <p:embed/>
                </p:oleObj>
              </mc:Choice>
              <mc:Fallback>
                <p:oleObj name="Формула" r:id="rId5" imgW="9396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420888"/>
                        <a:ext cx="3108348" cy="15121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79512" y="2996952"/>
          <a:ext cx="4787900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7" imgW="1447560" imgH="457200" progId="Equation.3">
                  <p:embed/>
                </p:oleObj>
              </mc:Choice>
              <mc:Fallback>
                <p:oleObj name="Формула" r:id="rId7" imgW="14475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996952"/>
                        <a:ext cx="4787900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79512" y="3717032"/>
          <a:ext cx="630078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9" imgW="1904760" imgH="457200" progId="Equation.3">
                  <p:embed/>
                </p:oleObj>
              </mc:Choice>
              <mc:Fallback>
                <p:oleObj name="Формула" r:id="rId9" imgW="19047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717032"/>
                        <a:ext cx="6300788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79512" y="4581128"/>
          <a:ext cx="79803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11" imgW="2412720" imgH="457200" progId="Equation.3">
                  <p:embed/>
                </p:oleObj>
              </mc:Choice>
              <mc:Fallback>
                <p:oleObj name="Формула" r:id="rId11" imgW="241272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581128"/>
                        <a:ext cx="7980363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39552" y="5547120"/>
          <a:ext cx="2520776" cy="131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13" imgW="634680" imgH="330120" progId="Equation.3">
                  <p:embed/>
                </p:oleObj>
              </mc:Choice>
              <mc:Fallback>
                <p:oleObj name="Формула" r:id="rId13" imgW="634680" imgH="3301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547120"/>
                        <a:ext cx="2520776" cy="131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коэффициенты бинома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700808"/>
          <a:ext cx="2520280" cy="809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Формула" r:id="rId3" imgW="711000" imgH="228600" progId="Equation.3">
                  <p:embed/>
                </p:oleObj>
              </mc:Choice>
              <mc:Fallback>
                <p:oleObj name="Формула" r:id="rId3" imgW="71100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00808"/>
                        <a:ext cx="2520280" cy="8099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79512" y="2420888"/>
          <a:ext cx="3108348" cy="151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Формула" r:id="rId5" imgW="939600" imgH="457200" progId="Equation.3">
                  <p:embed/>
                </p:oleObj>
              </mc:Choice>
              <mc:Fallback>
                <p:oleObj name="Формула" r:id="rId5" imgW="9396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420888"/>
                        <a:ext cx="3108348" cy="15121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79512" y="2996952"/>
          <a:ext cx="4787900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Формула" r:id="rId7" imgW="1447560" imgH="457200" progId="Equation.3">
                  <p:embed/>
                </p:oleObj>
              </mc:Choice>
              <mc:Fallback>
                <p:oleObj name="Формула" r:id="rId7" imgW="14475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996952"/>
                        <a:ext cx="4787900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79512" y="3717032"/>
          <a:ext cx="630078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Формула" r:id="rId9" imgW="1904760" imgH="457200" progId="Equation.3">
                  <p:embed/>
                </p:oleObj>
              </mc:Choice>
              <mc:Fallback>
                <p:oleObj name="Формула" r:id="rId9" imgW="19047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717032"/>
                        <a:ext cx="6300788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79512" y="4581128"/>
          <a:ext cx="79803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Формула" r:id="rId11" imgW="2412720" imgH="457200" progId="Equation.3">
                  <p:embed/>
                </p:oleObj>
              </mc:Choice>
              <mc:Fallback>
                <p:oleObj name="Формула" r:id="rId11" imgW="24127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581128"/>
                        <a:ext cx="7980363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55976" y="5301208"/>
          <a:ext cx="2520776" cy="131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Формула" r:id="rId13" imgW="634680" imgH="330120" progId="Equation.3">
                  <p:embed/>
                </p:oleObj>
              </mc:Choice>
              <mc:Fallback>
                <p:oleObj name="Формула" r:id="rId13" imgW="634680" imgH="330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301208"/>
                        <a:ext cx="2520776" cy="1310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Содержимое 3"/>
          <p:cNvGraphicFramePr>
            <a:graphicFrameLocks noChangeAspect="1"/>
          </p:cNvGraphicFramePr>
          <p:nvPr/>
        </p:nvGraphicFramePr>
        <p:xfrm>
          <a:off x="5435848" y="1649810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Формула" r:id="rId15" imgW="88560" imgH="164880" progId="Equation.3">
                  <p:embed/>
                </p:oleObj>
              </mc:Choice>
              <mc:Fallback>
                <p:oleObj name="Формула" r:id="rId15" imgW="8856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848" y="1649810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004048" y="2204864"/>
          <a:ext cx="3778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Формула" r:id="rId17" imgW="88560" imgH="164880" progId="Equation.3">
                  <p:embed/>
                </p:oleObj>
              </mc:Choice>
              <mc:Fallback>
                <p:oleObj name="Формула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204864"/>
                        <a:ext cx="37782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5940673" y="2205435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Формула" r:id="rId18" imgW="88560" imgH="164880" progId="Equation.3">
                  <p:embed/>
                </p:oleObj>
              </mc:Choice>
              <mc:Fallback>
                <p:oleObj name="Формула" r:id="rId18" imgW="88560" imgH="1648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673" y="2205435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4572248" y="2924572"/>
          <a:ext cx="3952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Формула" r:id="rId19" imgW="88560" imgH="164880" progId="Equation.3">
                  <p:embed/>
                </p:oleObj>
              </mc:Choice>
              <mc:Fallback>
                <p:oleObj name="Формула" r:id="rId19" imgW="8856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248" y="2924572"/>
                        <a:ext cx="39528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6516936" y="2924572"/>
          <a:ext cx="395287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Формула" r:id="rId20" imgW="88560" imgH="164880" progId="Equation.3">
                  <p:embed/>
                </p:oleObj>
              </mc:Choice>
              <mc:Fallback>
                <p:oleObj name="Формула" r:id="rId20" imgW="88560" imgH="1648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936" y="2924572"/>
                        <a:ext cx="395287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5436096" y="2924944"/>
          <a:ext cx="56515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Формула" r:id="rId21" imgW="126720" imgH="164880" progId="Equation.3">
                  <p:embed/>
                </p:oleObj>
              </mc:Choice>
              <mc:Fallback>
                <p:oleObj name="Формула" r:id="rId21" imgW="12672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924944"/>
                        <a:ext cx="565150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140448" y="3645297"/>
          <a:ext cx="3952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Формула" r:id="rId23" imgW="88560" imgH="164880" progId="Equation.3">
                  <p:embed/>
                </p:oleObj>
              </mc:Choice>
              <mc:Fallback>
                <p:oleObj name="Формула" r:id="rId23" imgW="8856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448" y="3645297"/>
                        <a:ext cx="39528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7093198" y="3573860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Формула" r:id="rId24" imgW="88560" imgH="164880" progId="Equation.3">
                  <p:embed/>
                </p:oleObj>
              </mc:Choice>
              <mc:Fallback>
                <p:oleObj name="Формула" r:id="rId24" imgW="88560" imgH="1648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3198" y="3573860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4946898" y="3618310"/>
          <a:ext cx="5095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Формула" r:id="rId25" imgW="114120" imgH="177480" progId="Equation.3">
                  <p:embed/>
                </p:oleObj>
              </mc:Choice>
              <mc:Fallback>
                <p:oleObj name="Формула" r:id="rId25" imgW="11412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898" y="3618310"/>
                        <a:ext cx="50958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6085136" y="3573860"/>
          <a:ext cx="5080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Формула" r:id="rId27" imgW="114120" imgH="177480" progId="Equation.3">
                  <p:embed/>
                </p:oleObj>
              </mc:Choice>
              <mc:Fallback>
                <p:oleObj name="Формула" r:id="rId27" imgW="11412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5136" y="3573860"/>
                        <a:ext cx="508000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3635623" y="4508897"/>
          <a:ext cx="3952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Формула" r:id="rId29" imgW="88560" imgH="164880" progId="Equation.3">
                  <p:embed/>
                </p:oleObj>
              </mc:Choice>
              <mc:Fallback>
                <p:oleObj name="Формула" r:id="rId29" imgW="88560" imgH="1648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623" y="4508897"/>
                        <a:ext cx="395288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7669461" y="4437460"/>
          <a:ext cx="395287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Формула" r:id="rId30" imgW="88560" imgH="164880" progId="Equation.3">
                  <p:embed/>
                </p:oleObj>
              </mc:Choice>
              <mc:Fallback>
                <p:oleObj name="Формула" r:id="rId30" imgW="88560" imgH="1648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9461" y="4437460"/>
                        <a:ext cx="395287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Содержимое 3"/>
          <p:cNvGraphicFramePr>
            <a:graphicFrameLocks noChangeAspect="1"/>
          </p:cNvGraphicFramePr>
          <p:nvPr/>
        </p:nvGraphicFramePr>
        <p:xfrm>
          <a:off x="4488111" y="4508897"/>
          <a:ext cx="56356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Формула" r:id="rId31" imgW="126720" imgH="164880" progId="Equation.3">
                  <p:embed/>
                </p:oleObj>
              </mc:Choice>
              <mc:Fallback>
                <p:oleObj name="Формула" r:id="rId31" imgW="126720" imgH="1648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8111" y="4508897"/>
                        <a:ext cx="563562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Содержимое 3"/>
          <p:cNvGraphicFramePr>
            <a:graphicFrameLocks noChangeAspect="1"/>
          </p:cNvGraphicFramePr>
          <p:nvPr/>
        </p:nvGraphicFramePr>
        <p:xfrm>
          <a:off x="6516936" y="4437460"/>
          <a:ext cx="563562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Формула" r:id="rId33" imgW="126720" imgH="164880" progId="Equation.3">
                  <p:embed/>
                </p:oleObj>
              </mc:Choice>
              <mc:Fallback>
                <p:oleObj name="Формула" r:id="rId33" imgW="126720" imgH="1648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936" y="4437460"/>
                        <a:ext cx="563562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Содержимое 3"/>
          <p:cNvGraphicFramePr>
            <a:graphicFrameLocks noChangeAspect="1"/>
          </p:cNvGraphicFramePr>
          <p:nvPr/>
        </p:nvGraphicFramePr>
        <p:xfrm>
          <a:off x="5496173" y="4480322"/>
          <a:ext cx="56356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Формула" r:id="rId34" imgW="126720" imgH="177480" progId="Equation.3">
                  <p:embed/>
                </p:oleObj>
              </mc:Choice>
              <mc:Fallback>
                <p:oleObj name="Формула" r:id="rId34" imgW="126720" imgH="177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173" y="4480322"/>
                        <a:ext cx="563563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Равнобедренный треугольник 19"/>
          <p:cNvSpPr/>
          <p:nvPr/>
        </p:nvSpPr>
        <p:spPr>
          <a:xfrm>
            <a:off x="683568" y="1412776"/>
            <a:ext cx="6912768" cy="3960440"/>
          </a:xfrm>
          <a:prstGeom prst="triangle">
            <a:avLst>
              <a:gd name="adj" fmla="val 4930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Коэффициенты бинома</a:t>
            </a:r>
            <a:endParaRPr lang="ru-RU" dirty="0"/>
          </a:p>
        </p:txBody>
      </p:sp>
      <p:graphicFrame>
        <p:nvGraphicFramePr>
          <p:cNvPr id="3075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3851920" y="1700808"/>
          <a:ext cx="394020" cy="731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Формула" r:id="rId3" imgW="88560" imgH="164880" progId="Equation.3">
                  <p:embed/>
                </p:oleObj>
              </mc:Choice>
              <mc:Fallback>
                <p:oleObj name="Формула" r:id="rId3" imgW="88560" imgH="16488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700808"/>
                        <a:ext cx="394020" cy="731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Содержимое 3"/>
          <p:cNvGraphicFramePr>
            <a:graphicFrameLocks noChangeAspect="1"/>
          </p:cNvGraphicFramePr>
          <p:nvPr/>
        </p:nvGraphicFramePr>
        <p:xfrm flipH="1">
          <a:off x="3419872" y="2276872"/>
          <a:ext cx="377871" cy="699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Формула" r:id="rId5" imgW="88560" imgH="164880" progId="Equation.3">
                  <p:embed/>
                </p:oleObj>
              </mc:Choice>
              <mc:Fallback>
                <p:oleObj name="Формула" r:id="rId5" imgW="8856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419872" y="2276872"/>
                        <a:ext cx="377871" cy="6995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Содержимое 3"/>
          <p:cNvGraphicFramePr>
            <a:graphicFrameLocks noChangeAspect="1"/>
          </p:cNvGraphicFramePr>
          <p:nvPr/>
        </p:nvGraphicFramePr>
        <p:xfrm>
          <a:off x="4355976" y="2276872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Формула" r:id="rId6" imgW="88560" imgH="164880" progId="Equation.3">
                  <p:embed/>
                </p:oleObj>
              </mc:Choice>
              <mc:Fallback>
                <p:oleObj name="Формула" r:id="rId6" imgW="8856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276872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Содержимое 3"/>
          <p:cNvGraphicFramePr>
            <a:graphicFrameLocks noChangeAspect="1"/>
          </p:cNvGraphicFramePr>
          <p:nvPr/>
        </p:nvGraphicFramePr>
        <p:xfrm>
          <a:off x="2987824" y="2924944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Формула" r:id="rId7" imgW="88560" imgH="164880" progId="Equation.3">
                  <p:embed/>
                </p:oleObj>
              </mc:Choice>
              <mc:Fallback>
                <p:oleObj name="Формула" r:id="rId7" imgW="8856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924944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Содержимое 3"/>
          <p:cNvGraphicFramePr>
            <a:graphicFrameLocks noChangeAspect="1"/>
          </p:cNvGraphicFramePr>
          <p:nvPr/>
        </p:nvGraphicFramePr>
        <p:xfrm>
          <a:off x="4932040" y="2924944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8" imgW="88560" imgH="164880" progId="Equation.3">
                  <p:embed/>
                </p:oleObj>
              </mc:Choice>
              <mc:Fallback>
                <p:oleObj name="Формула" r:id="rId8" imgW="8856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924944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Содержимое 3"/>
          <p:cNvGraphicFramePr>
            <a:graphicFrameLocks noChangeAspect="1"/>
          </p:cNvGraphicFramePr>
          <p:nvPr/>
        </p:nvGraphicFramePr>
        <p:xfrm>
          <a:off x="3851920" y="2924944"/>
          <a:ext cx="56515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Формула" r:id="rId9" imgW="126720" imgH="164880" progId="Equation.3">
                  <p:embed/>
                </p:oleObj>
              </mc:Choice>
              <mc:Fallback>
                <p:oleObj name="Формула" r:id="rId9" imgW="12672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924944"/>
                        <a:ext cx="565150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Содержимое 3"/>
          <p:cNvGraphicFramePr>
            <a:graphicFrameLocks noChangeAspect="1"/>
          </p:cNvGraphicFramePr>
          <p:nvPr/>
        </p:nvGraphicFramePr>
        <p:xfrm>
          <a:off x="2555776" y="3645024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11" imgW="88560" imgH="164880" progId="Equation.3">
                  <p:embed/>
                </p:oleObj>
              </mc:Choice>
              <mc:Fallback>
                <p:oleObj name="Формула" r:id="rId11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645024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Содержимое 3"/>
          <p:cNvGraphicFramePr>
            <a:graphicFrameLocks noChangeAspect="1"/>
          </p:cNvGraphicFramePr>
          <p:nvPr/>
        </p:nvGraphicFramePr>
        <p:xfrm>
          <a:off x="5508104" y="3573016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Формула" r:id="rId12" imgW="88560" imgH="164880" progId="Equation.3">
                  <p:embed/>
                </p:oleObj>
              </mc:Choice>
              <mc:Fallback>
                <p:oleObj name="Формула" r:id="rId12" imgW="88560" imgH="1648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573016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Содержимое 3"/>
          <p:cNvGraphicFramePr>
            <a:graphicFrameLocks noChangeAspect="1"/>
          </p:cNvGraphicFramePr>
          <p:nvPr/>
        </p:nvGraphicFramePr>
        <p:xfrm>
          <a:off x="3362325" y="3617913"/>
          <a:ext cx="5095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13" imgW="114120" imgH="177480" progId="Equation.3">
                  <p:embed/>
                </p:oleObj>
              </mc:Choice>
              <mc:Fallback>
                <p:oleObj name="Формула" r:id="rId13" imgW="11412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3617913"/>
                        <a:ext cx="50958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Содержимое 3"/>
          <p:cNvGraphicFramePr>
            <a:graphicFrameLocks noChangeAspect="1"/>
          </p:cNvGraphicFramePr>
          <p:nvPr/>
        </p:nvGraphicFramePr>
        <p:xfrm>
          <a:off x="4499992" y="3573016"/>
          <a:ext cx="5080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15" imgW="114120" imgH="177480" progId="Equation.3">
                  <p:embed/>
                </p:oleObj>
              </mc:Choice>
              <mc:Fallback>
                <p:oleObj name="Формула" r:id="rId15" imgW="11412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573016"/>
                        <a:ext cx="508000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Содержимое 3"/>
          <p:cNvGraphicFramePr>
            <a:graphicFrameLocks noChangeAspect="1"/>
          </p:cNvGraphicFramePr>
          <p:nvPr/>
        </p:nvGraphicFramePr>
        <p:xfrm>
          <a:off x="2051720" y="4509120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17" imgW="88560" imgH="164880" progId="Equation.3">
                  <p:embed/>
                </p:oleObj>
              </mc:Choice>
              <mc:Fallback>
                <p:oleObj name="Формула" r:id="rId17" imgW="8856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509120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Содержимое 3"/>
          <p:cNvGraphicFramePr>
            <a:graphicFrameLocks noChangeAspect="1"/>
          </p:cNvGraphicFramePr>
          <p:nvPr/>
        </p:nvGraphicFramePr>
        <p:xfrm>
          <a:off x="6084168" y="4437112"/>
          <a:ext cx="395288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18" imgW="88560" imgH="164880" progId="Equation.3">
                  <p:embed/>
                </p:oleObj>
              </mc:Choice>
              <mc:Fallback>
                <p:oleObj name="Формула" r:id="rId18" imgW="8856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437112"/>
                        <a:ext cx="395288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Содержимое 3"/>
          <p:cNvGraphicFramePr>
            <a:graphicFrameLocks noChangeAspect="1"/>
          </p:cNvGraphicFramePr>
          <p:nvPr/>
        </p:nvGraphicFramePr>
        <p:xfrm>
          <a:off x="2903538" y="4508500"/>
          <a:ext cx="56356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19" imgW="126720" imgH="164880" progId="Equation.3">
                  <p:embed/>
                </p:oleObj>
              </mc:Choice>
              <mc:Fallback>
                <p:oleObj name="Формула" r:id="rId19" imgW="126720" imgH="1648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4508500"/>
                        <a:ext cx="563562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Содержимое 3"/>
          <p:cNvGraphicFramePr>
            <a:graphicFrameLocks noChangeAspect="1"/>
          </p:cNvGraphicFramePr>
          <p:nvPr/>
        </p:nvGraphicFramePr>
        <p:xfrm>
          <a:off x="4932040" y="4437112"/>
          <a:ext cx="56356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21" imgW="126720" imgH="164880" progId="Equation.3">
                  <p:embed/>
                </p:oleObj>
              </mc:Choice>
              <mc:Fallback>
                <p:oleObj name="Формула" r:id="rId21" imgW="126720" imgH="1648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437112"/>
                        <a:ext cx="563562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Содержимое 3"/>
          <p:cNvGraphicFramePr>
            <a:graphicFrameLocks noChangeAspect="1"/>
          </p:cNvGraphicFramePr>
          <p:nvPr/>
        </p:nvGraphicFramePr>
        <p:xfrm>
          <a:off x="3911600" y="4479925"/>
          <a:ext cx="56356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Формула" r:id="rId22" imgW="126720" imgH="177480" progId="Equation.3">
                  <p:embed/>
                </p:oleObj>
              </mc:Choice>
              <mc:Fallback>
                <p:oleObj name="Формула" r:id="rId22" imgW="12672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479925"/>
                        <a:ext cx="563563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195736" y="55892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Треугольник Паскаля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30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30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0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0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tmFilter="0, 0; .2, .5; .8, .5; 1, 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500" autoRev="1" fill="hold"/>
                                        <p:tgtEl>
                                          <p:spTgt spid="30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 tmFilter="0, 0; .2, .5; .8, .5; 1, 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500" autoRev="1" fill="hold"/>
                                        <p:tgtEl>
                                          <p:spTgt spid="30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tmFilter="0, 0; .2, .5; .8, .5; 1, 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500" autoRev="1" fill="hold"/>
                                        <p:tgtEl>
                                          <p:spTgt spid="30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30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tmFilter="0, 0; .2, .5; .8, .5; 1, 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500" autoRev="1" fill="hold"/>
                                        <p:tgtEl>
                                          <p:spTgt spid="30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30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7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8000"/>
                            </p:stCondLst>
                            <p:childTnLst>
                              <p:par>
                                <p:cTn id="87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 tmFilter="0, 0; .2, .5; .8, .5; 1, 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500" autoRev="1" fill="hold"/>
                                        <p:tgtEl>
                                          <p:spTgt spid="30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91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 tmFilter="0, 0; .2, .5; .8, .5; 1, 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500" autoRev="1" fill="hold"/>
                                        <p:tgtEl>
                                          <p:spTgt spid="30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4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коэффициенты бинома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700808"/>
          <a:ext cx="2520280" cy="809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Формула" r:id="rId3" imgW="711000" imgH="228600" progId="Equation.3">
                  <p:embed/>
                </p:oleObj>
              </mc:Choice>
              <mc:Fallback>
                <p:oleObj name="Формула" r:id="rId3" imgW="711000" imgH="22860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700808"/>
                        <a:ext cx="2520280" cy="8099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00025" y="2420938"/>
          <a:ext cx="3067050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Формула" r:id="rId5" imgW="927000" imgH="457200" progId="Equation.3">
                  <p:embed/>
                </p:oleObj>
              </mc:Choice>
              <mc:Fallback>
                <p:oleObj name="Формула" r:id="rId5" imgW="927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420938"/>
                        <a:ext cx="3067050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00025" y="2997200"/>
          <a:ext cx="474662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Формула" r:id="rId7" imgW="1434960" imgH="457200" progId="Equation.3">
                  <p:embed/>
                </p:oleObj>
              </mc:Choice>
              <mc:Fallback>
                <p:oleObj name="Формула" r:id="rId7" imgW="14349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997200"/>
                        <a:ext cx="4746625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00025" y="3716338"/>
          <a:ext cx="625951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Формула" r:id="rId9" imgW="1892160" imgH="457200" progId="Equation.3">
                  <p:embed/>
                </p:oleObj>
              </mc:Choice>
              <mc:Fallback>
                <p:oleObj name="Формула" r:id="rId9" imgW="1892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3716338"/>
                        <a:ext cx="6259513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79512" y="4581128"/>
          <a:ext cx="7980363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Формула" r:id="rId11" imgW="2412720" imgH="457200" progId="Equation.3">
                  <p:embed/>
                </p:oleObj>
              </mc:Choice>
              <mc:Fallback>
                <p:oleObj name="Формула" r:id="rId11" imgW="24127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581128"/>
                        <a:ext cx="7980363" cy="151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6444208" y="764704"/>
          <a:ext cx="156017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Формула" r:id="rId13" imgW="495000" imgH="228600" progId="Equation.3">
                  <p:embed/>
                </p:oleObj>
              </mc:Choice>
              <mc:Fallback>
                <p:oleObj name="Формула" r:id="rId13" imgW="49500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764704"/>
                        <a:ext cx="156017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95536" y="544522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Каждый </a:t>
            </a:r>
            <a:r>
              <a:rPr lang="ru-RU" u="sng" dirty="0" smtClean="0">
                <a:solidFill>
                  <a:srgbClr val="C00000"/>
                </a:solidFill>
              </a:rPr>
              <a:t>одночлен</a:t>
            </a:r>
            <a:r>
              <a:rPr lang="ru-RU" dirty="0" smtClean="0">
                <a:solidFill>
                  <a:srgbClr val="C00000"/>
                </a:solidFill>
              </a:rPr>
              <a:t> с нечетной степенью </a:t>
            </a:r>
            <a:r>
              <a:rPr lang="en-US" i="1" dirty="0" smtClean="0">
                <a:solidFill>
                  <a:srgbClr val="C00000"/>
                </a:solidFill>
              </a:rPr>
              <a:t>b</a:t>
            </a:r>
            <a:r>
              <a:rPr lang="ru-RU" i="1" dirty="0" smtClean="0">
                <a:solidFill>
                  <a:srgbClr val="C00000"/>
                </a:solidFill>
              </a:rPr>
              <a:t> имеет знак «минус»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182</TotalTime>
  <Words>41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Trebuchet MS</vt:lpstr>
      <vt:lpstr>Wingdings</vt:lpstr>
      <vt:lpstr>Wingdings 2</vt:lpstr>
      <vt:lpstr>Изящная</vt:lpstr>
      <vt:lpstr>Формула</vt:lpstr>
      <vt:lpstr>Бином Ньютона</vt:lpstr>
      <vt:lpstr>Бином – двучлен  Би- означает «два»</vt:lpstr>
      <vt:lpstr>Степени бинома</vt:lpstr>
      <vt:lpstr>коэффициенты бинома</vt:lpstr>
      <vt:lpstr>Коэффициенты бинома</vt:lpstr>
      <vt:lpstr>коэффициенты бинома </vt:lpstr>
    </vt:vector>
  </TitlesOfParts>
  <Company>МОУ-ООШ с.Малая Быковка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Бином Ньютона</dc:title>
  <dc:subject>Формулы сокращённого умножения</dc:subject>
  <dc:creator>Милютина Е.Д.</dc:creator>
  <cp:keywords>бином</cp:keywords>
  <dc:description>Презентация предназначена для первого знакомства с биномом Ньютона на уроках алгебры в 7 классе.</dc:description>
  <cp:lastModifiedBy>AQ</cp:lastModifiedBy>
  <cp:revision>21</cp:revision>
  <dcterms:created xsi:type="dcterms:W3CDTF">2010-08-18T05:26:18Z</dcterms:created>
  <dcterms:modified xsi:type="dcterms:W3CDTF">2015-10-20T01:51:47Z</dcterms:modified>
  <cp:category>Презентация к уроку</cp:category>
</cp:coreProperties>
</file>