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1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48245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atin typeface="Bookman Old Style" pitchFamily="18" charset="0"/>
              </a:rPr>
              <a:t>Климент</a:t>
            </a:r>
          </a:p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man Old Style" pitchFamily="18" charset="0"/>
              </a:rPr>
              <a:t>Аркадьевич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man Old Style" pitchFamily="18" charset="0"/>
              </a:rPr>
              <a:t>Тимирязев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Kliment_Timiryaz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60648"/>
            <a:ext cx="3672408" cy="5246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55576" y="3429000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( 1843-1920 гг. )</a:t>
            </a:r>
            <a:endParaRPr lang="ru-RU" sz="4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Wingdings" pitchFamily="2" charset="2"/>
              <a:buChar char="ü"/>
            </a:pPr>
            <a:r>
              <a:rPr lang="ru-RU" sz="2000" dirty="0" smtClean="0">
                <a:latin typeface="Bookman Old Style" pitchFamily="18" charset="0"/>
              </a:rPr>
              <a:t>Выдающиеся научные заслуги Тимирязева доставили ему звание члена-корреспондента Академии наук, почётного члена Харьковского и Санкт-Петербургского университетов, Вольного экономического общества и многих других учёных обществ и учреждений.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54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408712" cy="419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Bookman Old Style" pitchFamily="18" charset="0"/>
              </a:rPr>
              <a:t>Русский естествоиспытатель, профессор Московского университета, основоположник русской научной школы физиологов растений, член-корреспондент РАН (1917; член-корреспондент Петербургской АН с 1890). Депутат Моссовета (1920). Почётный доктор Кембриджа, университетов Женевы и Глазго.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  <a:lumOff val="5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6064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>
                <a:latin typeface="Bookman Old Style" pitchFamily="18" charset="0"/>
              </a:rPr>
              <a:t>Биография</a:t>
            </a:r>
            <a:endParaRPr lang="ru-RU" sz="4000" u="sng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Климент Аркадьевич Тимирязев родился в Петербурге в </a:t>
            </a:r>
            <a:r>
              <a:rPr lang="ru-RU" sz="2800" dirty="0" smtClean="0"/>
              <a:t>1843</a:t>
            </a:r>
            <a:r>
              <a:rPr lang="ru-RU" sz="2400" dirty="0" smtClean="0">
                <a:latin typeface="Bookman Old Style" pitchFamily="18" charset="0"/>
              </a:rPr>
              <a:t> году. Первоначальное образование получил дома. В </a:t>
            </a:r>
            <a:r>
              <a:rPr lang="ru-RU" sz="2800" dirty="0" smtClean="0"/>
              <a:t>1860</a:t>
            </a:r>
            <a:r>
              <a:rPr lang="ru-RU" sz="2400" dirty="0" smtClean="0">
                <a:latin typeface="Bookman Old Style" pitchFamily="18" charset="0"/>
              </a:rPr>
              <a:t> году поступил в Петербургский университет на камеральный факультет, потом перешёл на физико-математический, курс которого окончил в </a:t>
            </a:r>
            <a:r>
              <a:rPr lang="ru-RU" sz="2800" i="1" dirty="0" smtClean="0"/>
              <a:t>1866</a:t>
            </a:r>
            <a:r>
              <a:rPr lang="ru-RU" sz="2400" i="1" dirty="0" smtClean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году со степенью кандидата и был удостоен золотой медали за сочинение </a:t>
            </a:r>
            <a:endParaRPr lang="ru-RU" sz="2400" dirty="0" smtClean="0">
              <a:latin typeface="Bookman Old Style" pitchFamily="18" charset="0"/>
            </a:endParaRPr>
          </a:p>
          <a:p>
            <a:r>
              <a:rPr lang="ru-RU" sz="2400" dirty="0" smtClean="0">
                <a:latin typeface="Bookman Old Style" pitchFamily="18" charset="0"/>
              </a:rPr>
              <a:t>«</a:t>
            </a:r>
            <a:r>
              <a:rPr lang="ru-RU" sz="2400" dirty="0" smtClean="0">
                <a:latin typeface="Bookman Old Style" pitchFamily="18" charset="0"/>
              </a:rPr>
              <a:t>О печёночных мхах».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404664"/>
            <a:ext cx="53285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Bookman Old Style" pitchFamily="18" charset="0"/>
              </a:rPr>
              <a:t>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2800" dirty="0" smtClean="0"/>
              <a:t>1861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году за участие в студенческих волнениях и отказ от сотрудничества с органами он был исключен из университета. Ему было позволено продолжать обучение в университете в роли вольнослушателя только через год. 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2800" dirty="0" smtClean="0"/>
              <a:t>1868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</a:rPr>
              <a:t>году появился в печати его первый научный труд «Прибор для исследования разложения углекислоты», и в том же году Тимирязев был отправлен за границу для подготовления к профессуре. 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1026" name="Picture 2" descr="C:\Documents and Settings\Admin\Рабочий стол\Тимирязев 2\KAT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384376" cy="46756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Вернувшись в Россию, Тимирязев защитил магистерскую диссертацию («Спектральный анализ хлорофилла»,</a:t>
            </a:r>
            <a:r>
              <a:rPr lang="ru-RU" dirty="0" smtClean="0"/>
              <a:t> </a:t>
            </a:r>
            <a:r>
              <a:rPr lang="ru-RU" sz="2800" b="1" dirty="0" smtClean="0"/>
              <a:t>1871</a:t>
            </a:r>
            <a:r>
              <a:rPr lang="ru-RU" sz="2400" dirty="0" smtClean="0">
                <a:latin typeface="Bookman Old Style" pitchFamily="18" charset="0"/>
              </a:rPr>
              <a:t>) и был назначен профессором Петровской сельскохозяйственной академии в Москве. Здесь он читал лекции по всем отделам ботаники, пока не был оставлен за штатом ввиду закрытия академии (в</a:t>
            </a:r>
            <a:r>
              <a:rPr lang="ru-RU" dirty="0" smtClean="0"/>
              <a:t> </a:t>
            </a:r>
            <a:r>
              <a:rPr lang="ru-RU" sz="2800" b="1" dirty="0" smtClean="0"/>
              <a:t>1892</a:t>
            </a:r>
            <a:r>
              <a:rPr lang="ru-RU" dirty="0" smtClean="0"/>
              <a:t> </a:t>
            </a:r>
            <a:r>
              <a:rPr lang="ru-RU" sz="2400" dirty="0" smtClean="0">
                <a:latin typeface="Bookman Old Style" pitchFamily="18" charset="0"/>
              </a:rPr>
              <a:t>году).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Bookman Old Style" pitchFamily="18" charset="0"/>
              </a:rPr>
              <a:t>В</a:t>
            </a:r>
            <a:r>
              <a:rPr lang="ru-RU" dirty="0" smtClean="0"/>
              <a:t> </a:t>
            </a:r>
            <a:r>
              <a:rPr lang="ru-RU" sz="2800" b="1" dirty="0" smtClean="0"/>
              <a:t>1875</a:t>
            </a:r>
            <a:r>
              <a:rPr lang="ru-RU" dirty="0" smtClean="0"/>
              <a:t> </a:t>
            </a:r>
            <a:r>
              <a:rPr lang="ru-RU" sz="2400" dirty="0" smtClean="0">
                <a:latin typeface="Bookman Old Style" pitchFamily="18" charset="0"/>
              </a:rPr>
              <a:t>году Тимирязев получил степень доктора ботаники за сочинение «Об усвоении света растением». В </a:t>
            </a:r>
            <a:r>
              <a:rPr lang="ru-RU" sz="2800" b="1" dirty="0" smtClean="0"/>
              <a:t>1877</a:t>
            </a:r>
            <a:r>
              <a:rPr lang="ru-RU" dirty="0" smtClean="0"/>
              <a:t> </a:t>
            </a:r>
            <a:r>
              <a:rPr lang="ru-RU" sz="2400" dirty="0" smtClean="0">
                <a:latin typeface="Bookman Old Style" pitchFamily="18" charset="0"/>
              </a:rPr>
              <a:t>году был приглашён в Московский университет на кафедру анатомии и физиологии растений. Читал также лекции на женских «коллективных курсах» в Москве. Кроме того, Тимирязев был председателем ботанического отделения Общества любителей естествознания при Московском университете.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to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672407" cy="28803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58326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man Old Style" pitchFamily="18" charset="0"/>
              </a:rPr>
              <a:t>Научная работа</a:t>
            </a:r>
            <a:endParaRPr lang="ru-RU" sz="2800" b="1" u="sng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7336" y="692696"/>
            <a:ext cx="59766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tx1"/>
              </a:buClr>
              <a:buSzPct val="140000"/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Научные труды Тимирязева, отличающиеся единством плана, строгой </a:t>
            </a:r>
            <a:r>
              <a:rPr lang="ru-RU" sz="2400" dirty="0" err="1" smtClean="0">
                <a:latin typeface="Bookman Old Style" pitchFamily="18" charset="0"/>
              </a:rPr>
              <a:t>последовательностью,точностью</a:t>
            </a:r>
            <a:r>
              <a:rPr lang="ru-RU" sz="2400" dirty="0" smtClean="0">
                <a:latin typeface="Bookman Old Style" pitchFamily="18" charset="0"/>
              </a:rPr>
              <a:t> методов и изяществом экспериментальной техники, посвящены вопросу </a:t>
            </a:r>
          </a:p>
          <a:p>
            <a:pPr algn="r">
              <a:buClr>
                <a:schemeClr val="tx1"/>
              </a:buClr>
              <a:buSzPct val="140000"/>
            </a:pPr>
            <a:r>
              <a:rPr lang="ru-RU" sz="2400" dirty="0" smtClean="0">
                <a:latin typeface="Bookman Old Style" pitchFamily="18" charset="0"/>
              </a:rPr>
              <a:t>о разложении атмосферной  углекислоты </a:t>
            </a:r>
          </a:p>
          <a:p>
            <a:pPr algn="r">
              <a:buClr>
                <a:schemeClr val="tx1"/>
              </a:buClr>
              <a:buSzPct val="140000"/>
            </a:pPr>
            <a:r>
              <a:rPr lang="ru-RU" sz="2400" dirty="0" smtClean="0">
                <a:latin typeface="Bookman Old Style" pitchFamily="18" charset="0"/>
              </a:rPr>
              <a:t>зелёными </a:t>
            </a:r>
          </a:p>
          <a:p>
            <a:pPr algn="r">
              <a:buClr>
                <a:schemeClr val="tx1"/>
              </a:buClr>
              <a:buSzPct val="140000"/>
            </a:pPr>
            <a:r>
              <a:rPr lang="ru-RU" sz="2400" dirty="0" smtClean="0">
                <a:latin typeface="Bookman Old Style" pitchFamily="18" charset="0"/>
              </a:rPr>
              <a:t>растениями под влиянием солнечной энергии и немало способствовали уяснению этой важнейшей и интереснейшей главы растительной физиологии.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Bookman Old Style" pitchFamily="18" charset="0"/>
              </a:rPr>
              <a:t> Изучение состава и оптических свойств зелёного пигмента растений (хлорофилла), его возникновения, физических и химических условий разложения углекислоты, определение составных частей солнечного луча, принимающих участие в этом явлении, выяснение судьбы этих лучей в растении и, наконец, изучение количественного отношения между поглощённой энергией и произведённой работой — таковы задачи, намеченные ещё в первых работах Тимирязева и в значительной степени разрешённые в его последующих трудах. 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Bookman Old Style" pitchFamily="18" charset="0"/>
              </a:rPr>
              <a:t>Тимирязев первый ввёл в России опыты с культурой растений в искусственных почвах. Первая теплица для этой цели была устроена им в Петровской академии ещё в начале 1870-х годов, то есть вскоре после появления этого рода приспособлений в Германии. Позже такая же теплица была устроена Тимирязевым на Всероссийской выставке в Нижнем Новгороде.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471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2011-03-10T21:03:52Z</dcterms:modified>
</cp:coreProperties>
</file>