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86" r:id="rId2"/>
    <p:sldId id="292" r:id="rId3"/>
    <p:sldId id="293" r:id="rId4"/>
    <p:sldId id="299" r:id="rId5"/>
    <p:sldId id="295" r:id="rId6"/>
    <p:sldId id="300" r:id="rId7"/>
    <p:sldId id="258" r:id="rId8"/>
    <p:sldId id="270" r:id="rId9"/>
    <p:sldId id="260" r:id="rId10"/>
    <p:sldId id="284" r:id="rId11"/>
    <p:sldId id="287" r:id="rId12"/>
    <p:sldId id="288" r:id="rId13"/>
    <p:sldId id="301" r:id="rId14"/>
    <p:sldId id="302" r:id="rId15"/>
    <p:sldId id="303" r:id="rId16"/>
    <p:sldId id="290" r:id="rId17"/>
    <p:sldId id="279" r:id="rId18"/>
    <p:sldId id="291" r:id="rId19"/>
    <p:sldId id="28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0033"/>
    <a:srgbClr val="FFCC66"/>
    <a:srgbClr val="0000FF"/>
    <a:srgbClr val="FFCC00"/>
    <a:srgbClr val="FF0000"/>
    <a:srgbClr val="CCFFCC"/>
    <a:srgbClr val="FFFF99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5" autoAdjust="0"/>
    <p:restoredTop sz="93482" autoAdjust="0"/>
  </p:normalViewPr>
  <p:slideViewPr>
    <p:cSldViewPr>
      <p:cViewPr>
        <p:scale>
          <a:sx n="75" d="100"/>
          <a:sy n="75" d="100"/>
        </p:scale>
        <p:origin x="-1128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3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73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739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8739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8739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39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740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74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74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74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26ECDA-C90C-4C50-A7B0-A74CE8D6844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874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74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A0328C-550F-4CB6-AB0C-709449E5328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A43652-2D05-4C25-B2ED-AB2158C7DAD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71EC9E-3882-4993-8A4A-7131426CA37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4AC1AB-7989-40FB-B020-563860D1D4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C3E6588-7529-4BF5-AB9F-64702FF9B84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BEFE81B-8D62-48E4-9ABF-6242D7875E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33F345-74D4-4BDD-B1CC-CF09683126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E0FDCF-DEBC-41EC-A3C3-94B6955D4C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00DBA8-791C-40B6-B805-5B1CEC0A16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E97835-EC08-493D-B21C-D6D5EB77B0D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F3D3CB-7CEB-4CA8-BBF4-2FF53B9932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157B63-238F-4D52-982F-4606271E93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630F11-CCE0-4C43-9905-02DBAA485AF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3EB569-BC94-4BF7-92BE-86758E55D2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D6FF2E2C-0DAB-4A00-A64B-B1BCF771E182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863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63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637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637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638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638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863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63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63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</p:sldLayoutIdLst>
  <p:transition spd="med">
    <p:checker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Внутр_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5347" name="WordArt 3"/>
          <p:cNvSpPr>
            <a:spLocks noChangeArrowheads="1" noChangeShapeType="1" noTextEdit="1"/>
          </p:cNvSpPr>
          <p:nvPr/>
        </p:nvSpPr>
        <p:spPr bwMode="auto">
          <a:xfrm>
            <a:off x="250825" y="1268413"/>
            <a:ext cx="8713788" cy="2808659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200" b="1" kern="10" spc="-32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Сложение </a:t>
            </a:r>
          </a:p>
          <a:p>
            <a:pPr algn="ctr"/>
            <a:r>
              <a:rPr lang="ru-RU" sz="3200" b="1" kern="10" spc="-32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чисел</a:t>
            </a:r>
            <a:endParaRPr lang="ru-RU" sz="3200" b="1" kern="10" spc="-32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  <a:p>
            <a:pPr algn="ctr"/>
            <a:r>
              <a:rPr lang="ru-RU" sz="3200" b="1" kern="10" spc="-32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 разными знаками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4067944" y="4437112"/>
            <a:ext cx="403306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Ну что сказать, ну что сказать?</a:t>
            </a:r>
            <a:b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Девиз сегодня наш:</a:t>
            </a:r>
            <a:b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Один за всех, один за всех,</a:t>
            </a:r>
            <a:b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 все мы – за наш класс!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748712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660033"/>
                </a:solidFill>
              </a:rPr>
              <a:t>	</a:t>
            </a:r>
            <a:r>
              <a:rPr lang="ru-RU" sz="3000">
                <a:solidFill>
                  <a:srgbClr val="9966FF"/>
                </a:solidFill>
              </a:rPr>
              <a:t>Выполните сложение:</a:t>
            </a:r>
          </a:p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660033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а) -7 + 11=                б) -10 + 4=                в) </a:t>
            </a:r>
            <a:r>
              <a:rPr lang="en-US" sz="2600">
                <a:solidFill>
                  <a:srgbClr val="660033"/>
                </a:solidFill>
              </a:rPr>
              <a:t>-</a:t>
            </a:r>
            <a:r>
              <a:rPr lang="ru-RU" sz="2600">
                <a:solidFill>
                  <a:srgbClr val="660033"/>
                </a:solidFill>
              </a:rPr>
              <a:t> 6</a:t>
            </a:r>
            <a:r>
              <a:rPr lang="en-US" sz="2600">
                <a:solidFill>
                  <a:srgbClr val="660033"/>
                </a:solidFill>
              </a:rPr>
              <a:t> </a:t>
            </a:r>
            <a:r>
              <a:rPr lang="ru-RU" sz="2600">
                <a:solidFill>
                  <a:srgbClr val="660033"/>
                </a:solidFill>
              </a:rPr>
              <a:t>+</a:t>
            </a:r>
            <a:r>
              <a:rPr lang="en-US" sz="2600">
                <a:solidFill>
                  <a:srgbClr val="660033"/>
                </a:solidFill>
              </a:rPr>
              <a:t> </a:t>
            </a:r>
            <a:r>
              <a:rPr lang="ru-RU" sz="2600">
                <a:solidFill>
                  <a:srgbClr val="660033"/>
                </a:solidFill>
              </a:rPr>
              <a:t>8</a:t>
            </a:r>
            <a:r>
              <a:rPr lang="en-US" sz="2600">
                <a:solidFill>
                  <a:srgbClr val="660033"/>
                </a:solidFill>
              </a:rPr>
              <a:t>=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660033"/>
                </a:solidFill>
              </a:rPr>
              <a:t> </a:t>
            </a:r>
            <a:endParaRPr lang="ru-RU" sz="2600">
              <a:solidFill>
                <a:srgbClr val="660033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660033"/>
                </a:solidFill>
              </a:rPr>
              <a:t> </a:t>
            </a:r>
            <a:r>
              <a:rPr lang="ru-RU" sz="2600">
                <a:solidFill>
                  <a:srgbClr val="660033"/>
                </a:solidFill>
              </a:rPr>
              <a:t>г)  7 + (-11) =            д)  10 + (- 4) =           е) -</a:t>
            </a:r>
            <a:r>
              <a:rPr lang="en-US" sz="2600">
                <a:solidFill>
                  <a:srgbClr val="660033"/>
                </a:solidFill>
              </a:rPr>
              <a:t>  </a:t>
            </a:r>
            <a:r>
              <a:rPr lang="ru-RU" sz="2600">
                <a:solidFill>
                  <a:srgbClr val="660033"/>
                </a:solidFill>
              </a:rPr>
              <a:t>8 </a:t>
            </a:r>
            <a:r>
              <a:rPr lang="en-US" sz="2600">
                <a:solidFill>
                  <a:srgbClr val="660033"/>
                </a:solidFill>
              </a:rPr>
              <a:t>+</a:t>
            </a:r>
            <a:r>
              <a:rPr lang="ru-RU" sz="2600">
                <a:solidFill>
                  <a:srgbClr val="660033"/>
                </a:solidFill>
              </a:rPr>
              <a:t> </a:t>
            </a:r>
            <a:r>
              <a:rPr lang="en-US" sz="2600">
                <a:solidFill>
                  <a:srgbClr val="660033"/>
                </a:solidFill>
              </a:rPr>
              <a:t>6</a:t>
            </a:r>
            <a:r>
              <a:rPr lang="ru-RU" sz="2600">
                <a:solidFill>
                  <a:srgbClr val="660033"/>
                </a:solidFill>
              </a:rPr>
              <a:t> =     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ж) -11 + 7 =               з)  - 4 + 10 =             и) -24 + 24 =</a:t>
            </a:r>
          </a:p>
          <a:p>
            <a:pPr>
              <a:buFont typeface="Wingdings" pitchFamily="2" charset="2"/>
              <a:buNone/>
            </a:pPr>
            <a:endParaRPr lang="ru-RU" sz="3000">
              <a:solidFill>
                <a:srgbClr val="660033"/>
              </a:solidFill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5292725" y="3500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u="sng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3059113" y="404813"/>
            <a:ext cx="2952750" cy="7016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FF33"/>
                </a:solidFill>
              </a:rPr>
              <a:t>Задание 2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2195513" y="270827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5292725" y="2708275"/>
            <a:ext cx="50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-6</a:t>
            </a: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2484438" y="3716338"/>
            <a:ext cx="739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(-4)</a:t>
            </a: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5795963" y="371633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8459788" y="3716338"/>
            <a:ext cx="50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-2</a:t>
            </a:r>
            <a:endParaRPr lang="ru-RU" sz="2800">
              <a:solidFill>
                <a:srgbClr val="0000FF"/>
              </a:solidFill>
            </a:endParaRPr>
          </a:p>
        </p:txBody>
      </p:sp>
      <p:sp>
        <p:nvSpPr>
          <p:cNvPr id="164878" name="Text Box 14"/>
          <p:cNvSpPr txBox="1">
            <a:spLocks noChangeArrowheads="1"/>
          </p:cNvSpPr>
          <p:nvPr/>
        </p:nvSpPr>
        <p:spPr bwMode="auto">
          <a:xfrm>
            <a:off x="8604250" y="4652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8243888" y="27813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64880" name="Text Box 16"/>
          <p:cNvSpPr txBox="1">
            <a:spLocks noChangeArrowheads="1"/>
          </p:cNvSpPr>
          <p:nvPr/>
        </p:nvSpPr>
        <p:spPr bwMode="auto">
          <a:xfrm>
            <a:off x="5651500" y="4652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64881" name="Text Box 17"/>
          <p:cNvSpPr txBox="1">
            <a:spLocks noChangeArrowheads="1"/>
          </p:cNvSpPr>
          <p:nvPr/>
        </p:nvSpPr>
        <p:spPr bwMode="auto">
          <a:xfrm>
            <a:off x="2339975" y="4652963"/>
            <a:ext cx="50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-4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  <p:bldP spid="164870" grpId="0"/>
      <p:bldP spid="164871" grpId="0"/>
      <p:bldP spid="164873" grpId="0"/>
      <p:bldP spid="164874" grpId="0"/>
      <p:bldP spid="164875" grpId="0"/>
      <p:bldP spid="164878" grpId="0"/>
      <p:bldP spid="164879" grpId="0"/>
      <p:bldP spid="164880" grpId="0"/>
      <p:bldP spid="1648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76250"/>
            <a:ext cx="6551613" cy="752475"/>
          </a:xfrm>
        </p:spPr>
        <p:txBody>
          <a:bodyPr/>
          <a:lstStyle/>
          <a:p>
            <a:pPr algn="ctr"/>
            <a:r>
              <a:rPr lang="ru-RU" sz="3600" b="1" i="1">
                <a:solidFill>
                  <a:srgbClr val="FF0066"/>
                </a:solidFill>
                <a:latin typeface="Times New Roman" pitchFamily="18" charset="0"/>
              </a:rPr>
              <a:t>Реши занимательную задачу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991475" cy="4621213"/>
          </a:xfrm>
        </p:spPr>
        <p:txBody>
          <a:bodyPr/>
          <a:lstStyle/>
          <a:p>
            <a:pPr marL="552450" indent="-552450">
              <a:lnSpc>
                <a:spcPct val="130000"/>
              </a:lnSpc>
              <a:buFont typeface="Wingdings" pitchFamily="2" charset="2"/>
              <a:buNone/>
            </a:pPr>
            <a:r>
              <a:rPr lang="ru-RU" sz="2300" b="1">
                <a:solidFill>
                  <a:schemeClr val="tx2"/>
                </a:solidFill>
              </a:rPr>
              <a:t>		</a:t>
            </a:r>
            <a:r>
              <a:rPr lang="ru-RU" sz="2300" b="1" i="1">
                <a:solidFill>
                  <a:srgbClr val="009900"/>
                </a:solidFill>
                <a:latin typeface="Times New Roman" pitchFamily="18" charset="0"/>
              </a:rPr>
              <a:t>Учитель предложил Незнайке решить дома следующее задание: «Найти сумму всех целых чисел от - 499 до 501». Незнайка как обычно сел за работу, однако дело шло медленно. </a:t>
            </a:r>
          </a:p>
          <a:p>
            <a:pPr marL="552450" indent="-552450">
              <a:lnSpc>
                <a:spcPct val="130000"/>
              </a:lnSpc>
              <a:buFont typeface="Wingdings" pitchFamily="2" charset="2"/>
              <a:buNone/>
            </a:pPr>
            <a:r>
              <a:rPr lang="ru-RU" sz="2300" b="1" i="1">
                <a:solidFill>
                  <a:srgbClr val="009900"/>
                </a:solidFill>
                <a:latin typeface="Times New Roman" pitchFamily="18" charset="0"/>
              </a:rPr>
              <a:t>		Тогда на помощь ему пришли мама, папа, бабушка. Вычисляли пока от усталости не стали смыкаться глаза. </a:t>
            </a:r>
          </a:p>
          <a:p>
            <a:pPr marL="552450" indent="-552450">
              <a:lnSpc>
                <a:spcPct val="130000"/>
              </a:lnSpc>
              <a:buFont typeface="Wingdings" pitchFamily="2" charset="2"/>
              <a:buNone/>
            </a:pPr>
            <a:r>
              <a:rPr lang="ru-RU" sz="2300" b="1" i="1">
                <a:solidFill>
                  <a:srgbClr val="009900"/>
                </a:solidFill>
                <a:latin typeface="Times New Roman" pitchFamily="18" charset="0"/>
              </a:rPr>
              <a:t>		А вы, ребята, как бы решили такое задание?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/>
      <p:bldP spid="1904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964612" cy="51117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700">
                <a:solidFill>
                  <a:schemeClr val="accent1"/>
                </a:solidFill>
              </a:rPr>
              <a:t>Найти значение выражения: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1200">
              <a:solidFill>
                <a:schemeClr val="accent1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-499+(-498)+(-497)+…+497+498+499+500+501.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1200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700" b="1">
                <a:solidFill>
                  <a:schemeClr val="accent1"/>
                </a:solidFill>
              </a:rPr>
              <a:t>Решение: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-499+(-498)+(-497)+…+497+498+499+500+501=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=(-499+499)+(-498+498)+(-497+497)+…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…+(-1+1)+0+500+501=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=500+501=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900">
                <a:solidFill>
                  <a:schemeClr val="hlink"/>
                </a:solidFill>
              </a:rPr>
              <a:t>=1001.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900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700" b="1">
                <a:solidFill>
                  <a:schemeClr val="accent1"/>
                </a:solidFill>
              </a:rPr>
              <a:t>Ответ:</a:t>
            </a:r>
            <a:r>
              <a:rPr lang="ru-RU" sz="2300" b="1">
                <a:solidFill>
                  <a:schemeClr val="hlink"/>
                </a:solidFill>
              </a:rPr>
              <a:t> </a:t>
            </a:r>
            <a:r>
              <a:rPr lang="ru-RU" sz="2300">
                <a:solidFill>
                  <a:schemeClr val="hlink"/>
                </a:solidFill>
              </a:rPr>
              <a:t>сумма всех целых чисел от - 499 до 501 равна 1001.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4248150" cy="752475"/>
          </a:xfrm>
          <a:noFill/>
          <a:ln/>
        </p:spPr>
        <p:txBody>
          <a:bodyPr anchor="b"/>
          <a:lstStyle/>
          <a:p>
            <a:pPr algn="ctr"/>
            <a:r>
              <a:rPr lang="ru-RU" sz="4000" b="1">
                <a:solidFill>
                  <a:srgbClr val="FF0066"/>
                </a:solidFill>
                <a:latin typeface="Times New Roman" pitchFamily="18" charset="0"/>
              </a:rPr>
              <a:t>Решение задачи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91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91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91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91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6" y="1340768"/>
          <a:ext cx="6768752" cy="1224136"/>
        </p:xfrm>
        <a:graphic>
          <a:graphicData uri="http://schemas.openxmlformats.org/drawingml/2006/table">
            <a:tbl>
              <a:tblPr/>
              <a:tblGrid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4,5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1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15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4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9</a:t>
                      </a:r>
                      <a:endParaRPr lang="ru-RU" sz="240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1,1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7329487" cy="615950"/>
          </a:xfrm>
        </p:spPr>
        <p:txBody>
          <a:bodyPr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«Реши и прочти»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3645024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660033"/>
                </a:solidFill>
              </a:rPr>
              <a:t>БРАМАГУПТА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оординаты на прямой. Полные уроки - Гипермаркет зна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2160240" cy="28872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71800" y="1628800"/>
            <a:ext cx="62281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БРАМАГУПТА – индийский математик.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Положительные числа этот математик представлял как “имущество”, а отрицательные числа – как “долги”. Правила сложения отрицательных и положительных чисел он выражал так: сумма двух имуществ – имущество.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(+ Х) + (+ Х) = (+ Х)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сумма двух долгов есть долг: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(– Х) + (– Х) = (– 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64488" cy="883568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Сообщение </a:t>
            </a:r>
            <a:r>
              <a:rPr lang="ru-RU" sz="28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об истории возникновения отрицательных чисел</a:t>
            </a:r>
            <a:r>
              <a:rPr lang="ru-RU" sz="28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886200"/>
          </a:xfrm>
        </p:spPr>
        <p:txBody>
          <a:bodyPr/>
          <a:lstStyle/>
          <a:p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Впервые с отрицательными числами столкнулись 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китайские ученые 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(2 век до нашей эры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Индийские математики </a:t>
            </a:r>
            <a:r>
              <a:rPr lang="ru-RU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Брамагупта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(VII век) и </a:t>
            </a:r>
            <a:r>
              <a:rPr lang="ru-RU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Бхаскара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(XII век) с помощью положительных чисел выражали имущество, а с помощью отрицательных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“долг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Европе к отрицательным числам обращается итальянский математик 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Леонардо Фибоначчи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но в учении об отрицательных числах далее продвинулся 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М.Штифель 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(XVI век). Отрицательные числа он называл как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“меньше чем ничто”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говорил, что нуль находится между истинными и абсурдными числами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после работ выдающегося ученого 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Р.Декарта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(XVII век) и других ученых (XVII – XVIII века) отрицательные числа приобрели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“права гражданства”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Работа в тетрадях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31150" cy="3886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№ 1123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№ 1124 (а ,б)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Найдите расстояние в единичных отрезках между точками А(-9) и В(-2),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	С(5,6) и К(-3,8),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	Е(       ) и </a:t>
            </a:r>
            <a:r>
              <a:rPr lang="en-US" sz="2400">
                <a:solidFill>
                  <a:schemeClr val="bg2"/>
                </a:solidFill>
                <a:latin typeface="Times New Roman" pitchFamily="18" charset="0"/>
              </a:rPr>
              <a:t>F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(        )</a:t>
            </a:r>
          </a:p>
          <a:p>
            <a:pPr marL="609600" indent="-609600">
              <a:buFont typeface="Wingdings" pitchFamily="2" charset="2"/>
              <a:buNone/>
            </a:pPr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476375" y="4076700"/>
          <a:ext cx="419100" cy="649288"/>
        </p:xfrm>
        <a:graphic>
          <a:graphicData uri="http://schemas.openxmlformats.org/presentationml/2006/ole">
            <p:oleObj spid="_x0000_s195588" name="Формула" r:id="rId3" imgW="253800" imgH="393480" progId="Equation.3">
              <p:embed/>
            </p:oleObj>
          </a:graphicData>
        </a:graphic>
      </p:graphicFrame>
      <p:graphicFrame>
        <p:nvGraphicFramePr>
          <p:cNvPr id="195589" name="Object 5"/>
          <p:cNvGraphicFramePr>
            <a:graphicFrameLocks noChangeAspect="1"/>
          </p:cNvGraphicFramePr>
          <p:nvPr/>
        </p:nvGraphicFramePr>
        <p:xfrm>
          <a:off x="2627313" y="4005263"/>
          <a:ext cx="649287" cy="611187"/>
        </p:xfrm>
        <a:graphic>
          <a:graphicData uri="http://schemas.openxmlformats.org/presentationml/2006/ole">
            <p:oleObj spid="_x0000_s195589" name="Формула" r:id="rId4" imgW="41904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Times New Roman" pitchFamily="18" charset="0"/>
              </a:rPr>
              <a:t>Самостоятельная работа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 </a:t>
            </a:r>
          </a:p>
          <a:p>
            <a:pPr>
              <a:buFont typeface="Wingdings" pitchFamily="2" charset="2"/>
              <a:buNone/>
            </a:pPr>
            <a:endParaRPr lang="ru-RU" sz="2800"/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  <p:graphicFrame>
        <p:nvGraphicFramePr>
          <p:cNvPr id="155733" name="Group 85"/>
          <p:cNvGraphicFramePr>
            <a:graphicFrameLocks noGrp="1"/>
          </p:cNvGraphicFramePr>
          <p:nvPr>
            <p:ph sz="half" idx="2"/>
          </p:nvPr>
        </p:nvGraphicFramePr>
        <p:xfrm>
          <a:off x="395288" y="1412875"/>
          <a:ext cx="8497887" cy="4651376"/>
        </p:xfrm>
        <a:graphic>
          <a:graphicData uri="http://schemas.openxmlformats.org/drawingml/2006/table">
            <a:tbl>
              <a:tblPr/>
              <a:tblGrid>
                <a:gridCol w="4291012"/>
                <a:gridCol w="4206875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 вариант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 вариант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-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7,5+(-3,7)=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1.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-25,7+(-4,6)=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-2,3+(-6,2)=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-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6,3+(-8,1)=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0,54+(-0,83)=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-0,28+(-0,18)=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-543+458=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257+(-314)=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Times New Roman" pitchFamily="18" charset="0"/>
                        </a:rPr>
                        <a:t>5.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-0,48+(-0,76)=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-0,37+(-0,84)=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713" name="WordArt 65"/>
          <p:cNvSpPr>
            <a:spLocks noChangeArrowheads="1" noChangeShapeType="1" noTextEdit="1"/>
          </p:cNvSpPr>
          <p:nvPr/>
        </p:nvSpPr>
        <p:spPr bwMode="auto">
          <a:xfrm>
            <a:off x="2699271" y="2205038"/>
            <a:ext cx="9366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-11,2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5715" name="WordArt 67"/>
          <p:cNvSpPr>
            <a:spLocks noChangeArrowheads="1" noChangeShapeType="1" noTextEdit="1"/>
          </p:cNvSpPr>
          <p:nvPr/>
        </p:nvSpPr>
        <p:spPr bwMode="auto">
          <a:xfrm>
            <a:off x="2700734" y="2924175"/>
            <a:ext cx="71913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-8,5</a:t>
            </a:r>
          </a:p>
        </p:txBody>
      </p:sp>
      <p:sp>
        <p:nvSpPr>
          <p:cNvPr id="155717" name="WordArt 69"/>
          <p:cNvSpPr>
            <a:spLocks noChangeArrowheads="1" noChangeShapeType="1" noTextEdit="1"/>
          </p:cNvSpPr>
          <p:nvPr/>
        </p:nvSpPr>
        <p:spPr bwMode="auto">
          <a:xfrm>
            <a:off x="2843213" y="3789363"/>
            <a:ext cx="936625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-0,29</a:t>
            </a:r>
          </a:p>
        </p:txBody>
      </p:sp>
      <p:sp>
        <p:nvSpPr>
          <p:cNvPr id="155719" name="WordArt 71"/>
          <p:cNvSpPr>
            <a:spLocks noChangeArrowheads="1" noChangeShapeType="1" noTextEdit="1"/>
          </p:cNvSpPr>
          <p:nvPr/>
        </p:nvSpPr>
        <p:spPr bwMode="auto">
          <a:xfrm>
            <a:off x="2411413" y="4508500"/>
            <a:ext cx="64770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-85</a:t>
            </a:r>
          </a:p>
        </p:txBody>
      </p:sp>
      <p:sp>
        <p:nvSpPr>
          <p:cNvPr id="155721" name="WordArt 73"/>
          <p:cNvSpPr>
            <a:spLocks noChangeArrowheads="1" noChangeShapeType="1" noTextEdit="1"/>
          </p:cNvSpPr>
          <p:nvPr/>
        </p:nvSpPr>
        <p:spPr bwMode="auto">
          <a:xfrm>
            <a:off x="2916238" y="5373688"/>
            <a:ext cx="10795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-1,24</a:t>
            </a:r>
          </a:p>
        </p:txBody>
      </p:sp>
      <p:sp>
        <p:nvSpPr>
          <p:cNvPr id="155723" name="WordArt 75"/>
          <p:cNvSpPr>
            <a:spLocks noChangeArrowheads="1" noChangeShapeType="1" noTextEdit="1"/>
          </p:cNvSpPr>
          <p:nvPr/>
        </p:nvSpPr>
        <p:spPr bwMode="auto">
          <a:xfrm>
            <a:off x="7236296" y="2276475"/>
            <a:ext cx="100806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-30,3</a:t>
            </a:r>
          </a:p>
        </p:txBody>
      </p:sp>
      <p:sp>
        <p:nvSpPr>
          <p:cNvPr id="155725" name="WordArt 77"/>
          <p:cNvSpPr>
            <a:spLocks noChangeArrowheads="1" noChangeShapeType="1" noTextEdit="1"/>
          </p:cNvSpPr>
          <p:nvPr/>
        </p:nvSpPr>
        <p:spPr bwMode="auto">
          <a:xfrm>
            <a:off x="7092280" y="2997200"/>
            <a:ext cx="864319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-14,4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155727" name="WordArt 79"/>
          <p:cNvSpPr>
            <a:spLocks noChangeArrowheads="1" noChangeShapeType="1" noTextEdit="1"/>
          </p:cNvSpPr>
          <p:nvPr/>
        </p:nvSpPr>
        <p:spPr bwMode="auto">
          <a:xfrm>
            <a:off x="7380288" y="3789363"/>
            <a:ext cx="935037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-0,46</a:t>
            </a:r>
          </a:p>
        </p:txBody>
      </p:sp>
      <p:sp>
        <p:nvSpPr>
          <p:cNvPr id="155729" name="WordArt 81"/>
          <p:cNvSpPr>
            <a:spLocks noChangeArrowheads="1" noChangeShapeType="1" noTextEdit="1"/>
          </p:cNvSpPr>
          <p:nvPr/>
        </p:nvSpPr>
        <p:spPr bwMode="auto">
          <a:xfrm>
            <a:off x="7164388" y="4508500"/>
            <a:ext cx="5762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-57</a:t>
            </a:r>
          </a:p>
        </p:txBody>
      </p:sp>
      <p:sp>
        <p:nvSpPr>
          <p:cNvPr id="155731" name="WordArt 83"/>
          <p:cNvSpPr>
            <a:spLocks noChangeArrowheads="1" noChangeShapeType="1" noTextEdit="1"/>
          </p:cNvSpPr>
          <p:nvPr/>
        </p:nvSpPr>
        <p:spPr bwMode="auto">
          <a:xfrm>
            <a:off x="7308850" y="5300663"/>
            <a:ext cx="792163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-1,21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5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5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713" grpId="0" animBg="1"/>
      <p:bldP spid="155715" grpId="0" animBg="1"/>
      <p:bldP spid="155717" grpId="0" animBg="1"/>
      <p:bldP spid="155719" grpId="0" animBg="1"/>
      <p:bldP spid="155721" grpId="0" animBg="1"/>
      <p:bldP spid="155723" grpId="0" animBg="1"/>
      <p:bldP spid="155725" grpId="0" animBg="1"/>
      <p:bldP spid="155727" grpId="0" animBg="1"/>
      <p:bldP spid="155729" grpId="0" animBg="1"/>
      <p:bldP spid="1557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>
                <a:solidFill>
                  <a:srgbClr val="FF3300"/>
                </a:solidFill>
                <a:latin typeface="Times New Roman" pitchFamily="18" charset="0"/>
              </a:rPr>
              <a:t>Резервные задания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	1. № 1227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	2. № 1124 (в, г)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	3. № 1119</a:t>
            </a:r>
          </a:p>
          <a:p>
            <a:pPr marL="609600" indent="-609600">
              <a:buFont typeface="Wingdings" pitchFamily="2" charset="2"/>
              <a:buNone/>
            </a:pPr>
            <a:endParaRPr lang="ru-RU">
              <a:solidFill>
                <a:schemeClr val="bg2"/>
              </a:solidFill>
              <a:latin typeface="Times New Roman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ru-RU">
              <a:solidFill>
                <a:schemeClr val="bg2"/>
              </a:solidFill>
              <a:latin typeface="Times New Roman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543800" cy="1295400"/>
          </a:xfrm>
        </p:spPr>
        <p:txBody>
          <a:bodyPr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Times New Roman" pitchFamily="18" charset="0"/>
              </a:rPr>
              <a:t>Домашнее задание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rgbClr val="660033"/>
                </a:solidFill>
              </a:rPr>
              <a:t>		</a:t>
            </a: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Подготовиться к контрольной работе: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    -повторить правила;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    -решить № 1098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                   № 1101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  <a:latin typeface="Times New Roman" pitchFamily="18" charset="0"/>
              </a:rPr>
              <a:t>                  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/>
      <p:bldP spid="158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7329487" cy="615950"/>
          </a:xfrm>
        </p:spPr>
        <p:txBody>
          <a:bodyPr/>
          <a:lstStyle/>
          <a:p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Проверка домашнего задания</a:t>
            </a:r>
          </a:p>
        </p:txBody>
      </p:sp>
      <p:sp>
        <p:nvSpPr>
          <p:cNvPr id="200744" name="Text Box 40"/>
          <p:cNvSpPr txBox="1">
            <a:spLocks noChangeArrowheads="1"/>
          </p:cNvSpPr>
          <p:nvPr/>
        </p:nvSpPr>
        <p:spPr bwMode="auto">
          <a:xfrm>
            <a:off x="3635896" y="1125538"/>
            <a:ext cx="21194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Verdana" pitchFamily="34" charset="0"/>
              </a:rPr>
              <a:t>№ </a:t>
            </a:r>
            <a:r>
              <a:rPr lang="ru-RU" sz="2400" b="1" i="1" dirty="0" smtClean="0">
                <a:solidFill>
                  <a:srgbClr val="C00000"/>
                </a:solidFill>
                <a:latin typeface="Verdana" pitchFamily="34" charset="0"/>
              </a:rPr>
              <a:t>1080(2)</a:t>
            </a:r>
            <a:endParaRPr lang="ru-RU" sz="2400" b="1" i="1" dirty="0">
              <a:solidFill>
                <a:srgbClr val="C00000"/>
              </a:solidFill>
              <a:latin typeface="Verdana" pitchFamily="34" charset="0"/>
            </a:endParaRP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971600" y="2060848"/>
          <a:ext cx="7056784" cy="3548554"/>
        </p:xfrm>
        <a:graphic>
          <a:graphicData uri="http://schemas.openxmlformats.org/presentationml/2006/ole">
            <p:oleObj spid="_x0000_s200755" name="Формула" r:id="rId3" imgW="2222280" imgH="1117440" progId="Equation.3">
              <p:embed/>
            </p:oleObj>
          </a:graphicData>
        </a:graphic>
      </p:graphicFrame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"/>
                            </p:stCondLst>
                            <p:childTnLst>
                              <p:par>
                                <p:cTn id="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utoUpdateAnimBg="0"/>
      <p:bldP spid="2007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3275856" y="908720"/>
            <a:ext cx="2596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Verdana" pitchFamily="34" charset="0"/>
              </a:rPr>
              <a:t>№1081 (</a:t>
            </a:r>
            <a:r>
              <a:rPr lang="ru-RU" sz="2400" b="1" i="1" dirty="0" err="1" smtClean="0">
                <a:solidFill>
                  <a:srgbClr val="C00000"/>
                </a:solidFill>
                <a:latin typeface="Verdana" pitchFamily="34" charset="0"/>
              </a:rPr>
              <a:t>ж-л</a:t>
            </a:r>
            <a:r>
              <a:rPr lang="ru-RU" sz="2400" b="1" i="1" dirty="0" smtClean="0">
                <a:solidFill>
                  <a:srgbClr val="C00000"/>
                </a:solidFill>
                <a:latin typeface="Verdana" pitchFamily="34" charset="0"/>
              </a:rPr>
              <a:t>)</a:t>
            </a:r>
            <a:endParaRPr lang="ru-RU" sz="2400" b="1" i="1" dirty="0">
              <a:solidFill>
                <a:srgbClr val="C00000"/>
              </a:solidFill>
              <a:latin typeface="Verdana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1979712" y="1772816"/>
          <a:ext cx="5112568" cy="4144508"/>
        </p:xfrm>
        <a:graphic>
          <a:graphicData uri="http://schemas.openxmlformats.org/presentationml/2006/ole">
            <p:oleObj spid="_x0000_s201740" name="Формула" r:id="rId3" imgW="2145960" imgH="1739880" progId="Equation.3">
              <p:embed/>
            </p:oleObj>
          </a:graphicData>
        </a:graphic>
      </p:graphicFrame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3203848" y="476672"/>
            <a:ext cx="2596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Verdana" pitchFamily="34" charset="0"/>
              </a:rPr>
              <a:t>№1084</a:t>
            </a:r>
            <a:endParaRPr lang="ru-RU" sz="2400" b="1" i="1" dirty="0">
              <a:solidFill>
                <a:srgbClr val="C00000"/>
              </a:solidFill>
              <a:latin typeface="Verdana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3563888" y="980728"/>
          <a:ext cx="1323082" cy="3045824"/>
        </p:xfrm>
        <a:graphic>
          <a:graphicData uri="http://schemas.openxmlformats.org/presentationml/2006/ole">
            <p:oleObj spid="_x0000_s219138" name="Формула" r:id="rId3" imgW="838080" imgH="1930320" progId="Equation.3">
              <p:embed/>
            </p:oleObj>
          </a:graphicData>
        </a:graphic>
      </p:graphicFrame>
      <p:sp>
        <p:nvSpPr>
          <p:cNvPr id="4" name="AutoShape 9"/>
          <p:cNvSpPr>
            <a:spLocks/>
          </p:cNvSpPr>
          <p:nvPr/>
        </p:nvSpPr>
        <p:spPr bwMode="auto">
          <a:xfrm>
            <a:off x="5580112" y="908720"/>
            <a:ext cx="216024" cy="3084884"/>
          </a:xfrm>
          <a:prstGeom prst="rightBrace">
            <a:avLst>
              <a:gd name="adj1" fmla="val 37233"/>
              <a:gd name="adj2" fmla="val 50000"/>
            </a:avLst>
          </a:prstGeom>
          <a:noFill/>
          <a:ln w="254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6136" y="1628800"/>
            <a:ext cx="180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среднем на каждую комнату по 24,7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</a:t>
            </a:r>
            <a:r>
              <a:rPr lang="ru-RU" sz="2000" baseline="30000" dirty="0" smtClean="0">
                <a:latin typeface="Times New Roman"/>
                <a:ea typeface="Times New Roman"/>
                <a:cs typeface="Times New Roman"/>
              </a:rPr>
              <a:t>2</a:t>
            </a:r>
            <a:endParaRPr lang="ru-RU" sz="3600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жилой площади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67544" y="4077072"/>
          <a:ext cx="4370388" cy="2155825"/>
        </p:xfrm>
        <a:graphic>
          <a:graphicData uri="http://schemas.openxmlformats.org/presentationml/2006/ole">
            <p:oleObj spid="_x0000_s219139" name="Формула" r:id="rId4" imgW="2984400" imgH="147312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630932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Ответ: площадь восьмой квартиры 35,4 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476250"/>
            <a:ext cx="4889500" cy="690563"/>
          </a:xfrm>
        </p:spPr>
        <p:txBody>
          <a:bodyPr/>
          <a:lstStyle/>
          <a:p>
            <a:r>
              <a:rPr lang="ru-RU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Кросс-опрос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513" y="1196975"/>
            <a:ext cx="8980487" cy="5097463"/>
          </a:xfrm>
        </p:spPr>
        <p:txBody>
          <a:bodyPr/>
          <a:lstStyle/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1)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Число, которому соответствует точка на координатной прямой…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2)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Из двух чисел на координатной прямой больше то число, которое расположено…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3)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Число, не являющееся ни отрицательным, ни положительным…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4)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Расстояние от числа до начала отсчета на числовой прямой…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endParaRPr lang="ru-RU" sz="2400">
              <a:solidFill>
                <a:schemeClr val="bg2"/>
              </a:solidFill>
              <a:latin typeface="Times New Roman" pitchFamily="18" charset="0"/>
            </a:endParaRP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  <a:latin typeface="Times New Roman" pitchFamily="18" charset="0"/>
              </a:rPr>
              <a:t>5)</a:t>
            </a:r>
            <a:r>
              <a:rPr lang="ru-RU" sz="2400">
                <a:solidFill>
                  <a:schemeClr val="bg2"/>
                </a:solidFill>
                <a:latin typeface="Times New Roman" pitchFamily="18" charset="0"/>
              </a:rPr>
              <a:t> Натуральные числа, им противоположные и нуль…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 ряд чисел 7; 9; – 40; 15; – 1; 0; – 7; – 9.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расположите числа в порядке возрастания;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среди них противоположные;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все отрицательные числа среди них. 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на координатной прямой расположены отрицательные числа? Положительные числа?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7329487" cy="615950"/>
          </a:xfrm>
        </p:spPr>
        <p:txBody>
          <a:bodyPr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Устный счет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3744913" cy="5130800"/>
          </a:xfrm>
        </p:spPr>
        <p:txBody>
          <a:bodyPr/>
          <a:lstStyle/>
          <a:p>
            <a:pPr marL="495300" indent="-495300">
              <a:buFont typeface="Wingdings" pitchFamily="2" charset="2"/>
              <a:buNone/>
            </a:pPr>
            <a:r>
              <a:rPr lang="en-US" sz="2600">
                <a:solidFill>
                  <a:srgbClr val="FFFF00"/>
                </a:solidFill>
              </a:rPr>
              <a:t>		</a:t>
            </a:r>
            <a:r>
              <a:rPr lang="ru-RU" sz="2600" b="1">
                <a:solidFill>
                  <a:srgbClr val="0000FF"/>
                </a:solidFill>
                <a:latin typeface="Times New Roman" pitchFamily="18" charset="0"/>
              </a:rPr>
              <a:t>Чтобы сложить два отрицательных числа, надо:</a:t>
            </a:r>
            <a:r>
              <a:rPr lang="ru-RU" sz="26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95300" indent="-495300">
              <a:buFont typeface="Wingdings" pitchFamily="2" charset="2"/>
              <a:buAutoNum type="arabicPeriod"/>
            </a:pPr>
            <a:endParaRPr lang="ru-RU" sz="2600">
              <a:solidFill>
                <a:srgbClr val="0000FF"/>
              </a:solidFill>
              <a:latin typeface="Times New Roman" pitchFamily="18" charset="0"/>
            </a:endParaRPr>
          </a:p>
          <a:p>
            <a:pPr marL="495300" indent="-495300">
              <a:buFont typeface="Wingdings" pitchFamily="2" charset="2"/>
              <a:buNone/>
            </a:pPr>
            <a:r>
              <a:rPr lang="en-US" sz="2600">
                <a:solidFill>
                  <a:schemeClr val="bg2"/>
                </a:solidFill>
                <a:latin typeface="Times New Roman" pitchFamily="18" charset="0"/>
              </a:rPr>
              <a:t>1</a:t>
            </a:r>
            <a:r>
              <a:rPr lang="ru-RU" sz="26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.Найти модули этих чисел</a:t>
            </a:r>
            <a:r>
              <a:rPr lang="en-US" sz="26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6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pPr marL="495300" indent="-495300">
              <a:buFont typeface="Wingdings" pitchFamily="2" charset="2"/>
              <a:buAutoNum type="arabicPeriod"/>
            </a:pPr>
            <a:endParaRPr lang="ru-RU" sz="2600">
              <a:solidFill>
                <a:schemeClr val="bg2"/>
              </a:solidFill>
              <a:latin typeface="Times New Roman" pitchFamily="18" charset="0"/>
            </a:endParaRPr>
          </a:p>
          <a:p>
            <a:pPr marL="495300" indent="-495300">
              <a:buFont typeface="Wingdings" pitchFamily="2" charset="2"/>
              <a:buNone/>
            </a:pPr>
            <a:r>
              <a:rPr lang="ru-RU" sz="26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2.Перед полученным результатом поставить знак «минус».</a:t>
            </a:r>
          </a:p>
          <a:p>
            <a:pPr marL="495300" indent="-495300">
              <a:buFont typeface="Wingdings" pitchFamily="2" charset="2"/>
              <a:buAutoNum type="arabicPeriod"/>
            </a:pPr>
            <a:endParaRPr lang="ru-RU" sz="26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557338"/>
            <a:ext cx="4032250" cy="4824412"/>
          </a:xfrm>
        </p:spPr>
        <p:txBody>
          <a:bodyPr/>
          <a:lstStyle/>
          <a:p>
            <a:pPr marL="495300" indent="-495300">
              <a:buFont typeface="Wingdings" pitchFamily="2" charset="2"/>
              <a:buNone/>
            </a:pPr>
            <a:r>
              <a:rPr lang="ru-RU">
                <a:solidFill>
                  <a:schemeClr val="bg2"/>
                </a:solidFill>
              </a:rPr>
              <a:t>                   </a:t>
            </a:r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 u="sng">
              <a:solidFill>
                <a:srgbClr val="FFFF00"/>
              </a:solidFill>
            </a:endParaRPr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 algn="ctr">
              <a:buFont typeface="Wingdings" pitchFamily="2" charset="2"/>
              <a:buAutoNum type="arabicPeriod"/>
            </a:pPr>
            <a:endParaRPr lang="ru-RU">
              <a:solidFill>
                <a:schemeClr val="bg1"/>
              </a:solidFill>
            </a:endParaRPr>
          </a:p>
          <a:p>
            <a:pPr marL="495300" indent="-495300" algn="ctr">
              <a:buFont typeface="Wingdings" pitchFamily="2" charset="2"/>
              <a:buAutoNum type="arabicPeriod"/>
            </a:pPr>
            <a:endParaRPr lang="ru-RU">
              <a:solidFill>
                <a:schemeClr val="bg1"/>
              </a:solidFill>
            </a:endParaRPr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AutoNum type="arabicPeriod"/>
            </a:pPr>
            <a:endParaRPr lang="ru-RU"/>
          </a:p>
          <a:p>
            <a:pPr marL="495300" indent="-495300">
              <a:buFont typeface="Wingdings" pitchFamily="2" charset="2"/>
              <a:buNone/>
            </a:pPr>
            <a:endParaRPr lang="ru-RU"/>
          </a:p>
          <a:p>
            <a:pPr marL="495300" indent="-495300">
              <a:buFont typeface="Wingdings" pitchFamily="2" charset="2"/>
              <a:buNone/>
            </a:pPr>
            <a:endParaRPr lang="ru-RU"/>
          </a:p>
          <a:p>
            <a:pPr marL="495300" indent="-495300"/>
            <a:endParaRPr lang="ru-RU"/>
          </a:p>
        </p:txBody>
      </p:sp>
      <p:sp>
        <p:nvSpPr>
          <p:cNvPr id="13323" name="PubRRectCallout"/>
          <p:cNvSpPr>
            <a:spLocks noEditPoints="1" noChangeArrowheads="1"/>
          </p:cNvSpPr>
          <p:nvPr/>
        </p:nvSpPr>
        <p:spPr bwMode="auto">
          <a:xfrm rot="5400000">
            <a:off x="4968082" y="-280194"/>
            <a:ext cx="1223962" cy="388937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CC99FF">
              <a:alpha val="99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 u="sng">
              <a:solidFill>
                <a:srgbClr val="FFFF00"/>
              </a:solidFill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3200" u="sng">
                <a:solidFill>
                  <a:srgbClr val="0000FF"/>
                </a:solidFill>
              </a:rPr>
              <a:t>-7 + (-9)</a:t>
            </a:r>
          </a:p>
          <a:p>
            <a:endParaRPr lang="ru-RU" sz="3200" u="sng">
              <a:solidFill>
                <a:srgbClr val="0000FF"/>
              </a:solidFill>
            </a:endParaRPr>
          </a:p>
        </p:txBody>
      </p:sp>
      <p:sp>
        <p:nvSpPr>
          <p:cNvPr id="13324" name="PubRRectCallout"/>
          <p:cNvSpPr>
            <a:spLocks noEditPoints="1" noChangeArrowheads="1"/>
          </p:cNvSpPr>
          <p:nvPr/>
        </p:nvSpPr>
        <p:spPr bwMode="auto">
          <a:xfrm rot="5400000">
            <a:off x="5036343" y="1164432"/>
            <a:ext cx="1274763" cy="393065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endParaRPr lang="ru-RU" sz="2400">
              <a:solidFill>
                <a:srgbClr val="0000FF"/>
              </a:solidFill>
            </a:endParaRPr>
          </a:p>
          <a:p>
            <a:r>
              <a:rPr lang="ru-RU" sz="2400">
                <a:solidFill>
                  <a:srgbClr val="0000FF"/>
                </a:solidFill>
              </a:rPr>
              <a:t>  </a:t>
            </a:r>
            <a:r>
              <a:rPr lang="en-US" sz="2400">
                <a:solidFill>
                  <a:srgbClr val="0000FF"/>
                </a:solidFill>
              </a:rPr>
              <a:t>I-7I + I-9I </a:t>
            </a:r>
            <a:r>
              <a:rPr lang="ru-RU" sz="2400">
                <a:solidFill>
                  <a:srgbClr val="0000FF"/>
                </a:solidFill>
              </a:rPr>
              <a:t>= 7+9 =16</a:t>
            </a:r>
          </a:p>
        </p:txBody>
      </p:sp>
      <p:sp>
        <p:nvSpPr>
          <p:cNvPr id="13325" name="PubRRectCallout"/>
          <p:cNvSpPr>
            <a:spLocks noEditPoints="1" noChangeArrowheads="1"/>
          </p:cNvSpPr>
          <p:nvPr/>
        </p:nvSpPr>
        <p:spPr bwMode="auto">
          <a:xfrm rot="5400000">
            <a:off x="5071270" y="2713831"/>
            <a:ext cx="1274762" cy="385762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r>
              <a:rPr lang="ru-RU" sz="2400">
                <a:solidFill>
                  <a:srgbClr val="0000FF"/>
                </a:solidFill>
              </a:rPr>
              <a:t>     </a:t>
            </a:r>
          </a:p>
          <a:p>
            <a:r>
              <a:rPr lang="ru-RU" sz="2800">
                <a:solidFill>
                  <a:srgbClr val="0000FF"/>
                </a:solidFill>
              </a:rPr>
              <a:t>   -7 + (-9) = - 16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835150" y="333375"/>
            <a:ext cx="6049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  <a:t>Повторяем правило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animBg="1"/>
      <p:bldP spid="13324" grpId="0" animBg="1"/>
      <p:bldP spid="133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893175" cy="4895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		</a:t>
            </a:r>
            <a:r>
              <a:rPr lang="ru-RU" sz="2600">
                <a:solidFill>
                  <a:srgbClr val="0000FF"/>
                </a:solidFill>
              </a:rPr>
              <a:t>Подберите такое число, чтоб получилось верное равенство: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660033"/>
                </a:solidFill>
              </a:rPr>
              <a:t>а)    -6 +  … = -8;       </a:t>
            </a:r>
            <a:r>
              <a:rPr lang="en-US" sz="3000">
                <a:solidFill>
                  <a:srgbClr val="660033"/>
                </a:solidFill>
              </a:rPr>
              <a:t>   </a:t>
            </a:r>
            <a:r>
              <a:rPr lang="ru-RU" sz="3000">
                <a:solidFill>
                  <a:srgbClr val="660033"/>
                </a:solidFill>
              </a:rPr>
              <a:t>   б)   …   + (-3,8) = -4;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660033"/>
                </a:solidFill>
              </a:rPr>
              <a:t>в)   -6,5 +   …    = - 10;     г)    …   + (-9,1) = -10,1;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660033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660033"/>
                </a:solidFill>
              </a:rPr>
              <a:t>д)   …   + (-3,9)= -13,9;  </a:t>
            </a:r>
            <a:r>
              <a:rPr lang="en-US" sz="3000">
                <a:solidFill>
                  <a:srgbClr val="660033"/>
                </a:solidFill>
              </a:rPr>
              <a:t> </a:t>
            </a:r>
            <a:r>
              <a:rPr lang="ru-RU" sz="3000">
                <a:solidFill>
                  <a:srgbClr val="660033"/>
                </a:solidFill>
              </a:rPr>
              <a:t> е)  – 0,2 +   …    = - 0,4.</a:t>
            </a:r>
          </a:p>
          <a:p>
            <a:pPr>
              <a:buFont typeface="Wingdings" pitchFamily="2" charset="2"/>
              <a:buNone/>
            </a:pPr>
            <a:endParaRPr lang="ru-RU" sz="2600">
              <a:solidFill>
                <a:srgbClr val="660033"/>
              </a:solidFill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4624388" y="25844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u="sng">
              <a:solidFill>
                <a:srgbClr val="0000FF"/>
              </a:solidFill>
            </a:endParaRPr>
          </a:p>
        </p:txBody>
      </p:sp>
      <p:sp>
        <p:nvSpPr>
          <p:cNvPr id="143372" name="Text Box 12"/>
          <p:cNvSpPr txBox="1">
            <a:spLocks noChangeArrowheads="1"/>
          </p:cNvSpPr>
          <p:nvPr/>
        </p:nvSpPr>
        <p:spPr bwMode="auto">
          <a:xfrm>
            <a:off x="3203575" y="549275"/>
            <a:ext cx="2952750" cy="7016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Задание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1476375" y="2565400"/>
            <a:ext cx="739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(-2)</a:t>
            </a: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4643438" y="2565400"/>
            <a:ext cx="1036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(-0,2)</a:t>
            </a: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1692275" y="3573463"/>
            <a:ext cx="1036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(-3,5)</a:t>
            </a:r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5003800" y="3500438"/>
            <a:ext cx="739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(-1)</a:t>
            </a: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468313" y="4508500"/>
            <a:ext cx="938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(-10)</a:t>
            </a:r>
          </a:p>
        </p:txBody>
      </p: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6084888" y="4508500"/>
            <a:ext cx="1036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(-0,2)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2" grpId="1" animBg="1"/>
      <p:bldP spid="143373" grpId="0"/>
      <p:bldP spid="143374" grpId="0"/>
      <p:bldP spid="143375" grpId="0"/>
      <p:bldP spid="143376" grpId="0"/>
      <p:bldP spid="143377" grpId="0"/>
      <p:bldP spid="1433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395288" y="1125538"/>
            <a:ext cx="460851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>
                <a:solidFill>
                  <a:srgbClr val="FFFF00"/>
                </a:solidFill>
              </a:rPr>
              <a:t>	</a:t>
            </a: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Чтобы сложить два числа с разными знаками, надо:</a:t>
            </a:r>
          </a:p>
          <a:p>
            <a:pPr marL="342900" indent="-342900"/>
            <a:endParaRPr lang="ru-RU" sz="2400" b="1">
              <a:solidFill>
                <a:schemeClr val="tx2"/>
              </a:solidFill>
            </a:endParaRPr>
          </a:p>
          <a:p>
            <a:pPr marL="342900" indent="-342900">
              <a:buFontTx/>
              <a:buChar char="•"/>
            </a:pPr>
            <a:r>
              <a:rPr lang="ru-RU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Найти модули этих чисел.</a:t>
            </a:r>
          </a:p>
          <a:p>
            <a:pPr marL="342900" indent="-342900">
              <a:buFontTx/>
              <a:buChar char="•"/>
            </a:pPr>
            <a:endParaRPr lang="ru-RU" sz="2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>
              <a:buFontTx/>
              <a:buChar char="•"/>
            </a:pPr>
            <a:endParaRPr lang="ru-RU" sz="2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>
              <a:buFontTx/>
              <a:buChar char="•"/>
            </a:pPr>
            <a:r>
              <a:rPr lang="ru-RU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Из большего модуля вычесть меньший.</a:t>
            </a:r>
          </a:p>
          <a:p>
            <a:pPr marL="342900" indent="-342900">
              <a:buFontTx/>
              <a:buChar char="•"/>
            </a:pPr>
            <a:endParaRPr lang="ru-RU" sz="2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>
              <a:buFontTx/>
              <a:buChar char="•"/>
            </a:pPr>
            <a:r>
              <a:rPr lang="ru-RU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Перед полученным результатом поставить знак числа с большим модулем.</a:t>
            </a: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4932363" y="2133600"/>
            <a:ext cx="3095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/>
              <a:t> </a:t>
            </a:r>
          </a:p>
          <a:p>
            <a:pPr marL="342900" indent="-342900"/>
            <a:r>
              <a:rPr lang="ru-RU" sz="2400"/>
              <a:t> </a:t>
            </a:r>
          </a:p>
          <a:p>
            <a:pPr marL="342900" indent="-342900">
              <a:buFontTx/>
              <a:buChar char="•"/>
            </a:pPr>
            <a:endParaRPr lang="ru-RU" sz="2400"/>
          </a:p>
          <a:p>
            <a:pPr marL="342900" indent="-342900"/>
            <a:endParaRPr lang="ru-RU" sz="2400"/>
          </a:p>
          <a:p>
            <a:pPr marL="342900" indent="-342900"/>
            <a:endParaRPr lang="ru-RU" sz="2400"/>
          </a:p>
          <a:p>
            <a:pPr marL="342900" indent="-342900"/>
            <a:endParaRPr lang="ru-RU" sz="2400">
              <a:solidFill>
                <a:schemeClr val="bg1"/>
              </a:solidFill>
            </a:endParaRPr>
          </a:p>
          <a:p>
            <a:pPr marL="342900" indent="-342900"/>
            <a:endParaRPr lang="ru-RU" sz="2400"/>
          </a:p>
        </p:txBody>
      </p:sp>
      <p:sp>
        <p:nvSpPr>
          <p:cNvPr id="17444" name="PubRRectCallout"/>
          <p:cNvSpPr>
            <a:spLocks noEditPoints="1" noChangeArrowheads="1"/>
          </p:cNvSpPr>
          <p:nvPr/>
        </p:nvSpPr>
        <p:spPr bwMode="auto">
          <a:xfrm rot="5400000">
            <a:off x="6048375" y="-134937"/>
            <a:ext cx="792163" cy="3455987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r>
              <a:rPr lang="ru-RU" sz="3200">
                <a:solidFill>
                  <a:schemeClr val="bg1"/>
                </a:solidFill>
              </a:rPr>
              <a:t>       </a:t>
            </a:r>
            <a:r>
              <a:rPr lang="ru-RU" sz="3200">
                <a:solidFill>
                  <a:srgbClr val="0000FF"/>
                </a:solidFill>
              </a:rPr>
              <a:t>-8 + 3</a:t>
            </a:r>
          </a:p>
          <a:p>
            <a:endParaRPr lang="ru-RU" sz="3200"/>
          </a:p>
        </p:txBody>
      </p:sp>
      <p:sp>
        <p:nvSpPr>
          <p:cNvPr id="17446" name="PubRRectCallout"/>
          <p:cNvSpPr>
            <a:spLocks noEditPoints="1" noChangeArrowheads="1"/>
          </p:cNvSpPr>
          <p:nvPr/>
        </p:nvSpPr>
        <p:spPr bwMode="auto">
          <a:xfrm rot="5400000">
            <a:off x="6119812" y="944563"/>
            <a:ext cx="720725" cy="338455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pPr marL="342900" indent="-342900"/>
            <a:r>
              <a:rPr lang="ru-RU" sz="2800">
                <a:solidFill>
                  <a:schemeClr val="bg1"/>
                </a:solidFill>
              </a:rPr>
              <a:t>   </a:t>
            </a:r>
            <a:r>
              <a:rPr lang="en-US" sz="2800">
                <a:solidFill>
                  <a:srgbClr val="0000FF"/>
                </a:solidFill>
              </a:rPr>
              <a:t>I-8I=8   I3I=3</a:t>
            </a:r>
            <a:endParaRPr lang="ru-RU" sz="2800">
              <a:solidFill>
                <a:srgbClr val="0000FF"/>
              </a:solidFill>
            </a:endParaRPr>
          </a:p>
          <a:p>
            <a:pPr marL="342900" indent="-342900"/>
            <a:endParaRPr lang="ru-RU" sz="2000" u="sng"/>
          </a:p>
        </p:txBody>
      </p:sp>
      <p:sp>
        <p:nvSpPr>
          <p:cNvPr id="17447" name="PubRRectCallout"/>
          <p:cNvSpPr>
            <a:spLocks noEditPoints="1" noChangeArrowheads="1"/>
          </p:cNvSpPr>
          <p:nvPr/>
        </p:nvSpPr>
        <p:spPr bwMode="auto">
          <a:xfrm rot="5400000">
            <a:off x="6299994" y="3501231"/>
            <a:ext cx="863600" cy="345598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FF99">
              <a:alpha val="8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rgbClr val="0000FF"/>
                </a:solidFill>
              </a:rPr>
              <a:t>т.к </a:t>
            </a:r>
            <a:r>
              <a:rPr lang="en-US" sz="2400">
                <a:solidFill>
                  <a:srgbClr val="0000FF"/>
                </a:solidFill>
              </a:rPr>
              <a:t> I-8I &gt; I3I</a:t>
            </a:r>
            <a:r>
              <a:rPr lang="ru-RU" sz="2400">
                <a:solidFill>
                  <a:srgbClr val="0000FF"/>
                </a:solidFill>
              </a:rPr>
              <a:t>,                                        то -8 + 3 = -5</a:t>
            </a:r>
          </a:p>
        </p:txBody>
      </p:sp>
      <p:sp>
        <p:nvSpPr>
          <p:cNvPr id="17448" name="PubRRectCallout"/>
          <p:cNvSpPr>
            <a:spLocks noEditPoints="1" noChangeArrowheads="1"/>
          </p:cNvSpPr>
          <p:nvPr/>
        </p:nvSpPr>
        <p:spPr bwMode="auto">
          <a:xfrm rot="5400000">
            <a:off x="6048375" y="2097088"/>
            <a:ext cx="936625" cy="345757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/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   </a:t>
            </a:r>
            <a:r>
              <a:rPr lang="ru-RU" sz="2400">
                <a:solidFill>
                  <a:srgbClr val="0000FF"/>
                </a:solidFill>
              </a:rPr>
              <a:t>т.к. 8</a:t>
            </a:r>
            <a:r>
              <a:rPr lang="en-US" sz="2400">
                <a:solidFill>
                  <a:srgbClr val="0000FF"/>
                </a:solidFill>
              </a:rPr>
              <a:t>&gt;3</a:t>
            </a:r>
            <a:r>
              <a:rPr lang="ru-RU" sz="2400">
                <a:solidFill>
                  <a:srgbClr val="0000FF"/>
                </a:solidFill>
              </a:rPr>
              <a:t>,            </a:t>
            </a:r>
          </a:p>
          <a:p>
            <a:pPr algn="ctr"/>
            <a:r>
              <a:rPr lang="ru-RU" sz="2400">
                <a:solidFill>
                  <a:srgbClr val="0000FF"/>
                </a:solidFill>
              </a:rPr>
              <a:t> то 8 – 3 = 5</a:t>
            </a:r>
          </a:p>
        </p:txBody>
      </p:sp>
      <p:sp>
        <p:nvSpPr>
          <p:cNvPr id="17450" name="Rectangle 4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18488" cy="739775"/>
          </a:xfrm>
          <a:noFill/>
          <a:ln/>
        </p:spPr>
        <p:txBody>
          <a:bodyPr/>
          <a:lstStyle/>
          <a:p>
            <a:pPr algn="ctr"/>
            <a: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  <a:t>Повторяем правило</a:t>
            </a:r>
            <a:b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</a:br>
            <a:endParaRPr lang="ru-RU" sz="36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4" grpId="0" animBg="1"/>
      <p:bldP spid="17447" grpId="0" animBg="1"/>
      <p:bldP spid="17448" grpId="0" animBg="1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1521</TotalTime>
  <Words>664</Words>
  <Application>Microsoft Office PowerPoint</Application>
  <PresentationFormat>Экран (4:3)</PresentationFormat>
  <Paragraphs>193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Arial</vt:lpstr>
      <vt:lpstr>Times New Roman</vt:lpstr>
      <vt:lpstr>Wingdings</vt:lpstr>
      <vt:lpstr>Arial Black</vt:lpstr>
      <vt:lpstr>Verdana</vt:lpstr>
      <vt:lpstr>Symbol</vt:lpstr>
      <vt:lpstr>Monotype Corsiva</vt:lpstr>
      <vt:lpstr>Bookman Old Style</vt:lpstr>
      <vt:lpstr>Пиксел</vt:lpstr>
      <vt:lpstr>Microsoft Equation 3.0</vt:lpstr>
      <vt:lpstr>Слайд 1</vt:lpstr>
      <vt:lpstr>Проверка домашнего задания</vt:lpstr>
      <vt:lpstr>Слайд 3</vt:lpstr>
      <vt:lpstr>Слайд 4</vt:lpstr>
      <vt:lpstr>Кросс-опрос</vt:lpstr>
      <vt:lpstr>Устный счет</vt:lpstr>
      <vt:lpstr>Слайд 7</vt:lpstr>
      <vt:lpstr>Слайд 8</vt:lpstr>
      <vt:lpstr>Повторяем правило </vt:lpstr>
      <vt:lpstr>Слайд 10</vt:lpstr>
      <vt:lpstr>Реши занимательную задачу</vt:lpstr>
      <vt:lpstr>Решение задачи</vt:lpstr>
      <vt:lpstr>«Реши и прочти»</vt:lpstr>
      <vt:lpstr>Слайд 14</vt:lpstr>
      <vt:lpstr>Сообщение об истории возникновения отрицательных чисел.</vt:lpstr>
      <vt:lpstr>Работа в тетрадях</vt:lpstr>
      <vt:lpstr>Самостоятельная работа</vt:lpstr>
      <vt:lpstr>Резервные задания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по математике</dc:title>
  <dc:creator>Reanimator Me User</dc:creator>
  <cp:lastModifiedBy>Анастасия</cp:lastModifiedBy>
  <cp:revision>99</cp:revision>
  <dcterms:created xsi:type="dcterms:W3CDTF">2006-03-08T12:42:18Z</dcterms:created>
  <dcterms:modified xsi:type="dcterms:W3CDTF">2015-02-15T11:50:06Z</dcterms:modified>
</cp:coreProperties>
</file>