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78" r:id="rId3"/>
    <p:sldId id="257" r:id="rId4"/>
    <p:sldId id="287" r:id="rId5"/>
    <p:sldId id="267" r:id="rId6"/>
    <p:sldId id="284" r:id="rId7"/>
    <p:sldId id="285" r:id="rId8"/>
    <p:sldId id="286" r:id="rId9"/>
    <p:sldId id="270" r:id="rId10"/>
    <p:sldId id="283" r:id="rId11"/>
    <p:sldId id="288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92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58F3E-E4E8-4EA4-87C1-2D5FD2780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FEE24-3EE6-4695-B6D2-AF9734C63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DD01-6008-4EE8-BD34-1F7870A13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C3B21-3A6E-483C-87D6-83CC708E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D56E3-2303-4F26-989A-59F379566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9250F-1F28-4776-8B07-DA3197689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C577D-C769-4768-9132-919C31E69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3845B-8BB5-4975-B7D4-78A55B089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2F232-2ADA-4F75-9084-B8C5DE3E4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F0E40-79BE-456D-8109-9A12CA933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187E3-1688-4199-AED6-21FA99971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13713DD-2D21-4949-9475-04D23D242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5375" y="1773238"/>
            <a:ext cx="5284788" cy="2303462"/>
          </a:xfrm>
        </p:spPr>
        <p:txBody>
          <a:bodyPr/>
          <a:lstStyle/>
          <a:p>
            <a:pPr algn="ctr" eaLnBrk="1" hangingPunct="1"/>
            <a:r>
              <a:rPr lang="ru-RU" sz="5400" smtClean="0"/>
              <a:t>      «Береги</a:t>
            </a:r>
            <a:br>
              <a:rPr lang="ru-RU" sz="5400" smtClean="0"/>
            </a:br>
            <a:r>
              <a:rPr lang="ru-RU" sz="5400" smtClean="0"/>
              <a:t>        зрение»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4365625"/>
            <a:ext cx="6019800" cy="21859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Учащиеся 4 «Б» класса: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Шагинян Ани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Чернова Ангелина.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Руководитель: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Метельникова О. Н</a:t>
            </a:r>
          </a:p>
          <a:p>
            <a:pPr algn="ctr" eaLnBrk="1" hangingPunct="1">
              <a:lnSpc>
                <a:spcPct val="90000"/>
              </a:lnSpc>
            </a:pP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6148" name="Picture 6" descr="C:\Users\Ярослав\Desktop\sero-zelenie-gla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92150"/>
            <a:ext cx="3960813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C:\Users\User-PC\Desktop\Все с рабочего стола на октябрь 2014год\3 класс  2013-2014 год\ФОТО 3 класс 2013год\6. март 2014\НПК школьный тур 2014год\на конференцию\SAM_2629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500438"/>
            <a:ext cx="4416425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БЕРЕГИТЕ ЗРЕНИЕ!</a:t>
            </a:r>
            <a:endParaRPr lang="ru-RU" smtClean="0"/>
          </a:p>
        </p:txBody>
      </p:sp>
      <p:pic>
        <p:nvPicPr>
          <p:cNvPr id="12291" name="Picture 4" descr="C:\Users\User-PC\Desktop\ВСЁ ПО 4классу на 14-15уч.год\НПК 2014г-15год\фото  исследований\SAM_67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557338"/>
            <a:ext cx="6553200" cy="4913312"/>
          </a:xfr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3" descr="D:\на сайт по НПК город\Безымянный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404813"/>
            <a:ext cx="8280400" cy="62357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40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1628775"/>
            <a:ext cx="7777163" cy="31686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403600"/>
          </a:xfrm>
        </p:spPr>
        <p:txBody>
          <a:bodyPr/>
          <a:lstStyle/>
          <a:p>
            <a:pPr algn="ctr"/>
            <a:r>
              <a:rPr lang="ru-RU" b="1" smtClean="0"/>
              <a:t>Цель:  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Определить  причины, влияющие  на  наше  зрение, и  разработать  рекомендации    по сохранению  зрения.</a:t>
            </a:r>
            <a:br>
              <a:rPr lang="ru-RU" smtClean="0"/>
            </a:br>
            <a:endParaRPr lang="ru-RU" smtClean="0"/>
          </a:p>
        </p:txBody>
      </p:sp>
      <p:sp>
        <p:nvSpPr>
          <p:cNvPr id="7171" name="Содержимое 3"/>
          <p:cNvSpPr>
            <a:spLocks noGrp="1"/>
          </p:cNvSpPr>
          <p:nvPr>
            <p:ph idx="1"/>
          </p:nvPr>
        </p:nvSpPr>
        <p:spPr>
          <a:xfrm>
            <a:off x="457200" y="5732463"/>
            <a:ext cx="8229600" cy="1349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7172" name="Picture 4" descr="C:\Users\Ярослав\Desktop\zr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606800"/>
            <a:ext cx="435451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419725"/>
          </a:xfrm>
        </p:spPr>
        <p:txBody>
          <a:bodyPr/>
          <a:lstStyle/>
          <a:p>
            <a:r>
              <a:rPr lang="ru-RU" sz="3600" b="1" u="sng" smtClean="0"/>
              <a:t/>
            </a:r>
            <a:br>
              <a:rPr lang="ru-RU" sz="3600" b="1" u="sng" smtClean="0"/>
            </a:br>
            <a:r>
              <a:rPr lang="ru-RU" sz="3600" b="1" u="sng" smtClean="0"/>
              <a:t/>
            </a:r>
            <a:br>
              <a:rPr lang="ru-RU" sz="3600" b="1" u="sng" smtClean="0"/>
            </a:br>
            <a:r>
              <a:rPr lang="ru-RU" sz="3600" b="1" u="sng" smtClean="0"/>
              <a:t>Объект исследования:</a:t>
            </a:r>
            <a:r>
              <a:rPr lang="ru-RU" sz="3600" u="sng" smtClean="0"/>
              <a:t>  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 учащиеся начальной</a:t>
            </a:r>
            <a:br>
              <a:rPr lang="ru-RU" sz="3600" smtClean="0"/>
            </a:br>
            <a:r>
              <a:rPr lang="ru-RU" sz="3600" smtClean="0"/>
              <a:t> школы.</a:t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b="1" u="sng" smtClean="0"/>
              <a:t>Предмет исследования: </a:t>
            </a:r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smtClean="0"/>
              <a:t>состояние зрения</a:t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b="1" u="sng" smtClean="0"/>
              <a:t>Гипотеза</a:t>
            </a:r>
            <a:r>
              <a:rPr lang="ru-RU" sz="3600" u="sng" smtClean="0"/>
              <a:t>:  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если  безответственно  относится  к  своему  зрению, то это может  привести  к его ухудшению.</a:t>
            </a:r>
            <a:br>
              <a:rPr lang="ru-RU" sz="3600" smtClean="0"/>
            </a:br>
            <a:endParaRPr lang="ru-RU" sz="3600" b="1" smtClean="0">
              <a:latin typeface="Times New Roman" pitchFamily="18" charset="0"/>
            </a:endParaRPr>
          </a:p>
        </p:txBody>
      </p:sp>
      <p:pic>
        <p:nvPicPr>
          <p:cNvPr id="8195" name="Picture 10" descr="C:\Users\User\Desktop\3 класс  2013-2014 год\НПК школьный тур 2014год\зуб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83100" y="5876925"/>
            <a:ext cx="53975" cy="61913"/>
          </a:xfrm>
          <a:noFill/>
        </p:spPr>
      </p:pic>
      <p:pic>
        <p:nvPicPr>
          <p:cNvPr id="8196" name="Picture 7" descr="C:\Users\User-PC\Desktop\ВСЁ ПО 4классу на 14-15уч.год\НПК 2014г-15год\фото  исследований\SAM_6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88913"/>
            <a:ext cx="2987675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C:\Users\Ярослав\Desktop\zre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781300"/>
            <a:ext cx="2744788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-PC\Desktop\ВСЁ ПО 4классу на 14-15уч.год\НПК 2014г-15год\фото  исследований\3д очки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0713"/>
            <a:ext cx="59055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User-PC\Desktop\ВСЁ ПО 4классу на 14-15уч.год\НПК 2014г-15год\фото  исследований\3д оч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908050"/>
            <a:ext cx="3490913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Users\User-PC\Desktop\ВСЁ ПО 4классу на 14-15уч.год\НПК 2014г-15год\фото  исследований\3D оч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3284538"/>
            <a:ext cx="46990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1439863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graphicFrame>
        <p:nvGraphicFramePr>
          <p:cNvPr id="1026" name="Содержимое 4"/>
          <p:cNvGraphicFramePr>
            <a:graphicFrameLocks noGrp="1"/>
          </p:cNvGraphicFramePr>
          <p:nvPr>
            <p:ph idx="1"/>
          </p:nvPr>
        </p:nvGraphicFramePr>
        <p:xfrm>
          <a:off x="417513" y="498475"/>
          <a:ext cx="8331200" cy="6076950"/>
        </p:xfrm>
        <a:graphic>
          <a:graphicData uri="http://schemas.openxmlformats.org/presentationml/2006/ole">
            <p:oleObj spid="_x0000_s1026" r:id="rId3" imgW="8333954" imgH="6078239" progId="Excel.Chart.8">
              <p:embed/>
            </p:oleObj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-PC\Desktop\ВСЁ ПО 4классу на 14-15уч.год\НПК 2014г-15год\фото  исследований\SAM_6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9275"/>
            <a:ext cx="5313363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Users\User-PC\Desktop\ВСЁ ПО 4классу на 14-15уч.год\НПК 2014г-15год\фото  исследований\SAM_6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04813"/>
            <a:ext cx="4424362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Users\User-PC\Desktop\ВСЁ ПО 4классу на 14-15уч.год\НПК 2014г-15год\фото  исследований\SAM_6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781300"/>
            <a:ext cx="5021262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User-PC\Desktop\ВСЁ ПО 4классу на 14-15уч.год\НПК 2014г-15год\фото  исследований\SAM_66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962025"/>
            <a:ext cx="7589837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Наследственные факторы</a:t>
            </a:r>
          </a:p>
        </p:txBody>
      </p:sp>
      <p:graphicFrame>
        <p:nvGraphicFramePr>
          <p:cNvPr id="20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930400"/>
          <a:ext cx="8331200" cy="3987800"/>
        </p:xfrm>
        <a:graphic>
          <a:graphicData uri="http://schemas.openxmlformats.org/presentationml/2006/ole">
            <p:oleObj spid="_x0000_s2050" r:id="rId3" imgW="8327858" imgH="3987130" progId="Excel.Chart.8">
              <p:embed/>
            </p:oleObj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992187"/>
          </a:xfrm>
        </p:spPr>
        <p:txBody>
          <a:bodyPr/>
          <a:lstStyle/>
          <a:p>
            <a:pPr algn="ctr"/>
            <a:r>
              <a:rPr lang="ru-RU" smtClean="0"/>
              <a:t>Результаты анкетирования</a:t>
            </a: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0800" y="1217613"/>
          <a:ext cx="8994775" cy="5430837"/>
        </p:xfrm>
        <a:graphic>
          <a:graphicData uri="http://schemas.openxmlformats.org/presentationml/2006/ole">
            <p:oleObj spid="_x0000_s3074" r:id="rId3" imgW="8992379" imgH="5432007" progId="Excel.Chart.8">
              <p:embed/>
            </p:oleObj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738188"/>
          </a:xfrm>
        </p:spPr>
        <p:txBody>
          <a:bodyPr/>
          <a:lstStyle/>
          <a:p>
            <a:pPr algn="ctr" eaLnBrk="1" hangingPunct="1"/>
            <a:r>
              <a:rPr lang="ru-RU" smtClean="0"/>
              <a:t>Выводы</a:t>
            </a:r>
          </a:p>
        </p:txBody>
      </p:sp>
      <p:sp>
        <p:nvSpPr>
          <p:cNvPr id="11267" name="Содержимое 4"/>
          <p:cNvSpPr>
            <a:spLocks noGrp="1"/>
          </p:cNvSpPr>
          <p:nvPr>
            <p:ph idx="1"/>
          </p:nvPr>
        </p:nvSpPr>
        <p:spPr>
          <a:xfrm>
            <a:off x="457200" y="1125538"/>
            <a:ext cx="8362950" cy="53990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smtClean="0"/>
              <a:t>             Таким  образом, наше  исследование показало, что основными причинами ухудшения зрения у одноклассников  являются:</a:t>
            </a:r>
          </a:p>
          <a:p>
            <a:r>
              <a:rPr lang="ru-RU" sz="2400" smtClean="0"/>
              <a:t>наследственность;</a:t>
            </a:r>
          </a:p>
          <a:p>
            <a:r>
              <a:rPr lang="ru-RU" sz="2400" smtClean="0"/>
              <a:t>несоблюдение гигиенических правил при чтении, работе на компьютере.</a:t>
            </a:r>
          </a:p>
          <a:p>
            <a:pPr>
              <a:buFont typeface="Wingdings" pitchFamily="2" charset="2"/>
              <a:buNone/>
            </a:pPr>
            <a:r>
              <a:rPr lang="ru-RU" sz="2400" smtClean="0"/>
              <a:t>             Проделанная работа  позволила:</a:t>
            </a:r>
          </a:p>
          <a:p>
            <a:r>
              <a:rPr lang="ru-RU" sz="2400" smtClean="0"/>
              <a:t>разработать памятку «Правила бережного отношения к зрению»;</a:t>
            </a:r>
          </a:p>
          <a:p>
            <a:r>
              <a:rPr lang="ru-RU" sz="2400" smtClean="0"/>
              <a:t>подготовить  брошюру  рекомендаций  «Береги зрение» для каждого класса начальной школы</a:t>
            </a:r>
          </a:p>
          <a:p>
            <a:r>
              <a:rPr lang="ru-RU" sz="2400" smtClean="0"/>
              <a:t>подготовили и провели классный час для учащихся </a:t>
            </a:r>
          </a:p>
          <a:p>
            <a:pPr>
              <a:buFont typeface="Wingdings" pitchFamily="2" charset="2"/>
              <a:buNone/>
            </a:pPr>
            <a:r>
              <a:rPr lang="ru-RU" sz="2400" smtClean="0"/>
              <a:t>    нашего класса.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492</TotalTime>
  <Words>101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Wingdings</vt:lpstr>
      <vt:lpstr>Calibri</vt:lpstr>
      <vt:lpstr>Arial Black</vt:lpstr>
      <vt:lpstr>Times New Roman</vt:lpstr>
      <vt:lpstr>Пиксел</vt:lpstr>
      <vt:lpstr>Диаграмма Microsoft Office Excel</vt:lpstr>
      <vt:lpstr>      «Береги         зрение»</vt:lpstr>
      <vt:lpstr>Цель:    Определить  причины, влияющие  на  наше  зрение, и  разработать  рекомендации    по сохранению  зрения. </vt:lpstr>
      <vt:lpstr>  Объект исследования:    учащиеся начальной  школы.  Предмет исследования:  состояние зрения  Гипотеза:   если  безответственно  относится  к  своему  зрению, то это может  привести  к его ухудшению. </vt:lpstr>
      <vt:lpstr>Слайд 4</vt:lpstr>
      <vt:lpstr>Слайд 5</vt:lpstr>
      <vt:lpstr>Слайд 6</vt:lpstr>
      <vt:lpstr>Наследственные факторы</vt:lpstr>
      <vt:lpstr>Результаты анкетирования</vt:lpstr>
      <vt:lpstr>Выводы</vt:lpstr>
      <vt:lpstr>БЕРЕГИТЕ ЗРЕНИЕ!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«Неделя русского языка в начальной школе»  3.12.2012 – 10.12.2012уч.год.</dc:title>
  <dc:creator>WiZaRd</dc:creator>
  <cp:lastModifiedBy>User-PC</cp:lastModifiedBy>
  <cp:revision>49</cp:revision>
  <dcterms:created xsi:type="dcterms:W3CDTF">2012-12-12T13:07:40Z</dcterms:created>
  <dcterms:modified xsi:type="dcterms:W3CDTF">2015-04-13T13:12:37Z</dcterms:modified>
</cp:coreProperties>
</file>