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1" r:id="rId9"/>
    <p:sldId id="262" r:id="rId10"/>
    <p:sldId id="263" r:id="rId11"/>
    <p:sldId id="277" r:id="rId12"/>
    <p:sldId id="27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50" d="100"/>
          <a:sy n="50" d="100"/>
        </p:scale>
        <p:origin x="-124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44;&#1048;\&#1076;&#1083;&#1103;%20&#1091;&#1088;&#1086;&#1082;&#1072;\&#1052;&#1086;&#1094;&#1072;&#1088;&#1090;%20-%20&#1055;&#1086;&#1089;&#1083;&#1077;&#1076;&#1085;&#1103;&#1103;%20&#1088;&#1077;&#1082;&#1074;&#1080;&#1103;.mp3" TargetMode="External"/><Relationship Id="rId1" Type="http://schemas.openxmlformats.org/officeDocument/2006/relationships/audio" Target="file:///G:\&#1044;&#1048;\&#1076;&#1083;&#1103;%20&#1091;&#1088;&#1086;&#1082;&#1072;\&#1044;&#1077;&#1085;&#1100;%20&#1055;&#1086;&#1073;&#1077;&#1076;&#1099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file:///G:\&#1044;&#1048;\&#1076;&#1083;&#1103;%20&#1091;&#1088;&#1086;&#1082;&#1072;\&#1057;&#1074;&#1103;&#1097;&#1077;&#1085;&#1085;&#1072;&#1103;%20&#1074;&#1086;&#1081;&#1085;&#1072;%20&#1084;&#1080;&#1085;&#1091;&#1089;%20-%20&#1041;&#1077;&#1079;%20&#1085;&#1072;&#1079;&#1074;&#1072;&#1085;&#1080;&#1103;.mp3" TargetMode="External"/><Relationship Id="rId1" Type="http://schemas.openxmlformats.org/officeDocument/2006/relationships/audio" Target="file:///G:\&#1044;&#1048;\&#1076;&#1083;&#1103;%20&#1091;&#1088;&#1086;&#1082;&#1072;\&#1047;&#1074;&#1091;&#1082;%20-%20&#1087;&#1090;&#1080;&#1094;&#1099;%20&#1085;&#1072;%20&#1087;&#1088;&#1080;&#1088;&#1086;&#1076;&#1077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8028384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Конспект воспитательного мероприятия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на тему </a:t>
            </a:r>
            <a:r>
              <a:rPr lang="en-US" sz="2700" dirty="0" smtClean="0">
                <a:solidFill>
                  <a:schemeClr val="tx1"/>
                </a:solidFill>
              </a:rPr>
              <a:t>«</a:t>
            </a:r>
            <a:r>
              <a:rPr lang="ru-RU" sz="2700" dirty="0" smtClean="0">
                <a:solidFill>
                  <a:schemeClr val="tx1"/>
                </a:solidFill>
              </a:rPr>
              <a:t>Письма с фронта</a:t>
            </a:r>
            <a:r>
              <a:rPr lang="en-US" sz="2700" dirty="0" smtClean="0">
                <a:solidFill>
                  <a:schemeClr val="tx1"/>
                </a:solidFill>
              </a:rPr>
              <a:t>»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6172200" cy="1371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Специальность 050146 Преподавание в начальных классах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Студентки гр. НК - 31 Анастасии Алексеевны Михияшиной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88640"/>
            <a:ext cx="7236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государственное автономное образовательное учреждение</a:t>
            </a:r>
          </a:p>
          <a:p>
            <a:pPr algn="ctr"/>
            <a:r>
              <a:rPr lang="ru-RU" dirty="0" smtClean="0"/>
              <a:t>среднего профессионального образования</a:t>
            </a:r>
          </a:p>
          <a:p>
            <a:pPr algn="ctr"/>
            <a:r>
              <a:rPr lang="ru-RU" dirty="0" smtClean="0"/>
              <a:t>Тольяттинский социально-педагогический колледж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еуголь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280920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смец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6984776" cy="576561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 фрон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836712"/>
            <a:ext cx="7349409" cy="489654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9 мая – Великий праздник!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9 мая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33012" y="1600200"/>
            <a:ext cx="7077976" cy="4708525"/>
          </a:xfrm>
        </p:spPr>
      </p:pic>
      <p:pic>
        <p:nvPicPr>
          <p:cNvPr id="5" name="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6" name="Моцарт - Последняя рекви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172400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1115616" y="1340768"/>
          <a:ext cx="6927224" cy="3760440"/>
        </p:xfrm>
        <a:graphic>
          <a:graphicData uri="http://schemas.openxmlformats.org/drawingml/2006/table">
            <a:tbl>
              <a:tblPr/>
              <a:tblGrid>
                <a:gridCol w="364057"/>
                <a:gridCol w="377085"/>
                <a:gridCol w="397351"/>
                <a:gridCol w="375638"/>
                <a:gridCol w="360439"/>
                <a:gridCol w="397351"/>
                <a:gridCol w="377085"/>
                <a:gridCol w="359715"/>
                <a:gridCol w="377085"/>
                <a:gridCol w="377085"/>
                <a:gridCol w="370571"/>
                <a:gridCol w="377085"/>
                <a:gridCol w="373467"/>
                <a:gridCol w="362610"/>
                <a:gridCol w="369848"/>
                <a:gridCol w="324974"/>
                <a:gridCol w="322802"/>
                <a:gridCol w="324974"/>
                <a:gridCol w="338002"/>
              </a:tblGrid>
              <a:tr h="3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 dirty="0" smtClean="0">
                          <a:latin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" name="Прямоугольная выноска 80"/>
          <p:cNvSpPr/>
          <p:nvPr/>
        </p:nvSpPr>
        <p:spPr>
          <a:xfrm>
            <a:off x="395536" y="5589240"/>
            <a:ext cx="6715125" cy="1071563"/>
          </a:xfrm>
          <a:prstGeom prst="wedgeRectCallout">
            <a:avLst>
              <a:gd name="adj1" fmla="val 56110"/>
              <a:gd name="adj2" fmla="val -1035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 помощью чего передавали информацию во время Великой Отечественной Войны?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2" name="Рисунок 1" descr="C:\Documents and Settings\WETER\Рабочий стол\ad3a789759de.png"/>
          <p:cNvPicPr>
            <a:picLocks noChangeArrowheads="1"/>
          </p:cNvPicPr>
          <p:nvPr/>
        </p:nvPicPr>
        <p:blipFill>
          <a:blip r:embed="rId2" cstate="print"/>
          <a:srcRect t="-7281" r="-3053"/>
          <a:stretch>
            <a:fillRect/>
          </a:stretch>
        </p:blipFill>
        <p:spPr bwMode="auto">
          <a:xfrm>
            <a:off x="7305675" y="4133850"/>
            <a:ext cx="1838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700808"/>
          <a:ext cx="6077585" cy="3200400"/>
        </p:xfrm>
        <a:graphic>
          <a:graphicData uri="http://schemas.openxmlformats.org/drawingml/2006/table">
            <a:tbl>
              <a:tblPr/>
              <a:tblGrid>
                <a:gridCol w="319405"/>
                <a:gridCol w="330835"/>
                <a:gridCol w="348615"/>
                <a:gridCol w="329565"/>
                <a:gridCol w="316230"/>
                <a:gridCol w="348615"/>
                <a:gridCol w="330835"/>
                <a:gridCol w="315595"/>
                <a:gridCol w="330835"/>
                <a:gridCol w="330835"/>
                <a:gridCol w="325120"/>
                <a:gridCol w="330835"/>
                <a:gridCol w="327660"/>
                <a:gridCol w="318135"/>
                <a:gridCol w="324485"/>
                <a:gridCol w="285115"/>
                <a:gridCol w="283210"/>
                <a:gridCol w="285115"/>
                <a:gridCol w="296545"/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</a:rPr>
                        <a:t>П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r>
                        <a:rPr lang="ru-RU" sz="1400" baseline="30000" dirty="0" smtClean="0">
                          <a:latin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395536" y="5589240"/>
            <a:ext cx="6715125" cy="1071563"/>
          </a:xfrm>
          <a:prstGeom prst="wedgeRectCallout">
            <a:avLst>
              <a:gd name="adj1" fmla="val 56110"/>
              <a:gd name="adj2" fmla="val -1035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Как по-другому называли письма на войне?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1" descr="C:\Documents and Settings\WETER\Рабочий стол\ad3a789759de.png"/>
          <p:cNvPicPr>
            <a:picLocks noChangeArrowheads="1"/>
          </p:cNvPicPr>
          <p:nvPr/>
        </p:nvPicPr>
        <p:blipFill>
          <a:blip r:embed="rId2" cstate="print"/>
          <a:srcRect t="-7281" r="-3053"/>
          <a:stretch>
            <a:fillRect/>
          </a:stretch>
        </p:blipFill>
        <p:spPr bwMode="auto">
          <a:xfrm>
            <a:off x="7305675" y="4133850"/>
            <a:ext cx="1838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772816"/>
          <a:ext cx="6077585" cy="3200400"/>
        </p:xfrm>
        <a:graphic>
          <a:graphicData uri="http://schemas.openxmlformats.org/drawingml/2006/table">
            <a:tbl>
              <a:tblPr/>
              <a:tblGrid>
                <a:gridCol w="319405"/>
                <a:gridCol w="330835"/>
                <a:gridCol w="348615"/>
                <a:gridCol w="329565"/>
                <a:gridCol w="316230"/>
                <a:gridCol w="348615"/>
                <a:gridCol w="330835"/>
                <a:gridCol w="315595"/>
                <a:gridCol w="330835"/>
                <a:gridCol w="330835"/>
                <a:gridCol w="325120"/>
                <a:gridCol w="330835"/>
                <a:gridCol w="327660"/>
                <a:gridCol w="318135"/>
                <a:gridCol w="324485"/>
                <a:gridCol w="285115"/>
                <a:gridCol w="283210"/>
                <a:gridCol w="285115"/>
                <a:gridCol w="296545"/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 dirty="0">
                          <a:latin typeface="Times New Roman"/>
                        </a:rPr>
                        <a:t>1</a:t>
                      </a:r>
                      <a:r>
                        <a:rPr lang="ru-RU" sz="1400" dirty="0">
                          <a:latin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/>
                        </a:rPr>
                        <a:t>И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 dirty="0" smtClean="0">
                          <a:latin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/>
                        </a:rPr>
                        <a:t>Е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У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/>
                        </a:rPr>
                        <a:t>Ь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395536" y="5589240"/>
            <a:ext cx="6715125" cy="1071563"/>
          </a:xfrm>
          <a:prstGeom prst="wedgeRectCallout">
            <a:avLst>
              <a:gd name="adj1" fmla="val 56110"/>
              <a:gd name="adj2" fmla="val -1035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Здание, где работало германское правительство…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1" descr="C:\Documents and Settings\WETER\Рабочий стол\ad3a789759de.png"/>
          <p:cNvPicPr>
            <a:picLocks noChangeArrowheads="1"/>
          </p:cNvPicPr>
          <p:nvPr/>
        </p:nvPicPr>
        <p:blipFill>
          <a:blip r:embed="rId2" cstate="print"/>
          <a:srcRect t="-7281" r="-3053"/>
          <a:stretch>
            <a:fillRect/>
          </a:stretch>
        </p:blipFill>
        <p:spPr bwMode="auto">
          <a:xfrm>
            <a:off x="7305675" y="4133850"/>
            <a:ext cx="1838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844824"/>
          <a:ext cx="6077585" cy="3200400"/>
        </p:xfrm>
        <a:graphic>
          <a:graphicData uri="http://schemas.openxmlformats.org/drawingml/2006/table">
            <a:tbl>
              <a:tblPr/>
              <a:tblGrid>
                <a:gridCol w="319405"/>
                <a:gridCol w="330835"/>
                <a:gridCol w="348615"/>
                <a:gridCol w="329565"/>
                <a:gridCol w="316230"/>
                <a:gridCol w="348615"/>
                <a:gridCol w="330835"/>
                <a:gridCol w="315595"/>
                <a:gridCol w="330835"/>
                <a:gridCol w="330835"/>
                <a:gridCol w="325120"/>
                <a:gridCol w="330835"/>
                <a:gridCol w="327660"/>
                <a:gridCol w="318135"/>
                <a:gridCol w="324485"/>
                <a:gridCol w="285115"/>
                <a:gridCol w="283210"/>
                <a:gridCol w="285115"/>
                <a:gridCol w="296545"/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</a:rPr>
                        <a:t>П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3</a:t>
                      </a:r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Й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Х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8</a:t>
                      </a:r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У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 dirty="0" smtClean="0">
                          <a:latin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395536" y="5589240"/>
            <a:ext cx="6715125" cy="1071563"/>
          </a:xfrm>
          <a:prstGeom prst="wedgeRectCallout">
            <a:avLst>
              <a:gd name="adj1" fmla="val 56110"/>
              <a:gd name="adj2" fmla="val -1035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Подземное сооружение для защиты и отдыха солдат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1" descr="C:\Documents and Settings\WETER\Рабочий стол\ad3a789759de.png"/>
          <p:cNvPicPr>
            <a:picLocks noChangeArrowheads="1"/>
          </p:cNvPicPr>
          <p:nvPr/>
        </p:nvPicPr>
        <p:blipFill>
          <a:blip r:embed="rId2" cstate="print"/>
          <a:srcRect t="-7281" r="-3053"/>
          <a:stretch>
            <a:fillRect/>
          </a:stretch>
        </p:blipFill>
        <p:spPr bwMode="auto">
          <a:xfrm>
            <a:off x="7305675" y="4133850"/>
            <a:ext cx="1838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844824"/>
          <a:ext cx="6077585" cy="3200400"/>
        </p:xfrm>
        <a:graphic>
          <a:graphicData uri="http://schemas.openxmlformats.org/drawingml/2006/table">
            <a:tbl>
              <a:tblPr/>
              <a:tblGrid>
                <a:gridCol w="319405"/>
                <a:gridCol w="330835"/>
                <a:gridCol w="348615"/>
                <a:gridCol w="329565"/>
                <a:gridCol w="316230"/>
                <a:gridCol w="348615"/>
                <a:gridCol w="330835"/>
                <a:gridCol w="315595"/>
                <a:gridCol w="330835"/>
                <a:gridCol w="330835"/>
                <a:gridCol w="325120"/>
                <a:gridCol w="330835"/>
                <a:gridCol w="327660"/>
                <a:gridCol w="318135"/>
                <a:gridCol w="324485"/>
                <a:gridCol w="285115"/>
                <a:gridCol w="283210"/>
                <a:gridCol w="285115"/>
                <a:gridCol w="296545"/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 dirty="0" smtClean="0">
                          <a:latin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</a:rPr>
                        <a:t>П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3</a:t>
                      </a:r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Й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Х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/>
                        </a:rPr>
                        <a:t>С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У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4</a:t>
                      </a:r>
                      <a:r>
                        <a:rPr lang="ru-RU" sz="1400">
                          <a:latin typeface="Times New Roman"/>
                        </a:rPr>
                        <a:t>Б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Д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Ж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395536" y="5589240"/>
            <a:ext cx="6715125" cy="1071563"/>
          </a:xfrm>
          <a:prstGeom prst="wedgeRectCallout">
            <a:avLst>
              <a:gd name="adj1" fmla="val 56110"/>
              <a:gd name="adj2" fmla="val -1035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Как назывался солдатский карандаш?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1" descr="C:\Documents and Settings\WETER\Рабочий стол\ad3a789759de.png"/>
          <p:cNvPicPr>
            <a:picLocks noChangeArrowheads="1"/>
          </p:cNvPicPr>
          <p:nvPr/>
        </p:nvPicPr>
        <p:blipFill>
          <a:blip r:embed="rId2" cstate="print"/>
          <a:srcRect t="-7281" r="-3053"/>
          <a:stretch>
            <a:fillRect/>
          </a:stretch>
        </p:blipFill>
        <p:spPr bwMode="auto">
          <a:xfrm>
            <a:off x="7305675" y="4133850"/>
            <a:ext cx="1838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31640" y="1916832"/>
          <a:ext cx="6077585" cy="3200400"/>
        </p:xfrm>
        <a:graphic>
          <a:graphicData uri="http://schemas.openxmlformats.org/drawingml/2006/table">
            <a:tbl>
              <a:tblPr/>
              <a:tblGrid>
                <a:gridCol w="319405"/>
                <a:gridCol w="330835"/>
                <a:gridCol w="348615"/>
                <a:gridCol w="329565"/>
                <a:gridCol w="316230"/>
                <a:gridCol w="348615"/>
                <a:gridCol w="330835"/>
                <a:gridCol w="315595"/>
                <a:gridCol w="330835"/>
                <a:gridCol w="330835"/>
                <a:gridCol w="325120"/>
                <a:gridCol w="330835"/>
                <a:gridCol w="327660"/>
                <a:gridCol w="318135"/>
                <a:gridCol w="324485"/>
                <a:gridCol w="285115"/>
                <a:gridCol w="283210"/>
                <a:gridCol w="285115"/>
                <a:gridCol w="296545"/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5</a:t>
                      </a:r>
                      <a:r>
                        <a:rPr lang="ru-RU" sz="1400">
                          <a:latin typeface="Times New Roman"/>
                        </a:rPr>
                        <a:t>Х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</a:rPr>
                        <a:t>П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 dirty="0" smtClean="0">
                          <a:latin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3</a:t>
                      </a:r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Й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Х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/>
                        </a:rPr>
                        <a:t>С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Ч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У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4</a:t>
                      </a:r>
                      <a:r>
                        <a:rPr lang="ru-RU" sz="1400">
                          <a:latin typeface="Times New Roman"/>
                        </a:rPr>
                        <a:t>Б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Д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Ж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Й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395536" y="5589240"/>
            <a:ext cx="6715125" cy="1071563"/>
          </a:xfrm>
          <a:prstGeom prst="wedgeRectCallout">
            <a:avLst>
              <a:gd name="adj1" fmla="val 56110"/>
              <a:gd name="adj2" fmla="val -1035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Искусственное укрепление, предназначенное для стрельбы из него стрелковых войск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1" descr="C:\Documents and Settings\WETER\Рабочий стол\ad3a789759de.png"/>
          <p:cNvPicPr>
            <a:picLocks noChangeArrowheads="1"/>
          </p:cNvPicPr>
          <p:nvPr/>
        </p:nvPicPr>
        <p:blipFill>
          <a:blip r:embed="rId2" cstate="print"/>
          <a:srcRect t="-7281" r="-3053"/>
          <a:stretch>
            <a:fillRect/>
          </a:stretch>
        </p:blipFill>
        <p:spPr bwMode="auto">
          <a:xfrm>
            <a:off x="7305675" y="4133850"/>
            <a:ext cx="1838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Письма с фронта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олд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925" y="1600200"/>
            <a:ext cx="777215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844824"/>
          <a:ext cx="6077585" cy="3200400"/>
        </p:xfrm>
        <a:graphic>
          <a:graphicData uri="http://schemas.openxmlformats.org/drawingml/2006/table">
            <a:tbl>
              <a:tblPr/>
              <a:tblGrid>
                <a:gridCol w="319405"/>
                <a:gridCol w="330835"/>
                <a:gridCol w="348615"/>
                <a:gridCol w="329565"/>
                <a:gridCol w="316230"/>
                <a:gridCol w="348615"/>
                <a:gridCol w="330835"/>
                <a:gridCol w="315595"/>
                <a:gridCol w="330835"/>
                <a:gridCol w="330835"/>
                <a:gridCol w="325120"/>
                <a:gridCol w="330835"/>
                <a:gridCol w="327660"/>
                <a:gridCol w="318135"/>
                <a:gridCol w="324485"/>
                <a:gridCol w="285115"/>
                <a:gridCol w="283210"/>
                <a:gridCol w="285115"/>
                <a:gridCol w="296545"/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5</a:t>
                      </a:r>
                      <a:r>
                        <a:rPr lang="ru-RU" sz="1400">
                          <a:latin typeface="Times New Roman"/>
                        </a:rPr>
                        <a:t>Х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</a:rPr>
                        <a:t>П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 dirty="0" smtClean="0">
                          <a:latin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6</a:t>
                      </a:r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 dirty="0">
                          <a:latin typeface="Times New Roman"/>
                        </a:rPr>
                        <a:t>3</a:t>
                      </a:r>
                      <a:r>
                        <a:rPr lang="ru-RU" sz="1400" dirty="0">
                          <a:latin typeface="Times New Roman"/>
                        </a:rPr>
                        <a:t>Р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Й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Х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/>
                        </a:rPr>
                        <a:t>С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Ч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У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/>
                        </a:rPr>
                        <a:t>И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4</a:t>
                      </a:r>
                      <a:r>
                        <a:rPr lang="ru-RU" sz="1400">
                          <a:latin typeface="Times New Roman"/>
                        </a:rPr>
                        <a:t>Б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Д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Ж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П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Й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395536" y="5589240"/>
            <a:ext cx="6715125" cy="1071563"/>
          </a:xfrm>
          <a:prstGeom prst="wedgeRectCallout">
            <a:avLst>
              <a:gd name="adj1" fmla="val 56110"/>
              <a:gd name="adj2" fmla="val -1035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Столица Германии?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1" descr="C:\Documents and Settings\WETER\Рабочий стол\ad3a789759de.png"/>
          <p:cNvPicPr>
            <a:picLocks noChangeArrowheads="1"/>
          </p:cNvPicPr>
          <p:nvPr/>
        </p:nvPicPr>
        <p:blipFill>
          <a:blip r:embed="rId2" cstate="print"/>
          <a:srcRect t="-7281" r="-3053"/>
          <a:stretch>
            <a:fillRect/>
          </a:stretch>
        </p:blipFill>
        <p:spPr bwMode="auto">
          <a:xfrm>
            <a:off x="7305675" y="4133850"/>
            <a:ext cx="1838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772816"/>
          <a:ext cx="6077585" cy="3200400"/>
        </p:xfrm>
        <a:graphic>
          <a:graphicData uri="http://schemas.openxmlformats.org/drawingml/2006/table">
            <a:tbl>
              <a:tblPr/>
              <a:tblGrid>
                <a:gridCol w="319405"/>
                <a:gridCol w="330835"/>
                <a:gridCol w="348615"/>
                <a:gridCol w="329565"/>
                <a:gridCol w="316230"/>
                <a:gridCol w="348615"/>
                <a:gridCol w="330835"/>
                <a:gridCol w="315595"/>
                <a:gridCol w="330835"/>
                <a:gridCol w="330835"/>
                <a:gridCol w="325120"/>
                <a:gridCol w="330835"/>
                <a:gridCol w="327660"/>
                <a:gridCol w="318135"/>
                <a:gridCol w="324485"/>
                <a:gridCol w="285115"/>
                <a:gridCol w="283210"/>
                <a:gridCol w="285115"/>
                <a:gridCol w="296545"/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5</a:t>
                      </a:r>
                      <a:r>
                        <a:rPr lang="ru-RU" sz="1400">
                          <a:latin typeface="Times New Roman"/>
                        </a:rPr>
                        <a:t>Х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</a:rPr>
                        <a:t>П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7</a:t>
                      </a:r>
                      <a:r>
                        <a:rPr lang="ru-RU" sz="1400">
                          <a:latin typeface="Times New Roman"/>
                        </a:rPr>
                        <a:t>Б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6</a:t>
                      </a:r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3</a:t>
                      </a:r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Й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Х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 dirty="0" smtClean="0">
                          <a:latin typeface="Times New Roman"/>
                        </a:rPr>
                        <a:t>8</a:t>
                      </a:r>
                      <a:r>
                        <a:rPr lang="ru-RU" sz="1400" dirty="0" smtClean="0">
                          <a:latin typeface="Times New Roman"/>
                        </a:rPr>
                        <a:t>С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Ч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У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4</a:t>
                      </a:r>
                      <a:r>
                        <a:rPr lang="ru-RU" sz="1400">
                          <a:latin typeface="Times New Roman"/>
                        </a:rPr>
                        <a:t>Б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Д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Ж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П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Й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395536" y="5589240"/>
            <a:ext cx="6715125" cy="1071563"/>
          </a:xfrm>
          <a:prstGeom prst="wedgeRectCallout">
            <a:avLst>
              <a:gd name="adj1" fmla="val 56110"/>
              <a:gd name="adj2" fmla="val -1035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Рядовой военнослужащий?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1" descr="C:\Documents and Settings\WETER\Рабочий стол\ad3a789759de.png"/>
          <p:cNvPicPr>
            <a:picLocks noChangeArrowheads="1"/>
          </p:cNvPicPr>
          <p:nvPr/>
        </p:nvPicPr>
        <p:blipFill>
          <a:blip r:embed="rId2" cstate="print"/>
          <a:srcRect t="-7281" r="-3053"/>
          <a:stretch>
            <a:fillRect/>
          </a:stretch>
        </p:blipFill>
        <p:spPr bwMode="auto">
          <a:xfrm>
            <a:off x="7305675" y="4133850"/>
            <a:ext cx="1838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1844824"/>
          <a:ext cx="6077585" cy="3200400"/>
        </p:xfrm>
        <a:graphic>
          <a:graphicData uri="http://schemas.openxmlformats.org/drawingml/2006/table">
            <a:tbl>
              <a:tblPr/>
              <a:tblGrid>
                <a:gridCol w="319405"/>
                <a:gridCol w="330835"/>
                <a:gridCol w="348615"/>
                <a:gridCol w="329565"/>
                <a:gridCol w="316230"/>
                <a:gridCol w="348615"/>
                <a:gridCol w="330835"/>
                <a:gridCol w="315595"/>
                <a:gridCol w="330835"/>
                <a:gridCol w="330835"/>
                <a:gridCol w="325120"/>
                <a:gridCol w="330835"/>
                <a:gridCol w="327660"/>
                <a:gridCol w="318135"/>
                <a:gridCol w="324485"/>
                <a:gridCol w="285115"/>
                <a:gridCol w="283210"/>
                <a:gridCol w="285115"/>
                <a:gridCol w="296545"/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5</a:t>
                      </a:r>
                      <a:r>
                        <a:rPr lang="ru-RU" sz="1400">
                          <a:latin typeface="Times New Roman"/>
                        </a:rPr>
                        <a:t>Х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</a:rPr>
                        <a:t>П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7</a:t>
                      </a:r>
                      <a:r>
                        <a:rPr lang="ru-RU" sz="1400">
                          <a:latin typeface="Times New Roman"/>
                        </a:rPr>
                        <a:t>Б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М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6</a:t>
                      </a:r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3</a:t>
                      </a:r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Й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Х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 dirty="0" smtClean="0">
                          <a:latin typeface="Times New Roman"/>
                        </a:rPr>
                        <a:t>8</a:t>
                      </a:r>
                      <a:r>
                        <a:rPr lang="ru-RU" sz="1400" dirty="0" smtClean="0">
                          <a:latin typeface="Times New Roman"/>
                        </a:rPr>
                        <a:t>С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Ч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/>
                        </a:rPr>
                        <a:t>О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</a:rPr>
                        <a:t>Т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Р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У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Г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О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Л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Ь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30000">
                          <a:latin typeface="Times New Roman"/>
                        </a:rPr>
                        <a:t>4</a:t>
                      </a:r>
                      <a:r>
                        <a:rPr lang="ru-RU" sz="1400">
                          <a:latin typeface="Times New Roman"/>
                        </a:rPr>
                        <a:t>Б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/>
                        </a:rPr>
                        <a:t>Л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Д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Ж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С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П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Н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/>
                        </a:rPr>
                        <a:t>Д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/>
                        </a:rPr>
                        <a:t>А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/>
                        </a:rPr>
                        <a:t>Т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Й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395536" y="5589240"/>
            <a:ext cx="6715125" cy="1071563"/>
          </a:xfrm>
          <a:prstGeom prst="wedgeRectCallout">
            <a:avLst>
              <a:gd name="adj1" fmla="val 56110"/>
              <a:gd name="adj2" fmla="val -1035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Молодцы!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1" descr="C:\Documents and Settings\WETER\Рабочий стол\ad3a789759de.png"/>
          <p:cNvPicPr>
            <a:picLocks noChangeArrowheads="1"/>
          </p:cNvPicPr>
          <p:nvPr/>
        </p:nvPicPr>
        <p:blipFill>
          <a:blip r:embed="rId2" cstate="print"/>
          <a:srcRect t="-7281" r="-3053"/>
          <a:stretch>
            <a:fillRect/>
          </a:stretch>
        </p:blipFill>
        <p:spPr bwMode="auto">
          <a:xfrm>
            <a:off x="7305675" y="4133850"/>
            <a:ext cx="1838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побе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Что такое письмо?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исьм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542067" cy="2352154"/>
          </a:xfrm>
        </p:spPr>
      </p:pic>
      <p:pic>
        <p:nvPicPr>
          <p:cNvPr id="5" name="Рисунок 4" descr="письм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05064"/>
            <a:ext cx="3696072" cy="2448648"/>
          </a:xfrm>
          <a:prstGeom prst="rect">
            <a:avLst/>
          </a:prstGeom>
        </p:spPr>
      </p:pic>
      <p:pic>
        <p:nvPicPr>
          <p:cNvPr id="6" name="Рисунок 5" descr="письмо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00808"/>
            <a:ext cx="388843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4122738" cy="419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692696"/>
            <a:ext cx="3992214" cy="406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вук - птицы на природ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339752" y="4797152"/>
            <a:ext cx="304800" cy="304800"/>
          </a:xfrm>
          <a:prstGeom prst="rect">
            <a:avLst/>
          </a:prstGeom>
        </p:spPr>
      </p:pic>
      <p:pic>
        <p:nvPicPr>
          <p:cNvPr id="7" name="Священная война минус - Без названи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372200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Было много страшных битв,</a:t>
            </a:r>
          </a:p>
          <a:p>
            <a:r>
              <a:rPr lang="ru-RU" b="1" dirty="0" smtClean="0"/>
              <a:t>В которых </a:t>
            </a:r>
            <a:r>
              <a:rPr lang="ru-RU" b="1" i="1" dirty="0" smtClean="0"/>
              <a:t>враг проклятый был разбит.</a:t>
            </a:r>
          </a:p>
          <a:p>
            <a:r>
              <a:rPr lang="ru-RU" b="1" dirty="0" smtClean="0"/>
              <a:t>Великое сраженье под </a:t>
            </a:r>
            <a:r>
              <a:rPr lang="ru-RU" b="1" u="sng" dirty="0" smtClean="0"/>
              <a:t>Москвой,</a:t>
            </a:r>
          </a:p>
          <a:p>
            <a:r>
              <a:rPr lang="ru-RU" b="1" dirty="0" smtClean="0"/>
              <a:t>В котором мы врагу</a:t>
            </a:r>
          </a:p>
          <a:p>
            <a:r>
              <a:rPr lang="ru-RU" b="1" dirty="0" smtClean="0"/>
              <a:t>Сказали грозно: </a:t>
            </a:r>
            <a:r>
              <a:rPr lang="en-US" b="1" dirty="0" smtClean="0"/>
              <a:t>«</a:t>
            </a:r>
            <a:r>
              <a:rPr lang="ru-RU" b="1" dirty="0" smtClean="0"/>
              <a:t>Стой!</a:t>
            </a:r>
            <a:r>
              <a:rPr lang="en-US" b="1" dirty="0" smtClean="0"/>
              <a:t>»</a:t>
            </a:r>
          </a:p>
          <a:p>
            <a:r>
              <a:rPr lang="ru-RU" b="1" dirty="0" smtClean="0"/>
              <a:t>Конечно, вспомнить надо</a:t>
            </a:r>
          </a:p>
          <a:p>
            <a:r>
              <a:rPr lang="ru-RU" b="1" dirty="0" smtClean="0"/>
              <a:t>И окружение врага под </a:t>
            </a:r>
            <a:r>
              <a:rPr lang="ru-RU" b="1" u="sng" dirty="0" smtClean="0"/>
              <a:t>Сталинградом,</a:t>
            </a:r>
          </a:p>
          <a:p>
            <a:r>
              <a:rPr lang="ru-RU" b="1" dirty="0" smtClean="0"/>
              <a:t>И </a:t>
            </a:r>
            <a:r>
              <a:rPr lang="ru-RU" b="1" u="sng" dirty="0" smtClean="0"/>
              <a:t>Курскую дугу, и Крым, и Ленинград.</a:t>
            </a:r>
          </a:p>
          <a:p>
            <a:r>
              <a:rPr lang="ru-RU" b="1" dirty="0" smtClean="0"/>
              <a:t>Был Гитлер, что напал на нас, уже не рад.</a:t>
            </a:r>
          </a:p>
          <a:p>
            <a:r>
              <a:rPr lang="ru-RU" b="1" dirty="0" smtClean="0"/>
              <a:t>И мы пошли освобождать Европу -</a:t>
            </a:r>
          </a:p>
          <a:p>
            <a:r>
              <a:rPr lang="ru-RU" b="1" dirty="0" smtClean="0"/>
              <a:t>Солдаты наши в блиндажах, в окопах,</a:t>
            </a:r>
          </a:p>
          <a:p>
            <a:r>
              <a:rPr lang="ru-RU" b="1" dirty="0" smtClean="0"/>
              <a:t>В землянках, танках, дотах, дзотах,</a:t>
            </a:r>
          </a:p>
          <a:p>
            <a:r>
              <a:rPr lang="ru-RU" b="1" dirty="0" smtClean="0"/>
              <a:t>На кораблях и в самолётах...</a:t>
            </a:r>
          </a:p>
          <a:p>
            <a:r>
              <a:rPr lang="ru-RU" b="1" dirty="0" smtClean="0"/>
              <a:t>Фашистских оккупантов побеждали - </a:t>
            </a:r>
          </a:p>
          <a:p>
            <a:r>
              <a:rPr lang="ru-RU" b="1" dirty="0" smtClean="0"/>
              <a:t>До самого Берлина немцев гнали.</a:t>
            </a:r>
          </a:p>
          <a:p>
            <a:r>
              <a:rPr lang="ru-RU" b="1" dirty="0" smtClean="0"/>
              <a:t>Был взят Берлин, и на </a:t>
            </a:r>
            <a:r>
              <a:rPr lang="ru-RU" b="1" u="sng" dirty="0" smtClean="0"/>
              <a:t>Рейхстаг</a:t>
            </a:r>
          </a:p>
          <a:p>
            <a:r>
              <a:rPr lang="ru-RU" b="1" dirty="0" smtClean="0"/>
              <a:t>Был гордо водружён наш флаг!</a:t>
            </a:r>
            <a:endParaRPr lang="en-US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Блиндаж и окоп</a:t>
            </a:r>
            <a:endParaRPr lang="ru-RU" sz="5400" dirty="0"/>
          </a:p>
        </p:txBody>
      </p:sp>
      <p:pic>
        <p:nvPicPr>
          <p:cNvPr id="4" name="Содержимое 3" descr="блинда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556792"/>
            <a:ext cx="4896544" cy="3294039"/>
          </a:xfrm>
        </p:spPr>
      </p:pic>
      <p:pic>
        <p:nvPicPr>
          <p:cNvPr id="5" name="Рисунок 4" descr="око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212976"/>
            <a:ext cx="5476875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Различие дота и дзота 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д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320480" cy="3240360"/>
          </a:xfrm>
        </p:spPr>
      </p:pic>
      <p:pic>
        <p:nvPicPr>
          <p:cNvPr id="5" name="Рисунок 4" descr="дз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248472" cy="31863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Роль письма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треуголь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619500" cy="1905000"/>
          </a:xfrm>
        </p:spPr>
      </p:pic>
      <p:pic>
        <p:nvPicPr>
          <p:cNvPr id="5" name="Рисунок 4" descr="письм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933056"/>
            <a:ext cx="3865612" cy="1932806"/>
          </a:xfrm>
          <a:prstGeom prst="rect">
            <a:avLst/>
          </a:prstGeom>
        </p:spPr>
      </p:pic>
      <p:pic>
        <p:nvPicPr>
          <p:cNvPr id="6" name="Рисунок 5" descr="письмо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340768"/>
            <a:ext cx="4134913" cy="273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Письма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аранда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2664296" cy="17761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1556792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ФРОНТОВЫЕ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556792"/>
            <a:ext cx="2725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СОВРЕМЕННЫЕ</a:t>
            </a:r>
            <a:endParaRPr lang="ru-RU" sz="2400" b="1" dirty="0"/>
          </a:p>
        </p:txBody>
      </p:sp>
      <p:pic>
        <p:nvPicPr>
          <p:cNvPr id="9" name="Рисунок 8" descr="лист нов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46636"/>
            <a:ext cx="1993972" cy="2316448"/>
          </a:xfrm>
          <a:prstGeom prst="rect">
            <a:avLst/>
          </a:prstGeom>
        </p:spPr>
      </p:pic>
      <p:pic>
        <p:nvPicPr>
          <p:cNvPr id="10" name="Рисунок 9" descr="лист стар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140968"/>
            <a:ext cx="1584176" cy="2102888"/>
          </a:xfrm>
          <a:prstGeom prst="rect">
            <a:avLst/>
          </a:prstGeom>
        </p:spPr>
      </p:pic>
      <p:pic>
        <p:nvPicPr>
          <p:cNvPr id="11" name="Рисунок 10" descr="мальч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0625" y="2904891"/>
            <a:ext cx="2301855" cy="1748245"/>
          </a:xfrm>
          <a:prstGeom prst="rect">
            <a:avLst/>
          </a:prstGeom>
        </p:spPr>
      </p:pic>
      <p:pic>
        <p:nvPicPr>
          <p:cNvPr id="12" name="Рисунок 11" descr="солда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6"/>
            <a:ext cx="1976253" cy="1197254"/>
          </a:xfrm>
          <a:prstGeom prst="rect">
            <a:avLst/>
          </a:prstGeom>
        </p:spPr>
      </p:pic>
      <p:pic>
        <p:nvPicPr>
          <p:cNvPr id="13" name="Рисунок 12" descr="руч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293096"/>
            <a:ext cx="1944216" cy="1944216"/>
          </a:xfrm>
          <a:prstGeom prst="rect">
            <a:avLst/>
          </a:prstGeom>
        </p:spPr>
      </p:pic>
      <p:pic>
        <p:nvPicPr>
          <p:cNvPr id="14" name="Рисунок 13" descr="треугольни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5229200"/>
            <a:ext cx="2736304" cy="1440160"/>
          </a:xfrm>
          <a:prstGeom prst="rect">
            <a:avLst/>
          </a:prstGeom>
        </p:spPr>
      </p:pic>
      <p:pic>
        <p:nvPicPr>
          <p:cNvPr id="15" name="Рисунок 14" descr="КОНВЕР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3" y="4869160"/>
            <a:ext cx="2258671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500</Words>
  <Application>Microsoft Office PowerPoint</Application>
  <PresentationFormat>Экран (4:3)</PresentationFormat>
  <Paragraphs>391</Paragraphs>
  <Slides>23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Конспект воспитательного мероприятия на тему «Письма с фронта» </vt:lpstr>
      <vt:lpstr>Письма с фронта</vt:lpstr>
      <vt:lpstr>Что такое письмо?</vt:lpstr>
      <vt:lpstr>Слайд 4</vt:lpstr>
      <vt:lpstr>Слайд 5</vt:lpstr>
      <vt:lpstr>Блиндаж и окоп</vt:lpstr>
      <vt:lpstr>Различие дота и дзота </vt:lpstr>
      <vt:lpstr>Роль письма</vt:lpstr>
      <vt:lpstr>Письма</vt:lpstr>
      <vt:lpstr>Слайд 10</vt:lpstr>
      <vt:lpstr>Слайд 11</vt:lpstr>
      <vt:lpstr>Слайд 12</vt:lpstr>
      <vt:lpstr>9 мая – Великий праздник!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воспитательного мероприятия на тему «Письма с фронта» </dc:title>
  <dc:creator>Туфелька</dc:creator>
  <cp:lastModifiedBy>Татьяна</cp:lastModifiedBy>
  <cp:revision>8</cp:revision>
  <dcterms:created xsi:type="dcterms:W3CDTF">2015-02-17T13:47:18Z</dcterms:created>
  <dcterms:modified xsi:type="dcterms:W3CDTF">2015-02-18T08:46:55Z</dcterms:modified>
</cp:coreProperties>
</file>