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BA4"/>
    <a:srgbClr val="FDBBEF"/>
    <a:srgbClr val="FFFF99"/>
    <a:srgbClr val="FFFF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1" autoAdjust="0"/>
    <p:restoredTop sz="94645" autoAdjust="0"/>
  </p:normalViewPr>
  <p:slideViewPr>
    <p:cSldViewPr>
      <p:cViewPr varScale="1">
        <p:scale>
          <a:sx n="84" d="100"/>
          <a:sy n="84" d="100"/>
        </p:scale>
        <p:origin x="-1406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2A494-DC10-450F-BA01-537052E30E41}" type="datetimeFigureOut">
              <a:rPr lang="ru-RU" smtClean="0"/>
              <a:pPr/>
              <a:t>16.10.2014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F837C-F53C-432E-918C-DB43F07A5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53;&#1072;&#1090;&#1072;&#1096;&#1072;\&#1056;&#1072;&#1073;&#1086;&#1095;&#1080;&#1081;%20&#1089;&#1090;&#1086;&#1083;\&#1047;&#1072;&#1093;&#1086;&#1076;&#1072;_&#1091;&#1088;&#1086;&#1082;%20&#1089;%20&#1048;&#1050;&#1058;\&#1087;&#1088;&#1086;&#1089;&#1090;&#1099;&#1077;%20&#1080;%20&#1089;&#1083;&#1086;&#1078;&#1085;&#1099;&#1077;%20&#1083;&#1080;&#1089;&#1090;&#1100;&#1103;.wmv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простые и сложные листья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AutoShape 3"/>
          <p:cNvSpPr>
            <a:spLocks noChangeArrowheads="1"/>
          </p:cNvSpPr>
          <p:nvPr/>
        </p:nvSpPr>
        <p:spPr bwMode="auto">
          <a:xfrm>
            <a:off x="5486400" y="3124200"/>
            <a:ext cx="1447800" cy="8382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0" dirty="0">
                <a:latin typeface="Arial" charset="0"/>
              </a:rPr>
              <a:t>листья</a:t>
            </a:r>
          </a:p>
        </p:txBody>
      </p:sp>
      <p:sp>
        <p:nvSpPr>
          <p:cNvPr id="70660" name="Oval 4"/>
          <p:cNvSpPr>
            <a:spLocks noChangeArrowheads="1"/>
          </p:cNvSpPr>
          <p:nvPr/>
        </p:nvSpPr>
        <p:spPr bwMode="auto">
          <a:xfrm>
            <a:off x="3286116" y="857232"/>
            <a:ext cx="1928826" cy="466724"/>
          </a:xfrm>
          <a:prstGeom prst="ellipse">
            <a:avLst/>
          </a:prstGeom>
          <a:solidFill>
            <a:srgbClr val="FACBA4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Дуговое </a:t>
            </a:r>
            <a:endParaRPr lang="ru-RU" sz="1200" dirty="0">
              <a:latin typeface="Arial" charset="0"/>
            </a:endParaRPr>
          </a:p>
        </p:txBody>
      </p:sp>
      <p:sp>
        <p:nvSpPr>
          <p:cNvPr id="70661" name="Oval 5"/>
          <p:cNvSpPr>
            <a:spLocks noChangeArrowheads="1"/>
          </p:cNvSpPr>
          <p:nvPr/>
        </p:nvSpPr>
        <p:spPr bwMode="auto">
          <a:xfrm>
            <a:off x="6572264" y="4500570"/>
            <a:ext cx="1981200" cy="5334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>
                <a:latin typeface="Arial" charset="0"/>
              </a:rPr>
              <a:t>Простые </a:t>
            </a:r>
          </a:p>
        </p:txBody>
      </p:sp>
      <p:sp>
        <p:nvSpPr>
          <p:cNvPr id="70662" name="AutoShape 6"/>
          <p:cNvSpPr>
            <a:spLocks noChangeArrowheads="1"/>
          </p:cNvSpPr>
          <p:nvPr/>
        </p:nvSpPr>
        <p:spPr bwMode="auto">
          <a:xfrm>
            <a:off x="4857752" y="3929066"/>
            <a:ext cx="2786082" cy="571504"/>
          </a:xfrm>
          <a:prstGeom prst="flowChartExtra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>
                <a:latin typeface="Arial" charset="0"/>
              </a:rPr>
              <a:t>По форме</a:t>
            </a:r>
          </a:p>
        </p:txBody>
      </p:sp>
      <p:sp>
        <p:nvSpPr>
          <p:cNvPr id="70666" name="Oval 10"/>
          <p:cNvSpPr>
            <a:spLocks noChangeArrowheads="1"/>
          </p:cNvSpPr>
          <p:nvPr/>
        </p:nvSpPr>
        <p:spPr bwMode="auto">
          <a:xfrm>
            <a:off x="3357554" y="357166"/>
            <a:ext cx="1785950" cy="500066"/>
          </a:xfrm>
          <a:prstGeom prst="ellipse">
            <a:avLst/>
          </a:prstGeom>
          <a:solidFill>
            <a:srgbClr val="FACBA4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Параллельное </a:t>
            </a:r>
            <a:endParaRPr lang="ru-RU" sz="1200" dirty="0">
              <a:latin typeface="Arial" charset="0"/>
            </a:endParaRPr>
          </a:p>
        </p:txBody>
      </p:sp>
      <p:sp>
        <p:nvSpPr>
          <p:cNvPr id="70667" name="Oval 11"/>
          <p:cNvSpPr>
            <a:spLocks noChangeArrowheads="1"/>
          </p:cNvSpPr>
          <p:nvPr/>
        </p:nvSpPr>
        <p:spPr bwMode="auto">
          <a:xfrm>
            <a:off x="4114800" y="4495800"/>
            <a:ext cx="1981200" cy="5334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Сложные </a:t>
            </a:r>
            <a:endParaRPr lang="ru-RU" sz="1200" dirty="0">
              <a:latin typeface="Arial" charset="0"/>
            </a:endParaRPr>
          </a:p>
        </p:txBody>
      </p:sp>
      <p:sp>
        <p:nvSpPr>
          <p:cNvPr id="70668" name="Rectangle 12"/>
          <p:cNvSpPr>
            <a:spLocks noChangeArrowheads="1"/>
          </p:cNvSpPr>
          <p:nvPr/>
        </p:nvSpPr>
        <p:spPr bwMode="auto">
          <a:xfrm>
            <a:off x="357158" y="5072074"/>
            <a:ext cx="1500198" cy="4619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Непарноперистые</a:t>
            </a:r>
            <a:endParaRPr lang="ru-RU" sz="1200" dirty="0">
              <a:latin typeface="Arial" charset="0"/>
            </a:endParaRPr>
          </a:p>
        </p:txBody>
      </p:sp>
      <p:sp>
        <p:nvSpPr>
          <p:cNvPr id="70669" name="Rectangle 13"/>
          <p:cNvSpPr>
            <a:spLocks noChangeArrowheads="1"/>
          </p:cNvSpPr>
          <p:nvPr/>
        </p:nvSpPr>
        <p:spPr bwMode="auto">
          <a:xfrm>
            <a:off x="1857356" y="6215082"/>
            <a:ext cx="1571636" cy="457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err="1" smtClean="0">
                <a:latin typeface="Arial" charset="0"/>
              </a:rPr>
              <a:t>Пальчатосложные</a:t>
            </a:r>
            <a:r>
              <a:rPr lang="ru-RU" sz="1200" dirty="0" smtClean="0">
                <a:latin typeface="Arial" charset="0"/>
              </a:rPr>
              <a:t> </a:t>
            </a:r>
            <a:endParaRPr lang="ru-RU" sz="1200" dirty="0">
              <a:latin typeface="Arial" charset="0"/>
            </a:endParaRPr>
          </a:p>
        </p:txBody>
      </p:sp>
      <p:sp>
        <p:nvSpPr>
          <p:cNvPr id="70670" name="Rectangle 14"/>
          <p:cNvSpPr>
            <a:spLocks noChangeArrowheads="1"/>
          </p:cNvSpPr>
          <p:nvPr/>
        </p:nvSpPr>
        <p:spPr bwMode="auto">
          <a:xfrm>
            <a:off x="285720" y="5715016"/>
            <a:ext cx="1571636" cy="46194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Парноперистые </a:t>
            </a:r>
            <a:endParaRPr lang="ru-RU" sz="1200" dirty="0">
              <a:latin typeface="Arial" charset="0"/>
            </a:endParaRPr>
          </a:p>
        </p:txBody>
      </p:sp>
      <p:sp>
        <p:nvSpPr>
          <p:cNvPr id="70672" name="AutoShape 16"/>
          <p:cNvSpPr>
            <a:spLocks noChangeArrowheads="1"/>
          </p:cNvSpPr>
          <p:nvPr/>
        </p:nvSpPr>
        <p:spPr bwMode="auto">
          <a:xfrm flipH="1">
            <a:off x="4929190" y="2571744"/>
            <a:ext cx="2643206" cy="571504"/>
          </a:xfrm>
          <a:prstGeom prst="flowChartMerge">
            <a:avLst/>
          </a:prstGeom>
          <a:solidFill>
            <a:srgbClr val="FACBA4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>
                <a:latin typeface="Arial" charset="0"/>
              </a:rPr>
              <a:t>По характеру жилкования</a:t>
            </a:r>
          </a:p>
        </p:txBody>
      </p:sp>
      <p:sp>
        <p:nvSpPr>
          <p:cNvPr id="70673" name="Oval 17"/>
          <p:cNvSpPr>
            <a:spLocks noChangeArrowheads="1"/>
          </p:cNvSpPr>
          <p:nvPr/>
        </p:nvSpPr>
        <p:spPr bwMode="auto">
          <a:xfrm>
            <a:off x="3214678" y="1285860"/>
            <a:ext cx="1981200" cy="533400"/>
          </a:xfrm>
          <a:prstGeom prst="ellipse">
            <a:avLst/>
          </a:prstGeom>
          <a:solidFill>
            <a:srgbClr val="FACBA4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Сетчатое (перистое) </a:t>
            </a:r>
            <a:endParaRPr lang="ru-RU" sz="1200" dirty="0">
              <a:latin typeface="Arial" charset="0"/>
            </a:endParaRPr>
          </a:p>
        </p:txBody>
      </p:sp>
      <p:sp>
        <p:nvSpPr>
          <p:cNvPr id="70674" name="Oval 18"/>
          <p:cNvSpPr>
            <a:spLocks noChangeArrowheads="1"/>
          </p:cNvSpPr>
          <p:nvPr/>
        </p:nvSpPr>
        <p:spPr bwMode="auto">
          <a:xfrm>
            <a:off x="3286116" y="1785926"/>
            <a:ext cx="1909762" cy="533400"/>
          </a:xfrm>
          <a:prstGeom prst="ellipse">
            <a:avLst/>
          </a:prstGeom>
          <a:solidFill>
            <a:srgbClr val="FACBA4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Пальчатое </a:t>
            </a:r>
            <a:endParaRPr lang="ru-RU" sz="1200" dirty="0">
              <a:latin typeface="Arial" charset="0"/>
            </a:endParaRPr>
          </a:p>
        </p:txBody>
      </p:sp>
      <p:sp>
        <p:nvSpPr>
          <p:cNvPr id="70678" name="AutoShape 22"/>
          <p:cNvSpPr>
            <a:spLocks noChangeArrowheads="1"/>
          </p:cNvSpPr>
          <p:nvPr/>
        </p:nvSpPr>
        <p:spPr bwMode="auto">
          <a:xfrm>
            <a:off x="381000" y="2819400"/>
            <a:ext cx="1066800" cy="457200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b="0" dirty="0">
                <a:latin typeface="Arial" charset="0"/>
              </a:rPr>
              <a:t>Черешковые</a:t>
            </a:r>
          </a:p>
          <a:p>
            <a:pPr algn="ctr"/>
            <a:r>
              <a:rPr lang="ru-RU" sz="1200" b="0" dirty="0">
                <a:latin typeface="Arial" charset="0"/>
              </a:rPr>
              <a:t>Есть черешок</a:t>
            </a:r>
          </a:p>
        </p:txBody>
      </p:sp>
      <p:sp>
        <p:nvSpPr>
          <p:cNvPr id="70680" name="AutoShape 24"/>
          <p:cNvSpPr>
            <a:spLocks noChangeArrowheads="1"/>
          </p:cNvSpPr>
          <p:nvPr/>
        </p:nvSpPr>
        <p:spPr bwMode="auto">
          <a:xfrm>
            <a:off x="381000" y="3733800"/>
            <a:ext cx="1066800" cy="457200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b="0" dirty="0">
                <a:latin typeface="Arial" charset="0"/>
              </a:rPr>
              <a:t>Сидячие</a:t>
            </a:r>
          </a:p>
          <a:p>
            <a:pPr algn="ctr"/>
            <a:r>
              <a:rPr lang="ru-RU" sz="1200" b="0" dirty="0">
                <a:latin typeface="Arial" charset="0"/>
              </a:rPr>
              <a:t>Нет черешка</a:t>
            </a:r>
          </a:p>
        </p:txBody>
      </p:sp>
      <p:sp>
        <p:nvSpPr>
          <p:cNvPr id="70681" name="AutoShape 25"/>
          <p:cNvSpPr>
            <a:spLocks noChangeArrowheads="1"/>
          </p:cNvSpPr>
          <p:nvPr/>
        </p:nvSpPr>
        <p:spPr bwMode="auto">
          <a:xfrm>
            <a:off x="2214546" y="2590800"/>
            <a:ext cx="1062054" cy="481010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>
                <a:latin typeface="Arial" charset="0"/>
              </a:rPr>
              <a:t>Листовая </a:t>
            </a:r>
          </a:p>
          <a:p>
            <a:pPr algn="ctr"/>
            <a:r>
              <a:rPr lang="ru-RU" sz="1200" dirty="0">
                <a:latin typeface="Arial" charset="0"/>
              </a:rPr>
              <a:t>пластинка</a:t>
            </a:r>
          </a:p>
        </p:txBody>
      </p:sp>
      <p:sp>
        <p:nvSpPr>
          <p:cNvPr id="70682" name="AutoShape 26"/>
          <p:cNvSpPr>
            <a:spLocks noChangeArrowheads="1"/>
          </p:cNvSpPr>
          <p:nvPr/>
        </p:nvSpPr>
        <p:spPr bwMode="auto">
          <a:xfrm>
            <a:off x="2209800" y="3200400"/>
            <a:ext cx="1066800" cy="457200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Черешок </a:t>
            </a:r>
            <a:endParaRPr lang="ru-RU" sz="1200" dirty="0">
              <a:latin typeface="Arial" charset="0"/>
            </a:endParaRPr>
          </a:p>
        </p:txBody>
      </p:sp>
      <p:sp>
        <p:nvSpPr>
          <p:cNvPr id="70683" name="AutoShape 27"/>
          <p:cNvSpPr>
            <a:spLocks noChangeArrowheads="1"/>
          </p:cNvSpPr>
          <p:nvPr/>
        </p:nvSpPr>
        <p:spPr bwMode="auto">
          <a:xfrm>
            <a:off x="2209800" y="3810000"/>
            <a:ext cx="1066800" cy="381000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>
                <a:latin typeface="Arial" charset="0"/>
              </a:rPr>
              <a:t>Основание</a:t>
            </a:r>
          </a:p>
          <a:p>
            <a:pPr algn="ctr"/>
            <a:r>
              <a:rPr lang="ru-RU" sz="1200" dirty="0">
                <a:latin typeface="Arial" charset="0"/>
              </a:rPr>
              <a:t> листа</a:t>
            </a:r>
          </a:p>
        </p:txBody>
      </p:sp>
      <p:sp>
        <p:nvSpPr>
          <p:cNvPr id="70684" name="AutoShape 28"/>
          <p:cNvSpPr>
            <a:spLocks noChangeArrowheads="1"/>
          </p:cNvSpPr>
          <p:nvPr/>
        </p:nvSpPr>
        <p:spPr bwMode="auto">
          <a:xfrm>
            <a:off x="2209800" y="4343400"/>
            <a:ext cx="1066800" cy="457200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Прилистники </a:t>
            </a:r>
            <a:endParaRPr lang="ru-RU" sz="1200" dirty="0">
              <a:latin typeface="Arial" charset="0"/>
            </a:endParaRPr>
          </a:p>
        </p:txBody>
      </p:sp>
      <p:sp>
        <p:nvSpPr>
          <p:cNvPr id="70686" name="Rectangle 30"/>
          <p:cNvSpPr>
            <a:spLocks noChangeArrowheads="1"/>
          </p:cNvSpPr>
          <p:nvPr/>
        </p:nvSpPr>
        <p:spPr bwMode="auto">
          <a:xfrm>
            <a:off x="3357554" y="2428868"/>
            <a:ext cx="452446" cy="2371732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>
                <a:latin typeface="Arial" charset="0"/>
              </a:rPr>
              <a:t>С</a:t>
            </a:r>
          </a:p>
          <a:p>
            <a:pPr algn="ctr"/>
            <a:r>
              <a:rPr lang="ru-RU" sz="1200" dirty="0">
                <a:latin typeface="Arial" charset="0"/>
              </a:rPr>
              <a:t>Т</a:t>
            </a:r>
          </a:p>
          <a:p>
            <a:pPr algn="ctr"/>
            <a:r>
              <a:rPr lang="ru-RU" sz="1200" dirty="0">
                <a:latin typeface="Arial" charset="0"/>
              </a:rPr>
              <a:t>Р</a:t>
            </a:r>
          </a:p>
          <a:p>
            <a:pPr algn="ctr"/>
            <a:r>
              <a:rPr lang="ru-RU" sz="1200" dirty="0">
                <a:latin typeface="Arial" charset="0"/>
              </a:rPr>
              <a:t>О</a:t>
            </a:r>
          </a:p>
          <a:p>
            <a:pPr algn="ctr"/>
            <a:r>
              <a:rPr lang="ru-RU" sz="1200" dirty="0">
                <a:latin typeface="Arial" charset="0"/>
              </a:rPr>
              <a:t>Е</a:t>
            </a:r>
          </a:p>
          <a:p>
            <a:pPr algn="ctr"/>
            <a:r>
              <a:rPr lang="ru-RU" sz="1200" dirty="0">
                <a:latin typeface="Arial" charset="0"/>
              </a:rPr>
              <a:t>Н</a:t>
            </a:r>
          </a:p>
          <a:p>
            <a:pPr algn="ctr"/>
            <a:r>
              <a:rPr lang="ru-RU" sz="1200" dirty="0">
                <a:latin typeface="Arial" charset="0"/>
              </a:rPr>
              <a:t>И</a:t>
            </a:r>
          </a:p>
          <a:p>
            <a:pPr algn="ctr"/>
            <a:r>
              <a:rPr lang="ru-RU" sz="1200" dirty="0">
                <a:latin typeface="Arial" charset="0"/>
              </a:rPr>
              <a:t>Е</a:t>
            </a:r>
          </a:p>
          <a:p>
            <a:pPr algn="ctr"/>
            <a:endParaRPr lang="ru-RU" sz="1200" b="0" dirty="0">
              <a:latin typeface="Arial" charset="0"/>
            </a:endParaRPr>
          </a:p>
        </p:txBody>
      </p:sp>
      <p:sp>
        <p:nvSpPr>
          <p:cNvPr id="70687" name="Line 31"/>
          <p:cNvSpPr>
            <a:spLocks noChangeShapeType="1"/>
          </p:cNvSpPr>
          <p:nvPr/>
        </p:nvSpPr>
        <p:spPr bwMode="auto">
          <a:xfrm flipH="1" flipV="1">
            <a:off x="1447800" y="3124200"/>
            <a:ext cx="762000" cy="306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89" name="Line 33"/>
          <p:cNvSpPr>
            <a:spLocks noChangeShapeType="1"/>
          </p:cNvSpPr>
          <p:nvPr/>
        </p:nvSpPr>
        <p:spPr bwMode="auto">
          <a:xfrm flipH="1">
            <a:off x="3810000" y="35814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90" name="Line 34"/>
          <p:cNvSpPr>
            <a:spLocks noChangeShapeType="1"/>
          </p:cNvSpPr>
          <p:nvPr/>
        </p:nvSpPr>
        <p:spPr bwMode="auto">
          <a:xfrm flipH="1">
            <a:off x="1428728" y="3429000"/>
            <a:ext cx="781072" cy="5715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91" name="Line 35"/>
          <p:cNvSpPr>
            <a:spLocks noChangeShapeType="1"/>
          </p:cNvSpPr>
          <p:nvPr/>
        </p:nvSpPr>
        <p:spPr bwMode="auto">
          <a:xfrm flipH="1" flipV="1">
            <a:off x="5143504" y="1643050"/>
            <a:ext cx="928693" cy="8572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93" name="Line 37"/>
          <p:cNvSpPr>
            <a:spLocks noChangeShapeType="1"/>
          </p:cNvSpPr>
          <p:nvPr/>
        </p:nvSpPr>
        <p:spPr bwMode="auto">
          <a:xfrm flipH="1" flipV="1">
            <a:off x="5214942" y="2071678"/>
            <a:ext cx="928694" cy="50006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94" name="Line 38"/>
          <p:cNvSpPr>
            <a:spLocks noChangeShapeType="1"/>
          </p:cNvSpPr>
          <p:nvPr/>
        </p:nvSpPr>
        <p:spPr bwMode="auto">
          <a:xfrm flipH="1" flipV="1">
            <a:off x="7429520" y="1714488"/>
            <a:ext cx="785818" cy="928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95" name="Line 39"/>
          <p:cNvSpPr>
            <a:spLocks noChangeShapeType="1"/>
          </p:cNvSpPr>
          <p:nvPr/>
        </p:nvSpPr>
        <p:spPr bwMode="auto">
          <a:xfrm flipH="1">
            <a:off x="2714612" y="5000636"/>
            <a:ext cx="1857388" cy="121444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96" name="Line 40"/>
          <p:cNvSpPr>
            <a:spLocks noChangeShapeType="1"/>
          </p:cNvSpPr>
          <p:nvPr/>
        </p:nvSpPr>
        <p:spPr bwMode="auto">
          <a:xfrm flipH="1">
            <a:off x="1857356" y="5000636"/>
            <a:ext cx="2714644" cy="28575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0698" name="Line 42"/>
          <p:cNvSpPr>
            <a:spLocks noChangeShapeType="1"/>
          </p:cNvSpPr>
          <p:nvPr/>
        </p:nvSpPr>
        <p:spPr bwMode="auto">
          <a:xfrm flipH="1">
            <a:off x="1857356" y="5000636"/>
            <a:ext cx="2714644" cy="8572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>
            <a:off x="5500694" y="5214950"/>
            <a:ext cx="1500198" cy="28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Почковидные </a:t>
            </a:r>
            <a:endParaRPr lang="ru-RU" sz="1200" dirty="0">
              <a:latin typeface="Arial" charset="0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5500694" y="5643578"/>
            <a:ext cx="1500198" cy="28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Стреловидные </a:t>
            </a:r>
            <a:endParaRPr lang="ru-RU" sz="1200" dirty="0">
              <a:latin typeface="Arial" charset="0"/>
            </a:endParaRP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auto">
          <a:xfrm>
            <a:off x="7500958" y="5214950"/>
            <a:ext cx="1428760" cy="28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Ромбовидные </a:t>
            </a:r>
            <a:endParaRPr lang="ru-RU" sz="1200" dirty="0">
              <a:latin typeface="Arial" charset="0"/>
            </a:endParaRPr>
          </a:p>
        </p:txBody>
      </p:sp>
      <p:sp>
        <p:nvSpPr>
          <p:cNvPr id="36" name="Rectangle 13"/>
          <p:cNvSpPr>
            <a:spLocks noChangeArrowheads="1"/>
          </p:cNvSpPr>
          <p:nvPr/>
        </p:nvSpPr>
        <p:spPr bwMode="auto">
          <a:xfrm>
            <a:off x="7500958" y="5643578"/>
            <a:ext cx="1428760" cy="28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Сердцевидные </a:t>
            </a:r>
            <a:endParaRPr lang="ru-RU" sz="1200" dirty="0">
              <a:latin typeface="Arial" charset="0"/>
            </a:endParaRPr>
          </a:p>
        </p:txBody>
      </p:sp>
      <p:sp>
        <p:nvSpPr>
          <p:cNvPr id="37" name="Rectangle 13"/>
          <p:cNvSpPr>
            <a:spLocks noChangeArrowheads="1"/>
          </p:cNvSpPr>
          <p:nvPr/>
        </p:nvSpPr>
        <p:spPr bwMode="auto">
          <a:xfrm>
            <a:off x="6500826" y="6215082"/>
            <a:ext cx="1500198" cy="28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Игольчатые </a:t>
            </a:r>
            <a:endParaRPr lang="ru-RU" sz="1200" dirty="0">
              <a:latin typeface="Arial" charset="0"/>
            </a:endParaRPr>
          </a:p>
        </p:txBody>
      </p:sp>
      <p:sp>
        <p:nvSpPr>
          <p:cNvPr id="38" name="Line 39"/>
          <p:cNvSpPr>
            <a:spLocks noChangeShapeType="1"/>
          </p:cNvSpPr>
          <p:nvPr/>
        </p:nvSpPr>
        <p:spPr bwMode="auto">
          <a:xfrm flipH="1">
            <a:off x="7215206" y="5072074"/>
            <a:ext cx="71438" cy="11430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" name="Line 39"/>
          <p:cNvSpPr>
            <a:spLocks noChangeShapeType="1"/>
          </p:cNvSpPr>
          <p:nvPr/>
        </p:nvSpPr>
        <p:spPr bwMode="auto">
          <a:xfrm flipH="1">
            <a:off x="6572264" y="5000636"/>
            <a:ext cx="785818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7286644" y="5000636"/>
            <a:ext cx="1143008" cy="21431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" name="Line 39"/>
          <p:cNvSpPr>
            <a:spLocks noChangeShapeType="1"/>
          </p:cNvSpPr>
          <p:nvPr/>
        </p:nvSpPr>
        <p:spPr bwMode="auto">
          <a:xfrm flipH="1">
            <a:off x="7000892" y="5000636"/>
            <a:ext cx="285752" cy="6429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" name="Line 39"/>
          <p:cNvSpPr>
            <a:spLocks noChangeShapeType="1"/>
          </p:cNvSpPr>
          <p:nvPr/>
        </p:nvSpPr>
        <p:spPr bwMode="auto">
          <a:xfrm>
            <a:off x="7286644" y="5000636"/>
            <a:ext cx="240032" cy="7143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" name="Rectangle 30"/>
          <p:cNvSpPr>
            <a:spLocks noChangeArrowheads="1"/>
          </p:cNvSpPr>
          <p:nvPr/>
        </p:nvSpPr>
        <p:spPr bwMode="auto">
          <a:xfrm>
            <a:off x="8215338" y="1142984"/>
            <a:ext cx="500066" cy="3290894"/>
          </a:xfrm>
          <a:prstGeom prst="rect">
            <a:avLst/>
          </a:prstGeom>
          <a:solidFill>
            <a:srgbClr val="FDBBE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200" dirty="0" smtClean="0">
              <a:latin typeface="Arial" charset="0"/>
            </a:endParaRPr>
          </a:p>
          <a:p>
            <a:pPr algn="ctr"/>
            <a:endParaRPr lang="ru-RU" sz="1200" dirty="0" smtClean="0">
              <a:latin typeface="Arial" charset="0"/>
            </a:endParaRPr>
          </a:p>
          <a:p>
            <a:pPr algn="ctr"/>
            <a:r>
              <a:rPr lang="ru-RU" sz="1200" dirty="0" smtClean="0">
                <a:latin typeface="Arial" charset="0"/>
              </a:rPr>
              <a:t>Л</a:t>
            </a:r>
          </a:p>
          <a:p>
            <a:pPr algn="ctr"/>
            <a:r>
              <a:rPr lang="ru-RU" sz="1200" dirty="0" smtClean="0">
                <a:latin typeface="Arial" charset="0"/>
              </a:rPr>
              <a:t>И</a:t>
            </a:r>
          </a:p>
          <a:p>
            <a:pPr algn="ctr"/>
            <a:r>
              <a:rPr lang="ru-RU" sz="1200" dirty="0" smtClean="0">
                <a:latin typeface="Arial" charset="0"/>
              </a:rPr>
              <a:t>С</a:t>
            </a:r>
          </a:p>
          <a:p>
            <a:pPr algn="ctr"/>
            <a:r>
              <a:rPr lang="ru-RU" sz="1200" dirty="0" smtClean="0">
                <a:latin typeface="Arial" charset="0"/>
              </a:rPr>
              <a:t>Т</a:t>
            </a:r>
          </a:p>
          <a:p>
            <a:pPr algn="ctr"/>
            <a:r>
              <a:rPr lang="ru-RU" sz="1200" dirty="0" smtClean="0">
                <a:latin typeface="Arial" charset="0"/>
              </a:rPr>
              <a:t>О</a:t>
            </a:r>
          </a:p>
          <a:p>
            <a:pPr algn="ctr"/>
            <a:r>
              <a:rPr lang="ru-RU" sz="1200" dirty="0" smtClean="0">
                <a:latin typeface="Arial" charset="0"/>
              </a:rPr>
              <a:t>Р</a:t>
            </a:r>
          </a:p>
          <a:p>
            <a:pPr algn="ctr"/>
            <a:r>
              <a:rPr lang="ru-RU" sz="1200" dirty="0" smtClean="0">
                <a:latin typeface="Arial" charset="0"/>
              </a:rPr>
              <a:t>А</a:t>
            </a:r>
          </a:p>
          <a:p>
            <a:pPr algn="ctr"/>
            <a:r>
              <a:rPr lang="ru-RU" sz="1200" dirty="0" smtClean="0">
                <a:latin typeface="Arial" charset="0"/>
              </a:rPr>
              <a:t>С</a:t>
            </a:r>
          </a:p>
          <a:p>
            <a:pPr algn="ctr"/>
            <a:r>
              <a:rPr lang="ru-RU" sz="1200" dirty="0" smtClean="0">
                <a:latin typeface="Arial" charset="0"/>
              </a:rPr>
              <a:t>П</a:t>
            </a:r>
          </a:p>
          <a:p>
            <a:pPr algn="ctr"/>
            <a:r>
              <a:rPr lang="ru-RU" sz="1200" dirty="0" smtClean="0">
                <a:latin typeface="Arial" charset="0"/>
              </a:rPr>
              <a:t>О</a:t>
            </a:r>
          </a:p>
          <a:p>
            <a:pPr algn="ctr"/>
            <a:r>
              <a:rPr lang="ru-RU" sz="1200" dirty="0" smtClean="0">
                <a:latin typeface="Arial" charset="0"/>
              </a:rPr>
              <a:t>Л</a:t>
            </a:r>
          </a:p>
          <a:p>
            <a:pPr algn="ctr"/>
            <a:r>
              <a:rPr lang="ru-RU" sz="1200" dirty="0" smtClean="0">
                <a:latin typeface="Arial" charset="0"/>
              </a:rPr>
              <a:t>О</a:t>
            </a:r>
          </a:p>
          <a:p>
            <a:pPr algn="ctr"/>
            <a:r>
              <a:rPr lang="ru-RU" sz="1200" dirty="0" smtClean="0">
                <a:latin typeface="Arial" charset="0"/>
              </a:rPr>
              <a:t>Ж</a:t>
            </a:r>
          </a:p>
          <a:p>
            <a:pPr algn="ctr"/>
            <a:r>
              <a:rPr lang="ru-RU" sz="1200" dirty="0" smtClean="0">
                <a:latin typeface="Arial" charset="0"/>
              </a:rPr>
              <a:t>Е</a:t>
            </a:r>
          </a:p>
          <a:p>
            <a:pPr algn="ctr"/>
            <a:r>
              <a:rPr lang="ru-RU" sz="1200" dirty="0" smtClean="0">
                <a:latin typeface="Arial" charset="0"/>
              </a:rPr>
              <a:t>Н</a:t>
            </a:r>
          </a:p>
          <a:p>
            <a:pPr algn="ctr"/>
            <a:r>
              <a:rPr lang="ru-RU" sz="1200" dirty="0" smtClean="0">
                <a:latin typeface="Arial" charset="0"/>
              </a:rPr>
              <a:t>И</a:t>
            </a:r>
          </a:p>
          <a:p>
            <a:pPr algn="ctr"/>
            <a:r>
              <a:rPr lang="ru-RU" sz="1200" dirty="0" smtClean="0">
                <a:latin typeface="Arial" charset="0"/>
              </a:rPr>
              <a:t>Е</a:t>
            </a:r>
          </a:p>
          <a:p>
            <a:pPr algn="ctr"/>
            <a:endParaRPr lang="ru-RU" sz="1200" dirty="0" smtClean="0">
              <a:latin typeface="Arial" charset="0"/>
            </a:endParaRPr>
          </a:p>
          <a:p>
            <a:pPr algn="ctr"/>
            <a:endParaRPr lang="ru-RU" sz="1200" b="0" dirty="0">
              <a:latin typeface="Arial" charset="0"/>
            </a:endParaRPr>
          </a:p>
        </p:txBody>
      </p:sp>
      <p:sp>
        <p:nvSpPr>
          <p:cNvPr id="45" name="Line 33"/>
          <p:cNvSpPr>
            <a:spLocks noChangeShapeType="1"/>
          </p:cNvSpPr>
          <p:nvPr/>
        </p:nvSpPr>
        <p:spPr bwMode="auto">
          <a:xfrm>
            <a:off x="6929454" y="3571876"/>
            <a:ext cx="1285884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6" name="Line 35"/>
          <p:cNvSpPr>
            <a:spLocks noChangeShapeType="1"/>
          </p:cNvSpPr>
          <p:nvPr/>
        </p:nvSpPr>
        <p:spPr bwMode="auto">
          <a:xfrm flipH="1" flipV="1">
            <a:off x="5143504" y="1142984"/>
            <a:ext cx="1000132" cy="142876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" name="Line 35"/>
          <p:cNvSpPr>
            <a:spLocks noChangeShapeType="1"/>
          </p:cNvSpPr>
          <p:nvPr/>
        </p:nvSpPr>
        <p:spPr bwMode="auto">
          <a:xfrm flipH="1" flipV="1">
            <a:off x="5143504" y="642918"/>
            <a:ext cx="1000132" cy="192882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" name="Oval 18"/>
          <p:cNvSpPr>
            <a:spLocks noChangeArrowheads="1"/>
          </p:cNvSpPr>
          <p:nvPr/>
        </p:nvSpPr>
        <p:spPr bwMode="auto">
          <a:xfrm>
            <a:off x="5929322" y="1285860"/>
            <a:ext cx="1919302" cy="500066"/>
          </a:xfrm>
          <a:prstGeom prst="ellipse">
            <a:avLst/>
          </a:prstGeom>
          <a:solidFill>
            <a:srgbClr val="FDBBE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Мутовчатое </a:t>
            </a:r>
            <a:endParaRPr lang="ru-RU" sz="1200" dirty="0">
              <a:latin typeface="Arial" charset="0"/>
            </a:endParaRPr>
          </a:p>
        </p:txBody>
      </p:sp>
      <p:sp>
        <p:nvSpPr>
          <p:cNvPr id="49" name="Oval 18"/>
          <p:cNvSpPr>
            <a:spLocks noChangeArrowheads="1"/>
          </p:cNvSpPr>
          <p:nvPr/>
        </p:nvSpPr>
        <p:spPr bwMode="auto">
          <a:xfrm>
            <a:off x="5929322" y="714356"/>
            <a:ext cx="1909762" cy="533400"/>
          </a:xfrm>
          <a:prstGeom prst="ellipse">
            <a:avLst/>
          </a:prstGeom>
          <a:solidFill>
            <a:srgbClr val="FDBBE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Супротивное </a:t>
            </a:r>
            <a:endParaRPr lang="ru-RU" sz="1200" dirty="0">
              <a:latin typeface="Arial" charset="0"/>
            </a:endParaRPr>
          </a:p>
        </p:txBody>
      </p:sp>
      <p:sp>
        <p:nvSpPr>
          <p:cNvPr id="50" name="Oval 18"/>
          <p:cNvSpPr>
            <a:spLocks noChangeArrowheads="1"/>
          </p:cNvSpPr>
          <p:nvPr/>
        </p:nvSpPr>
        <p:spPr bwMode="auto">
          <a:xfrm>
            <a:off x="6000760" y="214290"/>
            <a:ext cx="1909762" cy="533400"/>
          </a:xfrm>
          <a:prstGeom prst="ellipse">
            <a:avLst/>
          </a:prstGeom>
          <a:solidFill>
            <a:srgbClr val="FDBBE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Очередное </a:t>
            </a:r>
            <a:endParaRPr lang="ru-RU" sz="1200" dirty="0">
              <a:latin typeface="Arial" charset="0"/>
            </a:endParaRPr>
          </a:p>
        </p:txBody>
      </p:sp>
      <p:sp>
        <p:nvSpPr>
          <p:cNvPr id="52" name="Line 38"/>
          <p:cNvSpPr>
            <a:spLocks noChangeShapeType="1"/>
          </p:cNvSpPr>
          <p:nvPr/>
        </p:nvSpPr>
        <p:spPr bwMode="auto">
          <a:xfrm flipH="1" flipV="1">
            <a:off x="7715272" y="1142984"/>
            <a:ext cx="500066" cy="150019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3" name="Line 38"/>
          <p:cNvSpPr>
            <a:spLocks noChangeShapeType="1"/>
          </p:cNvSpPr>
          <p:nvPr/>
        </p:nvSpPr>
        <p:spPr bwMode="auto">
          <a:xfrm flipH="1" flipV="1">
            <a:off x="7786710" y="571480"/>
            <a:ext cx="428628" cy="200026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4" name="Rectangle 13"/>
          <p:cNvSpPr>
            <a:spLocks noChangeArrowheads="1"/>
          </p:cNvSpPr>
          <p:nvPr/>
        </p:nvSpPr>
        <p:spPr bwMode="auto">
          <a:xfrm>
            <a:off x="3571868" y="5929330"/>
            <a:ext cx="1571636" cy="457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200" dirty="0" smtClean="0">
                <a:latin typeface="Arial" charset="0"/>
              </a:rPr>
              <a:t>Тройчатосложные </a:t>
            </a:r>
            <a:endParaRPr lang="ru-RU" sz="1200" dirty="0">
              <a:latin typeface="Arial" charset="0"/>
            </a:endParaRPr>
          </a:p>
        </p:txBody>
      </p:sp>
      <p:sp>
        <p:nvSpPr>
          <p:cNvPr id="55" name="Line 39"/>
          <p:cNvSpPr>
            <a:spLocks noChangeShapeType="1"/>
          </p:cNvSpPr>
          <p:nvPr/>
        </p:nvSpPr>
        <p:spPr bwMode="auto">
          <a:xfrm flipH="1">
            <a:off x="4071934" y="5000636"/>
            <a:ext cx="500066" cy="928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65</Words>
  <Application>Microsoft Office PowerPoint</Application>
  <PresentationFormat>Экран (4:3)</PresentationFormat>
  <Paragraphs>58</Paragraphs>
  <Slides>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Внешнее строение листа</dc:title>
  <dc:creator>ольга</dc:creator>
  <cp:lastModifiedBy>Оленька</cp:lastModifiedBy>
  <cp:revision>38</cp:revision>
  <dcterms:created xsi:type="dcterms:W3CDTF">2012-09-21T14:10:23Z</dcterms:created>
  <dcterms:modified xsi:type="dcterms:W3CDTF">2014-10-16T17:19:56Z</dcterms:modified>
</cp:coreProperties>
</file>