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7" r:id="rId3"/>
    <p:sldId id="289" r:id="rId4"/>
    <p:sldId id="290" r:id="rId5"/>
    <p:sldId id="274" r:id="rId6"/>
    <p:sldId id="260" r:id="rId7"/>
    <p:sldId id="275" r:id="rId8"/>
    <p:sldId id="276" r:id="rId9"/>
    <p:sldId id="259" r:id="rId10"/>
    <p:sldId id="261" r:id="rId11"/>
    <p:sldId id="271" r:id="rId12"/>
    <p:sldId id="267" r:id="rId13"/>
    <p:sldId id="291" r:id="rId14"/>
    <p:sldId id="292" r:id="rId15"/>
    <p:sldId id="284" r:id="rId16"/>
    <p:sldId id="293" r:id="rId17"/>
    <p:sldId id="280" r:id="rId18"/>
    <p:sldId id="268" r:id="rId19"/>
    <p:sldId id="282" r:id="rId20"/>
    <p:sldId id="281" r:id="rId21"/>
    <p:sldId id="283" r:id="rId22"/>
    <p:sldId id="269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00000"/>
    <a:srgbClr val="FF9933"/>
    <a:srgbClr val="FF9966"/>
    <a:srgbClr val="FFCC99"/>
    <a:srgbClr val="FFFF99"/>
    <a:srgbClr val="FF9900"/>
    <a:srgbClr val="9933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>
      <p:cViewPr>
        <p:scale>
          <a:sx n="70" d="100"/>
          <a:sy n="70" d="100"/>
        </p:scale>
        <p:origin x="-111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n>
                  <a:solidFill>
                    <a:srgbClr val="990000"/>
                  </a:solidFill>
                </a:ln>
                <a:solidFill>
                  <a:srgbClr val="FFC000"/>
                </a:solidFill>
              </a:rPr>
              <a:t>Распределение площади пашни области по содержанию гумуса</a:t>
            </a:r>
          </a:p>
        </c:rich>
      </c:tx>
      <c:layout>
        <c:manualLayout>
          <c:xMode val="edge"/>
          <c:yMode val="edge"/>
          <c:x val="0.16211450131233612"/>
          <c:y val="0"/>
        </c:manualLayout>
      </c:layout>
      <c:overlay val="0"/>
    </c:title>
    <c:autoTitleDeleted val="0"/>
    <c:view3D>
      <c:rotX val="20"/>
      <c:rotY val="2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71316513492982E-2"/>
          <c:y val="0.23399071322585419"/>
          <c:w val="0.71050562739859835"/>
          <c:h val="0.72594737494650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площади пашни области по содержанию гумуса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низкое</c:v>
                </c:pt>
                <c:pt idx="1">
                  <c:v>среденее</c:v>
                </c:pt>
                <c:pt idx="2">
                  <c:v>повышенное</c:v>
                </c:pt>
                <c:pt idx="3">
                  <c:v>высокое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0.49000000000000032</c:v>
                </c:pt>
                <c:pt idx="1">
                  <c:v>0.39000000000000046</c:v>
                </c:pt>
                <c:pt idx="2">
                  <c:v>8.0000000000000099E-2</c:v>
                </c:pt>
                <c:pt idx="3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FFC000"/>
                </a:solidFill>
              </a:rPr>
              <a:t>Левобережные районы области</a:t>
            </a:r>
          </a:p>
          <a:p>
            <a:pPr>
              <a:defRPr/>
            </a:pPr>
            <a: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FFC000"/>
                </a:solidFill>
              </a:rPr>
              <a:t>с низким содержанием гумуса</a:t>
            </a:r>
            <a:endParaRPr lang="ru-RU" sz="3200" dirty="0">
              <a:ln>
                <a:solidFill>
                  <a:srgbClr val="990000"/>
                </a:solidFill>
              </a:ln>
              <a:solidFill>
                <a:srgbClr val="FFC000"/>
              </a:solidFill>
            </a:endParaRPr>
          </a:p>
        </c:rich>
      </c:tx>
      <c:layout/>
      <c:overlay val="0"/>
    </c:title>
    <c:autoTitleDeleted val="0"/>
    <c:view3D>
      <c:rotX val="3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16221903991692"/>
          <c:y val="0.21963482638473539"/>
          <c:w val="0.64254754221499422"/>
          <c:h val="0.67416101074658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9933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Александрово-Гайский</c:v>
                </c:pt>
                <c:pt idx="1">
                  <c:v>Питерский</c:v>
                </c:pt>
                <c:pt idx="2">
                  <c:v>Краснокутский</c:v>
                </c:pt>
                <c:pt idx="3">
                  <c:v>Духовницкий</c:v>
                </c:pt>
                <c:pt idx="4">
                  <c:v>Балаковский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0.84000000000000052</c:v>
                </c:pt>
                <c:pt idx="1">
                  <c:v>0.83000000000000052</c:v>
                </c:pt>
                <c:pt idx="2">
                  <c:v>0.61000000000000054</c:v>
                </c:pt>
                <c:pt idx="3">
                  <c:v>0.58000000000000007</c:v>
                </c:pt>
                <c:pt idx="4">
                  <c:v>0.58000000000000007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5386932698468702E-2"/>
          <c:y val="0.80491066088367269"/>
          <c:w val="0.94935177990467512"/>
          <c:h val="0.18123662222041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Загрязнение почвы тяжёлыми металлами промышленными предприятиями (%)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ОАО "Балвиско"</c:v>
                </c:pt>
                <c:pt idx="1">
                  <c:v>АО "Иргиз"</c:v>
                </c:pt>
                <c:pt idx="2">
                  <c:v>ПО "Балаковорезинотехника"</c:v>
                </c:pt>
                <c:pt idx="3">
                  <c:v>ТЭЦ-4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0.33000000000000007</c:v>
                </c:pt>
                <c:pt idx="2">
                  <c:v>0.35000000000000003</c:v>
                </c:pt>
                <c:pt idx="3">
                  <c:v>0.12000000000000001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2522834949803147E-2"/>
          <c:y val="0.8271209037037317"/>
          <c:w val="0.89945873096135687"/>
          <c:h val="0.154943236062283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9440-5455-4BE7-9687-D162CE1AC58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EE8C-A585-4F6B-82B3-C266652E5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063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672B3-0D12-40CA-A9D4-016A2663B4A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AC100-81E7-4124-BEEE-82E95450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933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CACA4-C584-48D3-AF28-3470A79885E8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B97695-E3D4-419B-BC69-9D3CE13CA18C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D41C3-FC1A-445B-B35F-196DC9F6499A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D9587-C26E-4464-998A-D0F7C563465C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1CE22-15C8-4B88-BDEA-C4A90C9243FF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BFDD8-089D-4B23-8081-D76EC16D5E18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15311-4C57-4D49-A9B1-9EE36E281179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83905-12E5-43FA-8C5C-72ED959486A4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10A3F-1B1B-456F-B779-34FA1BC85267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C2AE8-9FB1-434D-B7DD-46976637916A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6F224-8C84-491E-9FF9-B82D3B0975ED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241EE0-C414-4C08-A95F-50E01686D195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"Самый Добрый Детский Фестиваль-2013"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C18EAF-550A-4D50-8856-D6513FA41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9;&#1076;&#1076;&#1092;\&#1088;&#1072;&#1073;&#1086;&#1090;&#1072;\&#1056;&#1091;&#1089;&#1089;&#1082;&#1086;&#1077;%20&#1055;&#1086;&#1083;&#1077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8-tub-ru.yandex.net/i?id=68600194-23-72&amp;n=21-" TargetMode="External"/><Relationship Id="rId13" Type="http://schemas.openxmlformats.org/officeDocument/2006/relationships/hyperlink" Target="http://www.fotoplex.ru/photos/andrey/landscape/i-351454.jpg-" TargetMode="External"/><Relationship Id="rId3" Type="http://schemas.openxmlformats.org/officeDocument/2006/relationships/hyperlink" Target="http://im0-tub-ru.yandex.net/i?id=222012554-35-72&amp;n=21-" TargetMode="External"/><Relationship Id="rId7" Type="http://schemas.openxmlformats.org/officeDocument/2006/relationships/hyperlink" Target="http://im8-tub-ru.yandex.net/i?id=564467822-61-72&amp;n=21-" TargetMode="External"/><Relationship Id="rId12" Type="http://schemas.openxmlformats.org/officeDocument/2006/relationships/hyperlink" Target="http://im7-tub-ru.yandex.net/i?id=184271039-66-72&amp;n=21-" TargetMode="External"/><Relationship Id="rId2" Type="http://schemas.openxmlformats.org/officeDocument/2006/relationships/hyperlink" Target="http://foto.rambler.ru/original/43b006f2-2b95-eb57-2d59-f80206cc535e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8-tub-ru.yandex.net/i?id=55641814-67-72&amp;n=21" TargetMode="External"/><Relationship Id="rId11" Type="http://schemas.openxmlformats.org/officeDocument/2006/relationships/hyperlink" Target="http://im4-tub-ru.yandex.net/i?id=182665566-42-72&amp;n=21-" TargetMode="External"/><Relationship Id="rId5" Type="http://schemas.openxmlformats.org/officeDocument/2006/relationships/hyperlink" Target="http://im3-tub-ru.yandex.net/i?id=263650272-14-72&amp;n=21-&#1086;&#1074;&#1088;&#1072;&#1078;&#1077;&#1082;" TargetMode="External"/><Relationship Id="rId15" Type="http://schemas.openxmlformats.org/officeDocument/2006/relationships/hyperlink" Target="http://greendom.net/images/plants/sovet/indikator.jpg-" TargetMode="External"/><Relationship Id="rId10" Type="http://schemas.openxmlformats.org/officeDocument/2006/relationships/hyperlink" Target="http://im7-tub-ru.yandex.net/i?id=790151960-52-72&amp;n=21-" TargetMode="External"/><Relationship Id="rId4" Type="http://schemas.openxmlformats.org/officeDocument/2006/relationships/hyperlink" Target="http://im6-tub-ru.yandex.net/i?id=30656769-24-72&amp;n=21-" TargetMode="External"/><Relationship Id="rId9" Type="http://schemas.openxmlformats.org/officeDocument/2006/relationships/hyperlink" Target="http://im4-tub-ru.yandex.net/i?id=365307263-65-72&amp;n=21-" TargetMode="External"/><Relationship Id="rId14" Type="http://schemas.openxmlformats.org/officeDocument/2006/relationships/hyperlink" Target="http://www.yourlocalweb.co.uk/images/pictures/13/38/soil-erosion-wigborough-somerset-131561.jpg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128" y="1500174"/>
            <a:ext cx="7884368" cy="201622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>
                  <a:solidFill>
                    <a:srgbClr val="600000"/>
                  </a:solidFill>
                </a:ln>
                <a:solidFill>
                  <a:srgbClr val="FF9933"/>
                </a:solidFill>
              </a:rPr>
              <a:t>Исследование состояния почв</a:t>
            </a:r>
            <a:endParaRPr lang="ru-RU" sz="4400" dirty="0">
              <a:ln>
                <a:solidFill>
                  <a:srgbClr val="60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240360" cy="476250"/>
          </a:xfrm>
        </p:spPr>
        <p:txBody>
          <a:bodyPr/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357187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00000"/>
                </a:solidFill>
                <a:latin typeface="+mj-lt"/>
              </a:rPr>
              <a:t>Выполнили: </a:t>
            </a:r>
          </a:p>
          <a:p>
            <a:r>
              <a:rPr lang="ru-RU" dirty="0" smtClean="0">
                <a:solidFill>
                  <a:srgbClr val="6000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600000"/>
                </a:solidFill>
                <a:latin typeface="+mj-lt"/>
              </a:rPr>
              <a:t>Страбыкина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 Екатерина, 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10а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класс и</a:t>
            </a:r>
          </a:p>
          <a:p>
            <a:r>
              <a:rPr lang="ru-RU" dirty="0" smtClean="0">
                <a:solidFill>
                  <a:srgbClr val="6000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600000"/>
                </a:solidFill>
                <a:latin typeface="+mj-lt"/>
              </a:rPr>
              <a:t>Манерцев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 Аркадий, 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10 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б класс</a:t>
            </a:r>
          </a:p>
          <a:p>
            <a:r>
              <a:rPr lang="ru-RU" dirty="0" smtClean="0">
                <a:solidFill>
                  <a:srgbClr val="600000"/>
                </a:solidFill>
                <a:latin typeface="+mj-lt"/>
              </a:rPr>
              <a:t>Руководители: </a:t>
            </a:r>
          </a:p>
          <a:p>
            <a:r>
              <a:rPr lang="ru-RU" dirty="0" err="1" smtClean="0">
                <a:solidFill>
                  <a:srgbClr val="600000"/>
                </a:solidFill>
                <a:latin typeface="+mj-lt"/>
              </a:rPr>
              <a:t>Миронюк</a:t>
            </a:r>
            <a:r>
              <a:rPr lang="ru-RU" dirty="0" smtClean="0">
                <a:solidFill>
                  <a:srgbClr val="600000"/>
                </a:solidFill>
                <a:latin typeface="+mj-lt"/>
              </a:rPr>
              <a:t> Ирина Владимировна, учитель химии</a:t>
            </a:r>
          </a:p>
          <a:p>
            <a:r>
              <a:rPr lang="ru-RU" dirty="0" smtClean="0">
                <a:solidFill>
                  <a:srgbClr val="600000"/>
                </a:solidFill>
                <a:latin typeface="+mj-lt"/>
              </a:rPr>
              <a:t>Литвинова Татьяна Николаевна, учитель биологии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054" y="188640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600000"/>
                </a:solidFill>
                <a:latin typeface="+mj-lt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rgbClr val="600000"/>
                </a:solidFill>
                <a:latin typeface="+mj-lt"/>
              </a:rPr>
              <a:t>«Средняя общеобразовательная школа № 2</a:t>
            </a:r>
            <a:r>
              <a:rPr lang="ru-RU" sz="1600" dirty="0" smtClean="0">
                <a:solidFill>
                  <a:srgbClr val="600000"/>
                </a:solidFill>
                <a:latin typeface="+mj-lt"/>
              </a:rPr>
              <a:t>»</a:t>
            </a:r>
          </a:p>
          <a:p>
            <a:pPr algn="ctr"/>
            <a:r>
              <a:rPr lang="ru-RU" sz="1600" dirty="0" smtClean="0">
                <a:solidFill>
                  <a:srgbClr val="60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600000"/>
                </a:solidFill>
                <a:latin typeface="+mj-lt"/>
              </a:rPr>
              <a:t>г. Балаково Саратовской </a:t>
            </a:r>
            <a:r>
              <a:rPr lang="ru-RU" sz="1600" dirty="0" smtClean="0">
                <a:solidFill>
                  <a:srgbClr val="600000"/>
                </a:solidFill>
                <a:latin typeface="+mj-lt"/>
              </a:rPr>
              <a:t>области</a:t>
            </a:r>
            <a:endParaRPr lang="ru-RU" sz="1600" dirty="0" smtClean="0">
              <a:solidFill>
                <a:srgbClr val="600000"/>
              </a:solidFill>
              <a:latin typeface="+mj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3300"/>
                </a:solidFill>
              </a:ln>
              <a:solidFill>
                <a:srgbClr val="FF9933"/>
              </a:solidFill>
            </a:endParaRPr>
          </a:p>
        </p:txBody>
      </p:sp>
      <p:pic>
        <p:nvPicPr>
          <p:cNvPr id="9" name="Русское П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3214686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Что такое деградация почв</a:t>
            </a:r>
            <a:endParaRPr lang="ru-RU" sz="40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632848" cy="244827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600000"/>
                </a:solidFill>
              </a:rPr>
              <a:t>		</a:t>
            </a:r>
            <a:r>
              <a:rPr lang="ru-RU" sz="3000" dirty="0" smtClean="0">
                <a:solidFill>
                  <a:srgbClr val="600000"/>
                </a:solidFill>
              </a:rPr>
              <a:t>Деградация почв — это совокупность процессов, которые приводят к изменению функций почвы, количественному и качественному ухудшению её свойств, постепенной утрате плодородия</a:t>
            </a:r>
            <a:r>
              <a:rPr lang="ru-RU" dirty="0" smtClean="0">
                <a:solidFill>
                  <a:srgbClr val="600000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168352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om_342860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12976"/>
            <a:ext cx="4968552" cy="31323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168352" cy="476250"/>
          </a:xfrm>
        </p:spPr>
        <p:txBody>
          <a:bodyPr/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357166"/>
            <a:ext cx="6192688" cy="1080120"/>
          </a:xfrm>
          <a:prstGeom prst="roundRect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7" idx="2"/>
            <a:endCxn id="9" idx="0"/>
          </p:cNvCxnSpPr>
          <p:nvPr/>
        </p:nvCxnSpPr>
        <p:spPr>
          <a:xfrm flipH="1">
            <a:off x="2527774" y="1437286"/>
            <a:ext cx="2332258" cy="569817"/>
          </a:xfrm>
          <a:prstGeom prst="straightConnector1">
            <a:avLst/>
          </a:prstGeom>
          <a:ln w="25400">
            <a:solidFill>
              <a:srgbClr val="99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0" idx="0"/>
          </p:cNvCxnSpPr>
          <p:nvPr/>
        </p:nvCxnSpPr>
        <p:spPr>
          <a:xfrm>
            <a:off x="4714876" y="1428736"/>
            <a:ext cx="2107421" cy="632112"/>
          </a:xfrm>
          <a:prstGeom prst="straightConnector1">
            <a:avLst/>
          </a:prstGeom>
          <a:ln w="25400">
            <a:solidFill>
              <a:srgbClr val="99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19672" y="50004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Причины деградации почв</a:t>
            </a:r>
            <a:endParaRPr lang="ru-RU" sz="40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1227925" y="2007103"/>
            <a:ext cx="2597988" cy="3156952"/>
            <a:chOff x="971600" y="2000240"/>
            <a:chExt cx="2597988" cy="315695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87624" y="2000240"/>
              <a:ext cx="2167650" cy="928694"/>
            </a:xfrm>
            <a:prstGeom prst="roundRect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187624" y="4437112"/>
              <a:ext cx="1800200" cy="720080"/>
            </a:xfrm>
            <a:prstGeom prst="roundRect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87624" y="3356992"/>
              <a:ext cx="1800200" cy="720080"/>
            </a:xfrm>
            <a:prstGeom prst="roundRect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83572" y="2119962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600000"/>
                  </a:solidFill>
                  <a:hlinkClick r:id="rId2" action="ppaction://hlinksldjump"/>
                </a:rPr>
                <a:t>Природные</a:t>
              </a:r>
              <a:endParaRPr lang="ru-RU" sz="2800" dirty="0">
                <a:solidFill>
                  <a:srgbClr val="600000"/>
                </a:solidFill>
              </a:endParaRPr>
            </a:p>
          </p:txBody>
        </p:sp>
        <p:cxnSp>
          <p:nvCxnSpPr>
            <p:cNvPr id="36" name="Прямая со стрелкой 35"/>
            <p:cNvCxnSpPr>
              <a:stCxn id="9" idx="3"/>
              <a:endCxn id="9" idx="3"/>
            </p:cNvCxnSpPr>
            <p:nvPr/>
          </p:nvCxnSpPr>
          <p:spPr>
            <a:xfrm>
              <a:off x="3355274" y="2464587"/>
              <a:ext cx="15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>
              <a:stCxn id="9" idx="3"/>
              <a:endCxn id="13" idx="3"/>
            </p:cNvCxnSpPr>
            <p:nvPr/>
          </p:nvCxnSpPr>
          <p:spPr>
            <a:xfrm flipH="1">
              <a:off x="2987824" y="2464587"/>
              <a:ext cx="367450" cy="1252445"/>
            </a:xfrm>
            <a:prstGeom prst="bentConnector3">
              <a:avLst>
                <a:gd name="adj1" fmla="val -62213"/>
              </a:avLst>
            </a:prstGeom>
            <a:ln w="25400">
              <a:solidFill>
                <a:srgbClr val="99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hape 39"/>
            <p:cNvCxnSpPr/>
            <p:nvPr/>
          </p:nvCxnSpPr>
          <p:spPr>
            <a:xfrm rot="5400000">
              <a:off x="2743776" y="3969060"/>
              <a:ext cx="1080120" cy="571504"/>
            </a:xfrm>
            <a:prstGeom prst="bentConnector3">
              <a:avLst>
                <a:gd name="adj1" fmla="val 100265"/>
              </a:avLst>
            </a:prstGeom>
            <a:ln w="25400">
              <a:solidFill>
                <a:srgbClr val="99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115616" y="350100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993300"/>
                  </a:solidFill>
                </a:rPr>
                <a:t>Ветровая эрозия</a:t>
              </a:r>
              <a:endParaRPr lang="ru-RU" dirty="0">
                <a:solidFill>
                  <a:srgbClr val="9933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600" y="458112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993300"/>
                  </a:solidFill>
                </a:rPr>
                <a:t>Водная эрозия</a:t>
              </a:r>
              <a:endParaRPr lang="ru-RU" dirty="0">
                <a:solidFill>
                  <a:srgbClr val="993300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27984" y="2060848"/>
            <a:ext cx="4248472" cy="3456384"/>
            <a:chOff x="4067944" y="1988840"/>
            <a:chExt cx="4248472" cy="3456384"/>
          </a:xfrm>
          <a:effectLst/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140654" y="1988840"/>
              <a:ext cx="2643206" cy="939524"/>
            </a:xfrm>
            <a:prstGeom prst="roundRect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12092" y="2142546"/>
              <a:ext cx="27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600000"/>
                  </a:solidFill>
                  <a:hlinkClick r:id="rId3" action="ppaction://hlinksldjump"/>
                </a:rPr>
                <a:t>Антропогенные</a:t>
              </a:r>
              <a:endParaRPr lang="ru-RU" sz="2800" dirty="0">
                <a:solidFill>
                  <a:srgbClr val="600000"/>
                </a:solidFill>
              </a:endParaRPr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4139952" y="3212976"/>
              <a:ext cx="1800200" cy="648072"/>
              <a:chOff x="4139952" y="3212976"/>
              <a:chExt cx="1800200" cy="648072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139952" y="3212976"/>
                <a:ext cx="1800200" cy="648072"/>
              </a:xfrm>
              <a:prstGeom prst="roundRect">
                <a:avLst/>
              </a:prstGeom>
              <a:noFill/>
              <a:ln w="381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211960" y="3356992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993300"/>
                    </a:solidFill>
                  </a:rPr>
                  <a:t>Загрязнение</a:t>
                </a:r>
                <a:endParaRPr lang="ru-RU" sz="2000" dirty="0">
                  <a:solidFill>
                    <a:srgbClr val="993300"/>
                  </a:solidFill>
                </a:endParaRPr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>
              <a:off x="6948264" y="3501008"/>
              <a:ext cx="1368152" cy="720080"/>
              <a:chOff x="6948264" y="3212976"/>
              <a:chExt cx="1368152" cy="720080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948264" y="3212976"/>
                <a:ext cx="1368152" cy="720080"/>
              </a:xfrm>
              <a:prstGeom prst="roundRect">
                <a:avLst/>
              </a:prstGeom>
              <a:noFill/>
              <a:ln w="381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948264" y="3356992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993300"/>
                    </a:solidFill>
                  </a:rPr>
                  <a:t>Засоление</a:t>
                </a:r>
                <a:endParaRPr lang="ru-RU" sz="2000" dirty="0">
                  <a:solidFill>
                    <a:srgbClr val="993300"/>
                  </a:solidFill>
                </a:endParaRPr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4139952" y="4797152"/>
              <a:ext cx="1944216" cy="648072"/>
              <a:chOff x="4139952" y="4797152"/>
              <a:chExt cx="1944216" cy="648072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139952" y="4797152"/>
                <a:ext cx="1800200" cy="648072"/>
              </a:xfrm>
              <a:prstGeom prst="roundRect">
                <a:avLst/>
              </a:prstGeom>
              <a:noFill/>
              <a:ln w="381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39952" y="4941168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993300"/>
                    </a:solidFill>
                  </a:rPr>
                  <a:t>Заболачивание</a:t>
                </a:r>
                <a:endParaRPr lang="ru-RU" sz="2000" dirty="0">
                  <a:solidFill>
                    <a:srgbClr val="993300"/>
                  </a:solidFill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4067944" y="4005064"/>
              <a:ext cx="1944216" cy="648072"/>
              <a:chOff x="4067944" y="4005064"/>
              <a:chExt cx="1944216" cy="648072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139952" y="4005064"/>
                <a:ext cx="1800200" cy="648072"/>
              </a:xfrm>
              <a:prstGeom prst="roundRect">
                <a:avLst/>
              </a:prstGeom>
              <a:noFill/>
              <a:ln w="381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67944" y="4149080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993300"/>
                    </a:solidFill>
                  </a:rPr>
                  <a:t>Опустынивание</a:t>
                </a:r>
                <a:endParaRPr lang="ru-RU" sz="2000" dirty="0">
                  <a:solidFill>
                    <a:srgbClr val="993300"/>
                  </a:solidFill>
                </a:endParaRPr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>
              <a:off x="6948264" y="4365104"/>
              <a:ext cx="1368152" cy="648072"/>
              <a:chOff x="6948264" y="4077072"/>
              <a:chExt cx="1368152" cy="648072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6948264" y="4077072"/>
                <a:ext cx="1368152" cy="648072"/>
              </a:xfrm>
              <a:prstGeom prst="roundRect">
                <a:avLst/>
              </a:prstGeom>
              <a:noFill/>
              <a:ln w="381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092280" y="4221088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993300"/>
                    </a:solidFill>
                  </a:rPr>
                  <a:t>Эрозия</a:t>
                </a:r>
                <a:endParaRPr lang="ru-RU" sz="2000" dirty="0">
                  <a:solidFill>
                    <a:srgbClr val="993300"/>
                  </a:solidFill>
                </a:endParaRPr>
              </a:p>
            </p:txBody>
          </p:sp>
        </p:grpSp>
        <p:cxnSp>
          <p:nvCxnSpPr>
            <p:cNvPr id="113" name="Shape 112"/>
            <p:cNvCxnSpPr>
              <a:stCxn id="10" idx="2"/>
              <a:endCxn id="18" idx="1"/>
            </p:cNvCxnSpPr>
            <p:nvPr/>
          </p:nvCxnSpPr>
          <p:spPr>
            <a:xfrm rot="16200000" flipH="1">
              <a:off x="5824872" y="3565748"/>
              <a:ext cx="1760776" cy="486007"/>
            </a:xfrm>
            <a:prstGeom prst="bent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hape 119"/>
            <p:cNvCxnSpPr>
              <a:stCxn id="10" idx="2"/>
              <a:endCxn id="45" idx="1"/>
            </p:cNvCxnSpPr>
            <p:nvPr/>
          </p:nvCxnSpPr>
          <p:spPr>
            <a:xfrm rot="16200000" flipH="1">
              <a:off x="6246903" y="3143717"/>
              <a:ext cx="916715" cy="486007"/>
            </a:xfrm>
            <a:prstGeom prst="bentConnector2">
              <a:avLst/>
            </a:prstGeom>
            <a:ln w="25400">
              <a:solidFill>
                <a:srgbClr val="99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hape 121"/>
            <p:cNvCxnSpPr>
              <a:stCxn id="10" idx="2"/>
              <a:endCxn id="14" idx="3"/>
            </p:cNvCxnSpPr>
            <p:nvPr/>
          </p:nvCxnSpPr>
          <p:spPr>
            <a:xfrm rot="5400000">
              <a:off x="5896881" y="2971636"/>
              <a:ext cx="608648" cy="522105"/>
            </a:xfrm>
            <a:prstGeom prst="bentConnector2">
              <a:avLst/>
            </a:prstGeom>
            <a:ln w="25400">
              <a:solidFill>
                <a:srgbClr val="99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Соединительная линия уступом 147"/>
            <p:cNvCxnSpPr>
              <a:stCxn id="18" idx="1"/>
            </p:cNvCxnSpPr>
            <p:nvPr/>
          </p:nvCxnSpPr>
          <p:spPr>
            <a:xfrm rot="10800000">
              <a:off x="5940152" y="4365104"/>
              <a:ext cx="1008112" cy="324036"/>
            </a:xfrm>
            <a:prstGeom prst="bentConnector3">
              <a:avLst>
                <a:gd name="adj1" fmla="val 47166"/>
              </a:avLst>
            </a:prstGeom>
            <a:ln w="25400">
              <a:solidFill>
                <a:srgbClr val="99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0" name="Соединительная линия уступом 169"/>
          <p:cNvCxnSpPr>
            <a:stCxn id="10" idx="2"/>
          </p:cNvCxnSpPr>
          <p:nvPr/>
        </p:nvCxnSpPr>
        <p:spPr>
          <a:xfrm rot="5400000">
            <a:off x="5446832" y="3853735"/>
            <a:ext cx="2228829" cy="522102"/>
          </a:xfrm>
          <a:prstGeom prst="bentConnector3">
            <a:avLst>
              <a:gd name="adj1" fmla="val 100211"/>
            </a:avLst>
          </a:prstGeom>
          <a:ln w="25400">
            <a:solidFill>
              <a:srgbClr val="99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9" name="Управляющая кнопка: возврат 88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60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939784"/>
          </a:xfrm>
        </p:spPr>
        <p:txBody>
          <a:bodyPr>
            <a:normAutofit/>
          </a:bodyPr>
          <a:lstStyle/>
          <a:p>
            <a:pPr algn="ctr">
              <a:tabLst>
                <a:tab pos="4572000" algn="l"/>
              </a:tabLst>
            </a:pPr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Состояние</a:t>
            </a:r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почв в БМУ</a:t>
            </a:r>
            <a:endParaRPr lang="ru-RU" sz="40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168352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552728"/>
            <a:ext cx="467544" cy="33265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785794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600000"/>
                </a:solidFill>
              </a:rPr>
              <a:t>По данным министерства сельского хозяйства Саратовской области в результате агрохимического  обследования, проведенного агрохимическими службами области было установлено, что около половины пахотных земель имеют низкий уровень содержания гумуса, особенно Правобережные районы области (</a:t>
            </a:r>
            <a:r>
              <a:rPr lang="ru-RU" dirty="0" smtClean="0">
                <a:solidFill>
                  <a:srgbClr val="600000"/>
                </a:solidFill>
                <a:hlinkClick r:id="" action="ppaction://noaction"/>
              </a:rPr>
              <a:t>Приложение 1</a:t>
            </a:r>
            <a:r>
              <a:rPr lang="ru-RU" dirty="0" smtClean="0">
                <a:solidFill>
                  <a:srgbClr val="600000"/>
                </a:solidFill>
              </a:rPr>
              <a:t>). 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214311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600000"/>
                </a:solidFill>
              </a:rPr>
              <a:t>Несколько лучшее положение с содержанием гумуса в Левобережных районах области. Однако и здесь имеются районы, в которых земли с низким содержанием гумуса занимают довольно высокий процент </a:t>
            </a:r>
            <a:r>
              <a:rPr lang="ru-RU" dirty="0" smtClean="0"/>
              <a:t>(</a:t>
            </a:r>
            <a:r>
              <a:rPr lang="ru-RU" dirty="0" smtClean="0">
                <a:hlinkClick r:id="" action="ppaction://noaction"/>
              </a:rPr>
              <a:t>Приложение 2</a:t>
            </a:r>
            <a:r>
              <a:rPr lang="ru-RU" dirty="0" smtClean="0"/>
              <a:t>).</a:t>
            </a:r>
          </a:p>
        </p:txBody>
      </p:sp>
      <p:pic>
        <p:nvPicPr>
          <p:cNvPr id="15" name="Рисунок 14" descr="55.jpg"/>
          <p:cNvPicPr>
            <a:picLocks noChangeAspect="1"/>
          </p:cNvPicPr>
          <p:nvPr/>
        </p:nvPicPr>
        <p:blipFill>
          <a:blip r:embed="rId2" cstate="print"/>
          <a:srcRect l="11564" t="3226" r="9799" b="16129"/>
          <a:stretch>
            <a:fillRect/>
          </a:stretch>
        </p:blipFill>
        <p:spPr>
          <a:xfrm>
            <a:off x="5786445" y="3357562"/>
            <a:ext cx="2817515" cy="207170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88.jpg"/>
          <p:cNvPicPr>
            <a:picLocks noChangeAspect="1"/>
          </p:cNvPicPr>
          <p:nvPr/>
        </p:nvPicPr>
        <p:blipFill>
          <a:blip r:embed="rId3" cstate="print"/>
          <a:srcRect r="13600" b="1219"/>
          <a:stretch>
            <a:fillRect/>
          </a:stretch>
        </p:blipFill>
        <p:spPr>
          <a:xfrm>
            <a:off x="1285852" y="3429000"/>
            <a:ext cx="2786082" cy="192882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поле.jpg"/>
          <p:cNvPicPr>
            <a:picLocks noChangeAspect="1"/>
          </p:cNvPicPr>
          <p:nvPr/>
        </p:nvPicPr>
        <p:blipFill>
          <a:blip r:embed="rId4" cstate="print"/>
          <a:srcRect l="6592" b="23828"/>
          <a:stretch>
            <a:fillRect/>
          </a:stretch>
        </p:blipFill>
        <p:spPr>
          <a:xfrm>
            <a:off x="3428992" y="4500570"/>
            <a:ext cx="3036886" cy="185738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38" y="6305550"/>
            <a:ext cx="3429024" cy="476250"/>
          </a:xfrm>
        </p:spPr>
        <p:txBody>
          <a:bodyPr/>
          <a:lstStyle/>
          <a:p>
            <a:endParaRPr lang="ru-RU" dirty="0">
              <a:solidFill>
                <a:srgbClr val="FF9900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31640" y="692696"/>
          <a:ext cx="707236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793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00000"/>
                </a:solidFill>
              </a:rPr>
              <a:t>Приложение № 1</a:t>
            </a:r>
            <a:endParaRPr lang="ru-RU" dirty="0">
              <a:solidFill>
                <a:srgbClr val="6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121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85852" y="571480"/>
          <a:ext cx="757242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38" y="6305550"/>
            <a:ext cx="3571900" cy="476250"/>
          </a:xfrm>
        </p:spPr>
        <p:txBody>
          <a:bodyPr/>
          <a:lstStyle/>
          <a:p>
            <a:r>
              <a:rPr lang="ru-RU" dirty="0" smtClean="0">
                <a:solidFill>
                  <a:srgbClr val="FF9900">
                    <a:shade val="50000"/>
                    <a:satMod val="200000"/>
                  </a:srgbClr>
                </a:solidFill>
              </a:rPr>
              <a:t>"</a:t>
            </a:r>
            <a:endParaRPr lang="ru-RU" dirty="0">
              <a:solidFill>
                <a:srgbClr val="FF990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1793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00000"/>
                </a:solidFill>
              </a:rPr>
              <a:t>Приложение № 2</a:t>
            </a:r>
            <a:endParaRPr lang="ru-RU" dirty="0">
              <a:solidFill>
                <a:srgbClr val="6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168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2348880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600000"/>
                </a:solidFill>
              </a:rPr>
              <a:t>В последние годы угрожающий характер принимает подтопление земель освоенных территории подземными водами. Высокая </a:t>
            </a:r>
            <a:r>
              <a:rPr lang="ru-RU" dirty="0" err="1" smtClean="0">
                <a:solidFill>
                  <a:srgbClr val="600000"/>
                </a:solidFill>
              </a:rPr>
              <a:t>распаханность</a:t>
            </a:r>
            <a:r>
              <a:rPr lang="ru-RU" dirty="0" smtClean="0">
                <a:solidFill>
                  <a:srgbClr val="600000"/>
                </a:solidFill>
              </a:rPr>
              <a:t> земель и мощное промышленное воздействие сделали </a:t>
            </a:r>
            <a:r>
              <a:rPr lang="ru-RU" dirty="0" err="1" smtClean="0">
                <a:solidFill>
                  <a:srgbClr val="600000"/>
                </a:solidFill>
              </a:rPr>
              <a:t>Балаковский</a:t>
            </a:r>
            <a:r>
              <a:rPr lang="ru-RU" dirty="0" smtClean="0">
                <a:solidFill>
                  <a:srgbClr val="600000"/>
                </a:solidFill>
              </a:rPr>
              <a:t> район одним из наиболее </a:t>
            </a:r>
            <a:r>
              <a:rPr lang="ru-RU" dirty="0" err="1" smtClean="0">
                <a:solidFill>
                  <a:srgbClr val="600000"/>
                </a:solidFill>
              </a:rPr>
              <a:t>техногенно</a:t>
            </a:r>
            <a:r>
              <a:rPr lang="ru-RU" dirty="0" smtClean="0">
                <a:solidFill>
                  <a:srgbClr val="600000"/>
                </a:solidFill>
              </a:rPr>
              <a:t> преобразованных и экологически уязвимых</a:t>
            </a:r>
            <a:r>
              <a:rPr lang="ru-RU" dirty="0" smtClean="0">
                <a:solidFill>
                  <a:srgbClr val="993300"/>
                </a:solidFill>
              </a:rPr>
              <a:t> </a:t>
            </a:r>
            <a:r>
              <a:rPr lang="ru-RU" dirty="0" smtClean="0">
                <a:solidFill>
                  <a:srgbClr val="600000"/>
                </a:solidFill>
              </a:rPr>
              <a:t>(</a:t>
            </a:r>
            <a:r>
              <a:rPr lang="ru-RU" dirty="0" smtClean="0">
                <a:solidFill>
                  <a:srgbClr val="600000"/>
                </a:solidFill>
                <a:hlinkClick r:id="" action="ppaction://noaction"/>
              </a:rPr>
              <a:t>Приложение 3</a:t>
            </a:r>
            <a:r>
              <a:rPr lang="ru-RU" dirty="0" smtClean="0">
                <a:solidFill>
                  <a:srgbClr val="600000"/>
                </a:solidFill>
              </a:rPr>
              <a:t>)</a:t>
            </a:r>
            <a:endParaRPr lang="ru-RU" dirty="0">
              <a:solidFill>
                <a:srgbClr val="600000"/>
              </a:solidFill>
            </a:endParaRPr>
          </a:p>
        </p:txBody>
      </p:sp>
      <p:pic>
        <p:nvPicPr>
          <p:cNvPr id="6" name="Рисунок 5" descr="balakovskiy_rayon.jpg"/>
          <p:cNvPicPr>
            <a:picLocks noChangeAspect="1"/>
          </p:cNvPicPr>
          <p:nvPr/>
        </p:nvPicPr>
        <p:blipFill>
          <a:blip r:embed="rId2" cstate="print"/>
          <a:srcRect t="-2073"/>
          <a:stretch>
            <a:fillRect/>
          </a:stretch>
        </p:blipFill>
        <p:spPr>
          <a:xfrm>
            <a:off x="4427984" y="2348880"/>
            <a:ext cx="4305153" cy="39479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472" y="116632"/>
            <a:ext cx="6561976" cy="778098"/>
          </a:xfrm>
        </p:spPr>
        <p:txBody>
          <a:bodyPr/>
          <a:lstStyle/>
          <a:p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Состояние</a:t>
            </a:r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почв в БМУ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00336" y="6305550"/>
            <a:ext cx="3759696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90872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600000"/>
                </a:solidFill>
              </a:rPr>
              <a:t>На территории района зарегистрированы многочисленные негативные изменения, связанные с ухудшением почв и снижением их плодородия. За последние 45 лет почвы Балаковского района потеряли в среднем до 23 % гумуса, 19 % земель подвержено ветровой и водной эрозии. 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04448" y="6480720"/>
            <a:ext cx="539552" cy="377280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456384" cy="476250"/>
          </a:xfrm>
        </p:spPr>
        <p:txBody>
          <a:bodyPr/>
          <a:lstStyle/>
          <a:p>
            <a:endParaRPr lang="ru-RU" dirty="0">
              <a:solidFill>
                <a:srgbClr val="FF9900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87624" y="1700808"/>
          <a:ext cx="77048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30677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600000"/>
                  </a:solidFill>
                </a:ln>
                <a:solidFill>
                  <a:srgbClr val="FF9900"/>
                </a:solidFill>
              </a:rPr>
              <a:t>Доля загрязнения почв тяжёлыми металлами промышленными предприятиями</a:t>
            </a:r>
            <a:endParaRPr lang="ru-RU" sz="2800" b="1" dirty="0">
              <a:ln>
                <a:solidFill>
                  <a:srgbClr val="600000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1793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00000"/>
                </a:solidFill>
              </a:rPr>
              <a:t>Приложение 3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43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3200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Состояние</a:t>
            </a:r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почв в БМУ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38" y="6305550"/>
            <a:ext cx="3429024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908720"/>
            <a:ext cx="77867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b="1" dirty="0" smtClean="0">
                <a:solidFill>
                  <a:srgbClr val="600000"/>
                </a:solidFill>
              </a:rPr>
              <a:t>В нашем районе причинами деградации почв являются:</a:t>
            </a:r>
          </a:p>
          <a:p>
            <a:pPr>
              <a:buNone/>
            </a:pPr>
            <a:endParaRPr lang="ru-RU" sz="1600" dirty="0" smtClean="0">
              <a:solidFill>
                <a:srgbClr val="600000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Низкий уровень использования органических и минеральных удобрений.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Незначительный удельный вес в структуре посевных площадей бобовых культур и многолетних трав.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Высокая интенсивность обработок и повышенная аэрация (высокая насыщенность севооборота парами и пропашными культурами).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Эрозия почвы.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Подкисление пашни , которое сопровождается снижением возможности для растений в поглощении из почв элементов питания.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Снижение содержания в почве подвижного фосфора и обменного калия.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Низкое содержание микроэлементов цинка, меди марганца, кобальта, молибдена и серы (в достаточном количестве имеется только бор), при недостатке в которых наблюдаются специфические заболевания культур, они дают низкий, неполноценный по качеству урожай.</a:t>
            </a:r>
          </a:p>
          <a:p>
            <a:endParaRPr lang="ru-RU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676456" y="6500834"/>
            <a:ext cx="467544" cy="357166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1f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445224"/>
            <a:ext cx="944562" cy="1152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4612"/>
            <a:ext cx="7498080" cy="10001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Исследование   почвы </a:t>
            </a:r>
            <a:endParaRPr lang="ru-RU" sz="36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314078" cy="476250"/>
          </a:xfrm>
        </p:spPr>
        <p:txBody>
          <a:bodyPr/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404" y="6525344"/>
            <a:ext cx="428596" cy="33265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258882"/>
            <a:ext cx="37444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solidFill>
                  <a:srgbClr val="600000"/>
                </a:solidFill>
              </a:rPr>
              <a:t>Наша группа решила провести исследование на определение наличия нитратов и уровня кислотности в почве нашей местности городской и пригородной зон.</a:t>
            </a:r>
          </a:p>
          <a:p>
            <a:r>
              <a:rPr lang="ru-RU" sz="2000" dirty="0" smtClean="0">
                <a:solidFill>
                  <a:srgbClr val="600000"/>
                </a:solidFill>
              </a:rPr>
              <a:t> 	</a:t>
            </a:r>
          </a:p>
          <a:p>
            <a:pPr algn="just"/>
            <a:r>
              <a:rPr lang="ru-RU" sz="2000" dirty="0" smtClean="0">
                <a:solidFill>
                  <a:srgbClr val="600000"/>
                </a:solidFill>
              </a:rPr>
              <a:t>	Из школьного курса мы знаем, что подкисление почв приводит к  снижению возможности для растений  поглощать из неё элементы питания, что приводит  к ухудшению их развития и снижению урожайности.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" name="Рисунок 9" descr="http://razvitie-ark.agronews.ru/images/photo_report/26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456384" cy="468052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ndika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05064"/>
            <a:ext cx="2792505" cy="228985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00336" y="6305550"/>
            <a:ext cx="3831704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83671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600000"/>
                </a:solidFill>
              </a:rPr>
              <a:t>Для проведения опыта мы взяли образцы почвы с территории школы и территории поля в окрестности санатория «Синяя птица».	Чтобы определить кислотность, мы взяли по 300г почвы, перемешали и залили небольшим количеством дистиллированной воды . Через несколько минут, когда земля осела, в эту воду погрузили на 1-2 секунды индикаторную бумажку (она пропитана веществом, которое меняет цвет в зависимости от кислотности среды). Сравнив цвет со шкалой кислотности мы увидели, что почва в окрестности санатория «Синяя птица» дала слабощелочную среду (</a:t>
            </a:r>
            <a:r>
              <a:rPr lang="en-US" dirty="0" smtClean="0">
                <a:solidFill>
                  <a:srgbClr val="600000"/>
                </a:solidFill>
              </a:rPr>
              <a:t>pH≈8</a:t>
            </a:r>
            <a:r>
              <a:rPr lang="ru-RU" dirty="0" smtClean="0">
                <a:solidFill>
                  <a:srgbClr val="600000"/>
                </a:solidFill>
              </a:rPr>
              <a:t>), а на территории школы –слабокислую среду</a:t>
            </a:r>
            <a:r>
              <a:rPr lang="en-US" dirty="0" smtClean="0">
                <a:solidFill>
                  <a:srgbClr val="600000"/>
                </a:solidFill>
              </a:rPr>
              <a:t> (pH≈6)</a:t>
            </a:r>
            <a:r>
              <a:rPr lang="ru-RU" dirty="0" smtClean="0">
                <a:solidFill>
                  <a:srgbClr val="600000"/>
                </a:solidFill>
              </a:rPr>
              <a:t>, т. к. земли уже значительно загрязнены транспортными и бытовыми отходами.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Исследование почв  на кислотность</a:t>
            </a:r>
            <a:endParaRPr lang="ru-RU" sz="3600" dirty="0"/>
          </a:p>
        </p:txBody>
      </p:sp>
      <p:pic>
        <p:nvPicPr>
          <p:cNvPr id="9" name="Рисунок 8" descr="100_0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05064"/>
            <a:ext cx="3096344" cy="232225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528392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76672"/>
            <a:ext cx="748883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3600" b="1" dirty="0" smtClean="0">
                <a:ln w="11430">
                  <a:solidFill>
                    <a:srgbClr val="600000"/>
                  </a:solidFill>
                </a:ln>
                <a:solidFill>
                  <a:srgbClr val="FF9933"/>
                </a:solidFill>
              </a:rPr>
              <a:t>Нет ничего на свете милее</a:t>
            </a:r>
          </a:p>
          <a:p>
            <a:pPr algn="r">
              <a:buNone/>
            </a:pPr>
            <a:r>
              <a:rPr lang="ru-RU" sz="3600" b="1" dirty="0" smtClean="0">
                <a:ln w="11430">
                  <a:solidFill>
                    <a:srgbClr val="600000"/>
                  </a:solidFill>
                </a:ln>
                <a:solidFill>
                  <a:srgbClr val="FF9933"/>
                </a:solidFill>
              </a:rPr>
              <a:t>Русского поля, где рожь колосится.                                                                                             М.Комиссарова</a:t>
            </a:r>
            <a:endParaRPr lang="ru-RU" sz="3600" b="1" dirty="0">
              <a:ln w="11430">
                <a:solidFill>
                  <a:srgbClr val="600000"/>
                </a:solidFill>
              </a:ln>
              <a:solidFill>
                <a:srgbClr val="FF9933"/>
              </a:solidFill>
            </a:endParaRPr>
          </a:p>
        </p:txBody>
      </p:sp>
      <p:pic>
        <p:nvPicPr>
          <p:cNvPr id="13" name="Рисунок 12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20888"/>
            <a:ext cx="5730231" cy="381642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82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Исследование почв на нитраты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992888" cy="273630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600000"/>
                </a:solidFill>
              </a:rPr>
              <a:t>	</a:t>
            </a:r>
            <a:r>
              <a:rPr lang="en-US" dirty="0" smtClean="0">
                <a:solidFill>
                  <a:srgbClr val="600000"/>
                </a:solidFill>
              </a:rPr>
              <a:t>	</a:t>
            </a:r>
            <a:r>
              <a:rPr lang="ru-RU" dirty="0" smtClean="0">
                <a:solidFill>
                  <a:srgbClr val="600000"/>
                </a:solidFill>
              </a:rPr>
              <a:t>Для определения наличия нитратов в почве мы поместили в пробирки немного почвенной вытяжки из почвы школьного двора и поля в окрестностях «Синей птицы». Добавили по 8 капель гидроксида натрия и по  40 мг. цинковой пыли. Затем нагрели смеси. Цинк восстанавливает нитраты до аммиака. Выделяющийся аммиак обнаружили по посинению индикаторной бумажки. У нас появилось тёмно-синее окрашивание у образца с поля, а в образце со школьного двора ярковыраженной окраски не появилось.</a:t>
            </a:r>
            <a:endParaRPr lang="en-US" dirty="0" smtClean="0">
              <a:solidFill>
                <a:srgbClr val="6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600000"/>
                </a:solidFill>
              </a:rPr>
              <a:t>		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00336" y="6305550"/>
            <a:ext cx="3327648" cy="476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00_0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537012"/>
            <a:ext cx="3600400" cy="27003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0_0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600400" cy="266429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Исследование почв на нитраты 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3312368" cy="476250"/>
          </a:xfrm>
        </p:spPr>
        <p:txBody>
          <a:bodyPr/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8064" y="836712"/>
            <a:ext cx="396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600000"/>
                </a:solidFill>
              </a:rPr>
              <a:t>	Нами была выявлена</a:t>
            </a:r>
            <a:r>
              <a:rPr lang="en-US" dirty="0" smtClean="0">
                <a:solidFill>
                  <a:srgbClr val="600000"/>
                </a:solidFill>
              </a:rPr>
              <a:t> </a:t>
            </a:r>
            <a:r>
              <a:rPr lang="ru-RU" dirty="0" smtClean="0">
                <a:solidFill>
                  <a:srgbClr val="600000"/>
                </a:solidFill>
              </a:rPr>
              <a:t>прямая  зависимость, значение </a:t>
            </a:r>
            <a:r>
              <a:rPr lang="ru-RU" dirty="0" err="1" smtClean="0">
                <a:solidFill>
                  <a:srgbClr val="600000"/>
                </a:solidFill>
              </a:rPr>
              <a:t>рН</a:t>
            </a:r>
            <a:r>
              <a:rPr lang="ru-RU" dirty="0" smtClean="0">
                <a:solidFill>
                  <a:srgbClr val="600000"/>
                </a:solidFill>
              </a:rPr>
              <a:t> и содержание нитратов в почвах. Это можно объяснить тем, что при</a:t>
            </a:r>
            <a:r>
              <a:rPr lang="en-US" dirty="0" smtClean="0">
                <a:solidFill>
                  <a:srgbClr val="600000"/>
                </a:solidFill>
              </a:rPr>
              <a:t> </a:t>
            </a:r>
            <a:r>
              <a:rPr lang="ru-RU" dirty="0" smtClean="0">
                <a:solidFill>
                  <a:srgbClr val="600000"/>
                </a:solidFill>
              </a:rPr>
              <a:t>таком значении </a:t>
            </a:r>
            <a:r>
              <a:rPr lang="ru-RU" dirty="0" err="1" smtClean="0">
                <a:solidFill>
                  <a:srgbClr val="600000"/>
                </a:solidFill>
              </a:rPr>
              <a:t>рН</a:t>
            </a:r>
            <a:r>
              <a:rPr lang="ru-RU" dirty="0" smtClean="0">
                <a:solidFill>
                  <a:srgbClr val="600000"/>
                </a:solidFill>
              </a:rPr>
              <a:t> в почве создаются более благоприятные условия для</a:t>
            </a:r>
            <a:r>
              <a:rPr lang="en-US" dirty="0" smtClean="0">
                <a:solidFill>
                  <a:srgbClr val="600000"/>
                </a:solidFill>
              </a:rPr>
              <a:t> </a:t>
            </a:r>
            <a:r>
              <a:rPr lang="ru-RU" dirty="0" err="1" smtClean="0">
                <a:solidFill>
                  <a:srgbClr val="600000"/>
                </a:solidFill>
              </a:rPr>
              <a:t>микроорганизмов-нитрификаторов</a:t>
            </a:r>
            <a:r>
              <a:rPr lang="ru-RU" dirty="0" smtClean="0">
                <a:solidFill>
                  <a:srgbClr val="600000"/>
                </a:solidFill>
              </a:rPr>
              <a:t>, поэтому более интенсивно протекает процесс нитрификации.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600000"/>
                </a:solidFill>
              </a:rPr>
              <a:t>	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717032"/>
            <a:ext cx="3888000" cy="28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600000"/>
                </a:solidFill>
              </a:rPr>
              <a:t>	Установлено, что нитраты, накапливаясь в организме человека подавляют дыхание клеток, организм задыхается. В организме человека нитраты могут превращаться </a:t>
            </a:r>
            <a:r>
              <a:rPr lang="ru-RU" dirty="0" smtClean="0">
                <a:solidFill>
                  <a:srgbClr val="600000"/>
                </a:solidFill>
              </a:rPr>
              <a:t>в </a:t>
            </a:r>
            <a:r>
              <a:rPr lang="ru-RU" dirty="0" smtClean="0">
                <a:solidFill>
                  <a:srgbClr val="600000"/>
                </a:solidFill>
              </a:rPr>
              <a:t>нитрозамины, способствующие образованию злокачественных опухолей. Они могут быть причиной 70-90% случаев онкологических заболеваний.</a:t>
            </a:r>
            <a:endParaRPr lang="ru-RU" dirty="0"/>
          </a:p>
        </p:txBody>
      </p:sp>
      <p:pic>
        <p:nvPicPr>
          <p:cNvPr id="7" name="Рисунок 6" descr="100_0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08720"/>
            <a:ext cx="3456384" cy="259228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00_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627" y="3645024"/>
            <a:ext cx="3576397" cy="268229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Заключение</a:t>
            </a:r>
            <a:endParaRPr lang="ru-RU" sz="36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242640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87074"/>
            <a:ext cx="3456384" cy="276786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87624" y="6926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600000"/>
                </a:solidFill>
              </a:rPr>
              <a:t>Воздействие человека на природу усилилось по мере роста численности населения и усложнения форм его деятельности. </a:t>
            </a:r>
            <a:r>
              <a:rPr lang="en-US" dirty="0" smtClean="0">
                <a:solidFill>
                  <a:srgbClr val="600000"/>
                </a:solidFill>
              </a:rPr>
              <a:t>XX</a:t>
            </a:r>
            <a:r>
              <a:rPr lang="ru-RU" dirty="0" smtClean="0">
                <a:solidFill>
                  <a:srgbClr val="600000"/>
                </a:solidFill>
              </a:rPr>
              <a:t> век практически поставил вопрос о возможной экологической катастрофе. </a:t>
            </a:r>
          </a:p>
          <a:p>
            <a:pPr algn="just"/>
            <a:r>
              <a:rPr lang="ru-RU" dirty="0" smtClean="0">
                <a:solidFill>
                  <a:srgbClr val="600000"/>
                </a:solidFill>
              </a:rPr>
              <a:t>	В результате неразумного освоения человеком новых территорий безвозвратно гибнут леса, вырабатывающие кислород, поглощающие углекислый газ, защищающие почву. За последние 60 лет потери урожая из-за деградации почв возросли на 13 % </a:t>
            </a:r>
          </a:p>
          <a:p>
            <a:pPr algn="just"/>
            <a:r>
              <a:rPr lang="ru-RU" dirty="0" smtClean="0">
                <a:solidFill>
                  <a:srgbClr val="600000"/>
                </a:solidFill>
              </a:rPr>
              <a:t>	Прикоснувшись к этой проблеме и проанализировав большое количество материала, проведя исследование почв мы сделали вывод о том, что почва нуждается в защите и охране.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501008"/>
            <a:ext cx="3600000" cy="284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00000"/>
                </a:solidFill>
              </a:rPr>
              <a:t>Для сохранения необходим: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 постоянный возврат элементов питания в виде минеральных и органических удобрений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 баланс биогенных элементов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 регулирование выпаса скота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 углубление пахотного слоя для лучшего впитывания влаги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600000"/>
                </a:solidFill>
              </a:rPr>
              <a:t>уменьшение количества промышленных выбросов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223224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i="1" dirty="0" smtClean="0">
                <a:solidFill>
                  <a:srgbClr val="CC3300"/>
                </a:solidFill>
              </a:rPr>
              <a:t>            «</a:t>
            </a:r>
            <a:r>
              <a:rPr lang="ru-RU" b="1" i="1" dirty="0">
                <a:solidFill>
                  <a:srgbClr val="CC3300"/>
                </a:solidFill>
              </a:rPr>
              <a:t>На доброй земле </a:t>
            </a:r>
            <a:endParaRPr lang="ru-RU" b="1" i="1" dirty="0" smtClean="0">
              <a:solidFill>
                <a:srgbClr val="CC3300"/>
              </a:solidFill>
            </a:endParaRPr>
          </a:p>
          <a:p>
            <a:pPr marL="82296" indent="0">
              <a:buNone/>
            </a:pPr>
            <a:r>
              <a:rPr lang="ru-RU" b="1" i="1" dirty="0" smtClean="0">
                <a:solidFill>
                  <a:srgbClr val="CC3300"/>
                </a:solidFill>
              </a:rPr>
              <a:t>чертополох </a:t>
            </a:r>
            <a:r>
              <a:rPr lang="ru-RU" b="1" i="1" dirty="0">
                <a:solidFill>
                  <a:srgbClr val="CC3300"/>
                </a:solidFill>
              </a:rPr>
              <a:t>пшеницей станет, </a:t>
            </a:r>
          </a:p>
          <a:p>
            <a:pPr marL="82296" indent="0">
              <a:buNone/>
            </a:pPr>
            <a:r>
              <a:rPr lang="ru-RU" b="1" i="1" dirty="0" smtClean="0">
                <a:solidFill>
                  <a:srgbClr val="CC3300"/>
                </a:solidFill>
              </a:rPr>
              <a:t>                  на </a:t>
            </a:r>
            <a:r>
              <a:rPr lang="ru-RU" b="1" i="1" dirty="0">
                <a:solidFill>
                  <a:srgbClr val="CC3300"/>
                </a:solidFill>
              </a:rPr>
              <a:t>дурной </a:t>
            </a:r>
            <a:r>
              <a:rPr lang="ru-RU" b="1" i="1" dirty="0" smtClean="0">
                <a:solidFill>
                  <a:srgbClr val="CC3300"/>
                </a:solidFill>
              </a:rPr>
              <a:t>–</a:t>
            </a:r>
          </a:p>
          <a:p>
            <a:pPr marL="82296" indent="0">
              <a:buNone/>
            </a:pPr>
            <a:r>
              <a:rPr lang="ru-RU" b="1" i="1" dirty="0" smtClean="0">
                <a:solidFill>
                  <a:srgbClr val="CC3300"/>
                </a:solidFill>
              </a:rPr>
              <a:t> </a:t>
            </a:r>
            <a:r>
              <a:rPr lang="ru-RU" b="1" i="1" dirty="0">
                <a:solidFill>
                  <a:srgbClr val="CC3300"/>
                </a:solidFill>
              </a:rPr>
              <a:t>пшеница чертополохом взойдет»</a:t>
            </a:r>
          </a:p>
          <a:p>
            <a:endParaRPr lang="ru-RU" b="1" i="1" dirty="0">
              <a:solidFill>
                <a:srgbClr val="00B05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6090271" cy="338437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556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35824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Список используемой литературы</a:t>
            </a:r>
            <a:endParaRPr lang="ru-RU" sz="36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599830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404" y="6525344"/>
            <a:ext cx="428596" cy="33265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41277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Государственный доклад «О состоянии и об охране окружающей среды Саратовской области в 2010,2011 гг.»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ГОСТ 26488-86. Почвы. Определение нитратов по методу ЦИНАО. </a:t>
            </a:r>
            <a:r>
              <a:rPr lang="ru-RU" dirty="0" err="1" smtClean="0"/>
              <a:t>М.:Изд-во</a:t>
            </a:r>
            <a:r>
              <a:rPr lang="ru-RU" dirty="0" smtClean="0"/>
              <a:t> Стандартов, 1987. 8 с.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ГОСТ 26951-86. Почвы. определение нитратов </a:t>
            </a:r>
            <a:r>
              <a:rPr lang="ru-RU" dirty="0" err="1" smtClean="0"/>
              <a:t>ионометрическим</a:t>
            </a:r>
            <a:r>
              <a:rPr lang="ru-RU" dirty="0" smtClean="0"/>
              <a:t> методом. </a:t>
            </a:r>
            <a:r>
              <a:rPr lang="ru-RU" dirty="0" err="1" smtClean="0"/>
              <a:t>М.:Изд-во</a:t>
            </a:r>
            <a:r>
              <a:rPr lang="ru-RU" dirty="0" smtClean="0"/>
              <a:t> Стандартов, 1986. 8 с.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 Соколов О. А. Нитраты в окружающей среде/ Соколов О. А.,      Семёнов        В.М., </a:t>
            </a:r>
            <a:r>
              <a:rPr lang="ru-RU" dirty="0" err="1" smtClean="0"/>
              <a:t>Агаев</a:t>
            </a:r>
            <a:r>
              <a:rPr lang="ru-RU" dirty="0" smtClean="0"/>
              <a:t> В.А. – Пущино.: ОНТИ НЦБН АН СССР, 1988.-303 с.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ru-RU" dirty="0" smtClean="0"/>
              <a:t>Чумаченко Н. А. Введение в ландшафтную экологию: учеб. </a:t>
            </a:r>
            <a:r>
              <a:rPr lang="ru-RU" dirty="0" err="1" smtClean="0"/>
              <a:t>Пособие.Саратов:КИЦ</a:t>
            </a:r>
            <a:r>
              <a:rPr lang="ru-RU" dirty="0" smtClean="0"/>
              <a:t> «</a:t>
            </a:r>
            <a:r>
              <a:rPr lang="ru-RU" dirty="0" err="1" smtClean="0"/>
              <a:t>Саратовтелефильм</a:t>
            </a:r>
            <a:r>
              <a:rPr lang="ru-RU" dirty="0" smtClean="0"/>
              <a:t>»- «</a:t>
            </a:r>
            <a:r>
              <a:rPr lang="ru-RU" dirty="0" err="1" smtClean="0"/>
              <a:t>Добродея</a:t>
            </a:r>
            <a:r>
              <a:rPr lang="ru-RU" dirty="0" smtClean="0"/>
              <a:t>», 2011.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ru-RU" dirty="0" err="1" smtClean="0"/>
              <a:t>Ратанова</a:t>
            </a:r>
            <a:r>
              <a:rPr lang="ru-RU" dirty="0" smtClean="0"/>
              <a:t> М. П., Сиротин В. И. рациональное природопользование и  охрана окружающей среды: пособие для учащихся.-М.:Мнемозина,1995.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4083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7498080" cy="1143000"/>
          </a:xfrm>
        </p:spPr>
        <p:txBody>
          <a:bodyPr/>
          <a:lstStyle/>
          <a:p>
            <a:pPr algn="ctr"/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Интернет-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4800600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2"/>
              </a:rPr>
              <a:t>http://foto.rambler.ru/original/43b006f2-2b95-eb57-2d59-f80206cc535e-</a:t>
            </a:r>
            <a:r>
              <a:rPr lang="ru-RU" dirty="0" smtClean="0"/>
              <a:t> потрескавшаяся земля</a:t>
            </a:r>
          </a:p>
          <a:p>
            <a:r>
              <a:rPr lang="ru-RU" u="sng" dirty="0" smtClean="0">
                <a:hlinkClick r:id="rId3"/>
              </a:rPr>
              <a:t>http://im0-tub-ru.yandex.net/i?id=222012554-35-72&amp;n=21-</a:t>
            </a:r>
            <a:r>
              <a:rPr lang="ru-RU" dirty="0" smtClean="0"/>
              <a:t> трактор на поле</a:t>
            </a:r>
          </a:p>
          <a:p>
            <a:r>
              <a:rPr lang="ru-RU" u="sng" dirty="0" smtClean="0">
                <a:hlinkClick r:id="rId4"/>
              </a:rPr>
              <a:t>http://im6-tub-ru.yandex.net/i?id=30656769-24-72&amp;n=21-</a:t>
            </a:r>
            <a:r>
              <a:rPr lang="ru-RU" dirty="0" smtClean="0"/>
              <a:t> пыльная буря</a:t>
            </a:r>
          </a:p>
          <a:p>
            <a:r>
              <a:rPr lang="ru-RU" u="sng" dirty="0" smtClean="0">
                <a:hlinkClick r:id="rId5"/>
              </a:rPr>
              <a:t>http://im3-tub-ru.yandex.net/i?id=263650272-14-72&amp;n=21  -</a:t>
            </a:r>
            <a:r>
              <a:rPr lang="ru-RU" dirty="0" smtClean="0"/>
              <a:t>овражек на поле</a:t>
            </a:r>
          </a:p>
          <a:p>
            <a:r>
              <a:rPr lang="en-US" u="sng" dirty="0" smtClean="0">
                <a:hlinkClick r:id="rId6"/>
              </a:rPr>
              <a:t>http://im8-tub-ru.yandex.net/i?id=55641814-67-72&amp;n=21</a:t>
            </a:r>
            <a:r>
              <a:rPr lang="en-US" dirty="0" smtClean="0"/>
              <a:t> </a:t>
            </a:r>
            <a:r>
              <a:rPr lang="ru-RU" dirty="0" smtClean="0"/>
              <a:t>–  опустынивание</a:t>
            </a:r>
          </a:p>
          <a:p>
            <a:r>
              <a:rPr lang="ru-RU" u="sng" dirty="0" smtClean="0">
                <a:hlinkClick r:id="rId7"/>
              </a:rPr>
              <a:t>http://im8-tub-ru.yandex.net/i?id=564467822-61-72&amp;n=21-</a:t>
            </a:r>
            <a:r>
              <a:rPr lang="ru-RU" dirty="0" smtClean="0"/>
              <a:t> засоление</a:t>
            </a:r>
          </a:p>
          <a:p>
            <a:r>
              <a:rPr lang="en-US" dirty="0" smtClean="0"/>
              <a:t>http://www.grodnonews.by/uploads/1718.jpg </a:t>
            </a:r>
            <a:r>
              <a:rPr lang="ru-RU" dirty="0" smtClean="0"/>
              <a:t>- заболачивание</a:t>
            </a:r>
          </a:p>
          <a:p>
            <a:r>
              <a:rPr lang="ru-RU" u="sng" dirty="0" smtClean="0">
                <a:hlinkClick r:id="rId8"/>
              </a:rPr>
              <a:t>http://im8-tub-ru.yandex.net/i?id=68600194-23-72&amp;n=21-</a:t>
            </a:r>
            <a:r>
              <a:rPr lang="ru-RU" dirty="0" smtClean="0"/>
              <a:t> </a:t>
            </a:r>
            <a:r>
              <a:rPr lang="ru-RU" dirty="0" err="1" smtClean="0"/>
              <a:t>плоскоструйная</a:t>
            </a:r>
            <a:r>
              <a:rPr lang="ru-RU" dirty="0" smtClean="0"/>
              <a:t> эрозия</a:t>
            </a:r>
          </a:p>
          <a:p>
            <a:r>
              <a:rPr lang="ru-RU" u="sng" dirty="0" smtClean="0">
                <a:hlinkClick r:id="rId9"/>
              </a:rPr>
              <a:t>http://im4-tub-ru.yandex.net/i?id=365307263-65-72&amp;n=21-</a:t>
            </a:r>
            <a:r>
              <a:rPr lang="ru-RU" dirty="0" smtClean="0"/>
              <a:t> струйчатая эрозия</a:t>
            </a:r>
          </a:p>
          <a:p>
            <a:r>
              <a:rPr lang="ru-RU" u="sng" dirty="0" smtClean="0">
                <a:hlinkClick r:id="rId10"/>
              </a:rPr>
              <a:t>http://im7-tub-ru.yandex.net/i?id=790151960-52-72&amp;n=21-</a:t>
            </a:r>
            <a:r>
              <a:rPr lang="ru-RU" dirty="0" smtClean="0"/>
              <a:t> овражная эрозия</a:t>
            </a:r>
          </a:p>
          <a:p>
            <a:r>
              <a:rPr lang="ru-RU" u="sng" dirty="0" smtClean="0">
                <a:hlinkClick r:id="rId11"/>
              </a:rPr>
              <a:t>http://im4-tub-ru.yandex.net/i?id=182665566-42-72&amp;n=21-</a:t>
            </a:r>
            <a:r>
              <a:rPr lang="ru-RU" dirty="0" smtClean="0"/>
              <a:t> береговая эрозия</a:t>
            </a:r>
          </a:p>
          <a:p>
            <a:r>
              <a:rPr lang="ru-RU" u="sng" dirty="0" smtClean="0">
                <a:hlinkClick r:id="rId12"/>
              </a:rPr>
              <a:t>http://im7-tub-ru.yandex.net/i?id=184271039-66-72&amp;n=21-</a:t>
            </a:r>
            <a:r>
              <a:rPr lang="ru-RU" dirty="0" smtClean="0"/>
              <a:t> ветровая эрозия</a:t>
            </a:r>
          </a:p>
          <a:p>
            <a:r>
              <a:rPr lang="ru-RU" u="sng" dirty="0" smtClean="0">
                <a:hlinkClick r:id="rId13"/>
              </a:rPr>
              <a:t>http://www.fotoplex.ru/photos/andrey/landscape/i-351454.jpg-</a:t>
            </a:r>
            <a:r>
              <a:rPr lang="ru-RU" dirty="0" smtClean="0"/>
              <a:t> русское поле </a:t>
            </a:r>
          </a:p>
          <a:p>
            <a:r>
              <a:rPr lang="ru-RU" u="sng" dirty="0" smtClean="0">
                <a:hlinkClick r:id="rId14"/>
              </a:rPr>
              <a:t>http://www.yourlocalweb.co.uk/images/pictures/13/38/soil-erosion-wigborough-somerset-131561.jpg-</a:t>
            </a:r>
            <a:r>
              <a:rPr lang="ru-RU" dirty="0" smtClean="0"/>
              <a:t> росток</a:t>
            </a:r>
          </a:p>
          <a:p>
            <a:r>
              <a:rPr lang="ru-RU" u="sng" dirty="0" smtClean="0">
                <a:hlinkClick r:id="rId15"/>
              </a:rPr>
              <a:t>http://greendom.net/images/plants/sovet/indikator.jpg-</a:t>
            </a:r>
            <a:r>
              <a:rPr lang="ru-RU" dirty="0" smtClean="0"/>
              <a:t> индикатор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744416" cy="476250"/>
          </a:xfrm>
        </p:spPr>
        <p:txBody>
          <a:bodyPr/>
          <a:lstStyle/>
          <a:p>
            <a:endParaRPr lang="ru-RU" dirty="0">
              <a:solidFill>
                <a:srgbClr val="FF990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9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1331640" y="980728"/>
            <a:ext cx="7272808" cy="446449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5828"/>
            <a:ext cx="7362084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Проблемный вопрос</a:t>
            </a:r>
            <a:endParaRPr lang="ru-RU" sz="36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38" y="6305550"/>
            <a:ext cx="3286148" cy="476250"/>
          </a:xfrm>
        </p:spPr>
        <p:txBody>
          <a:bodyPr/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244408" y="6453336"/>
            <a:ext cx="432048" cy="404664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67744" y="2086977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Как неразумное воздействие человека на природу приводит к глобальным экологическим проблемам</a:t>
            </a:r>
            <a:endParaRPr lang="ru-RU" sz="3200" b="1" dirty="0">
              <a:solidFill>
                <a:srgbClr val="990000"/>
              </a:solidFill>
            </a:endParaRPr>
          </a:p>
        </p:txBody>
      </p:sp>
      <p:pic>
        <p:nvPicPr>
          <p:cNvPr id="16" name="Picture 10" descr="Человечек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77072"/>
            <a:ext cx="1225674" cy="1584176"/>
          </a:xfrm>
          <a:prstGeom prst="rect">
            <a:avLst/>
          </a:prstGeom>
          <a:noFill/>
        </p:spPr>
      </p:pic>
      <p:pic>
        <p:nvPicPr>
          <p:cNvPr id="17" name="Picture 12" descr="word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56992"/>
            <a:ext cx="8651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482730" cy="5832648"/>
          </a:xfrm>
        </p:spPr>
        <p:txBody>
          <a:bodyPr>
            <a:normAutofit fontScale="55000" lnSpcReduction="20000"/>
          </a:bodyPr>
          <a:lstStyle/>
          <a:p>
            <a:pPr marL="514350" indent="-514350" algn="ctr">
              <a:buNone/>
            </a:pPr>
            <a:endParaRPr lang="ru-RU" sz="4400" b="1" dirty="0" smtClean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  <a:p>
            <a:pPr marL="514350" indent="-514350" algn="ctr">
              <a:buNone/>
            </a:pPr>
            <a:r>
              <a:rPr lang="ru-RU" sz="65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Главная идея проекта</a:t>
            </a:r>
            <a:r>
              <a:rPr lang="ru-RU" sz="6500" dirty="0" smtClean="0"/>
              <a:t> </a:t>
            </a:r>
            <a:endParaRPr lang="ru-RU" sz="6500" dirty="0" smtClean="0">
              <a:solidFill>
                <a:schemeClr val="bg2"/>
              </a:solidFill>
            </a:endParaRPr>
          </a:p>
          <a:p>
            <a:pPr marL="514350" indent="-514350" algn="just">
              <a:buNone/>
            </a:pPr>
            <a:r>
              <a:rPr lang="ru-RU" sz="4400" dirty="0" smtClean="0">
                <a:solidFill>
                  <a:schemeClr val="bg2"/>
                </a:solidFill>
              </a:rPr>
              <a:t>		</a:t>
            </a:r>
            <a:r>
              <a:rPr lang="ru-RU" sz="4400" dirty="0" smtClean="0">
                <a:solidFill>
                  <a:srgbClr val="600000"/>
                </a:solidFill>
              </a:rPr>
              <a:t>Развитие понимания роли личной ответственности подрастающего поколения за экологическую обстановку на нашей планете. </a:t>
            </a:r>
            <a:endParaRPr lang="ru-RU" sz="4400" b="1" dirty="0" smtClean="0">
              <a:ln>
                <a:solidFill>
                  <a:srgbClr val="990000"/>
                </a:solidFill>
              </a:ln>
              <a:solidFill>
                <a:srgbClr val="600000"/>
              </a:solidFill>
            </a:endParaRPr>
          </a:p>
          <a:p>
            <a:pPr marL="514350" indent="-514350" algn="ctr">
              <a:buNone/>
            </a:pPr>
            <a:r>
              <a:rPr lang="ru-RU" sz="65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Цель</a:t>
            </a:r>
            <a:r>
              <a:rPr lang="ru-RU" sz="51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ru-RU" sz="4400" dirty="0" smtClean="0">
                <a:solidFill>
                  <a:srgbClr val="600000"/>
                </a:solidFill>
              </a:rPr>
              <a:t>		Ознакомиться с деградацией почв как одной из самых серьёзных экологических проблем нашего района.</a:t>
            </a:r>
            <a:endParaRPr lang="ru-RU" sz="4400" b="1" dirty="0" smtClean="0">
              <a:solidFill>
                <a:srgbClr val="600000"/>
              </a:solidFill>
            </a:endParaRPr>
          </a:p>
          <a:p>
            <a:pPr marL="514350" indent="-514350" algn="ctr">
              <a:buNone/>
            </a:pPr>
            <a:r>
              <a:rPr lang="ru-RU" sz="65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Задачи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4400" dirty="0" smtClean="0">
                <a:solidFill>
                  <a:srgbClr val="600000"/>
                </a:solidFill>
              </a:rPr>
              <a:t>Изучить природные и антропогенные  причины деградации почв.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4400" dirty="0" smtClean="0">
                <a:solidFill>
                  <a:srgbClr val="600000"/>
                </a:solidFill>
              </a:rPr>
              <a:t>Рассмотреть экологический ущерб этого явления.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4400" dirty="0" smtClean="0">
                <a:solidFill>
                  <a:srgbClr val="600000"/>
                </a:solidFill>
              </a:rPr>
              <a:t>Исследовать степень деградации почв в городской и пригородной среде.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168352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500834"/>
            <a:ext cx="467544" cy="35716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15338" y="6500834"/>
            <a:ext cx="500066" cy="357166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30622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  </a:t>
            </a:r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Этапы проекта</a:t>
            </a:r>
            <a:endParaRPr lang="ru-RU" sz="36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38" y="6305550"/>
            <a:ext cx="3286148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172400" y="6453336"/>
            <a:ext cx="504056" cy="404664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87624" y="90872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Изучение причин деградации почв 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Сбор информации о состоянии почвенного покрова Балаковского района.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Проведение химического анализа почв городской и пригородной зоны.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Обобщение и обсуждение полученных результатов.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Выводы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Оформление отчёта в виде презентации</a:t>
            </a:r>
            <a:endParaRPr lang="ru-RU" sz="2800" dirty="0">
              <a:solidFill>
                <a:srgbClr val="600000"/>
              </a:solidFill>
            </a:endParaRPr>
          </a:p>
        </p:txBody>
      </p:sp>
      <p:pic>
        <p:nvPicPr>
          <p:cNvPr id="11" name="Picture 19" descr="озар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492896"/>
            <a:ext cx="17281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25760"/>
            <a:ext cx="749808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Методы 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36712"/>
            <a:ext cx="749808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Работа с печатными материалами и Интернет-ресурсами.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Химический анализ образцов почвы в школьной лаборатории.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0000"/>
                </a:solidFill>
              </a:rPr>
              <a:t>Обобщение полученных данных и оформление отчёта о работе.</a:t>
            </a:r>
          </a:p>
          <a:p>
            <a:pPr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05550"/>
            <a:ext cx="3399656" cy="476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5" descr="Рисунок1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014786" cy="188143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02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rgbClr val="FF9933"/>
                </a:solidFill>
              </a:rPr>
              <a:t>Актуальность проблемы</a:t>
            </a:r>
            <a:endParaRPr lang="ru-RU" sz="4000" b="1" dirty="0">
              <a:ln>
                <a:solidFill>
                  <a:srgbClr val="990000"/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992888" cy="17281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		</a:t>
            </a:r>
            <a:r>
              <a:rPr lang="ru-RU" sz="2000" dirty="0" smtClean="0">
                <a:solidFill>
                  <a:srgbClr val="600000"/>
                </a:solidFill>
              </a:rPr>
              <a:t>Мы выбрали тему деградации почв , так как считаем её одной из важнейших экологических </a:t>
            </a:r>
            <a:r>
              <a:rPr lang="ru-RU" sz="2000" dirty="0" smtClean="0">
                <a:solidFill>
                  <a:srgbClr val="600000"/>
                </a:solidFill>
              </a:rPr>
              <a:t>проблем нашего района.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00000"/>
                </a:solidFill>
              </a:rPr>
              <a:t>		Почва один из главных компонентов </a:t>
            </a:r>
            <a:r>
              <a:rPr lang="ru-RU" sz="2000" dirty="0" smtClean="0">
                <a:solidFill>
                  <a:srgbClr val="600000"/>
                </a:solidFill>
              </a:rPr>
              <a:t>природной </a:t>
            </a:r>
            <a:r>
              <a:rPr lang="ru-RU" sz="2000" dirty="0" smtClean="0">
                <a:solidFill>
                  <a:srgbClr val="600000"/>
                </a:solidFill>
              </a:rPr>
              <a:t>среды. Её образно называют «мостом между живой и неживой природой».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38" y="6305550"/>
            <a:ext cx="3429024" cy="476250"/>
          </a:xfrm>
        </p:spPr>
        <p:txBody>
          <a:bodyPr/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6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9" name="Рисунок 8" descr="ног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9"/>
            <a:ext cx="4182718" cy="295232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3140969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600000"/>
                </a:solidFill>
              </a:rPr>
              <a:t>Почва </a:t>
            </a:r>
            <a:r>
              <a:rPr lang="ru-RU" sz="2000" dirty="0" smtClean="0">
                <a:solidFill>
                  <a:srgbClr val="600000"/>
                </a:solidFill>
              </a:rPr>
              <a:t>относится к практически невозобновимым природным ресурсам, её сохранение - залог процветания нашей Родины  и  стабильности экономики будущих поколений.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8">
      <a:dk1>
        <a:sysClr val="windowText" lastClr="000000"/>
      </a:dk1>
      <a:lt1>
        <a:sysClr val="window" lastClr="FFFFFF"/>
      </a:lt1>
      <a:dk2>
        <a:srgbClr val="775F55"/>
      </a:dk2>
      <a:lt2>
        <a:srgbClr val="FF9900"/>
      </a:lt2>
      <a:accent1>
        <a:srgbClr val="7B3C16"/>
      </a:accent1>
      <a:accent2>
        <a:srgbClr val="5C2D10"/>
      </a:accent2>
      <a:accent3>
        <a:srgbClr val="A5AB81"/>
      </a:accent3>
      <a:accent4>
        <a:srgbClr val="FFFF99"/>
      </a:accent4>
      <a:accent5>
        <a:srgbClr val="7B3C16"/>
      </a:accent5>
      <a:accent6>
        <a:srgbClr val="968C8C"/>
      </a:accent6>
      <a:hlink>
        <a:srgbClr val="800000"/>
      </a:hlink>
      <a:folHlink>
        <a:srgbClr val="EAB29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1247</TotalTime>
  <Words>519</Words>
  <Application>Microsoft Office PowerPoint</Application>
  <PresentationFormat>Экран (4:3)</PresentationFormat>
  <Paragraphs>132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Исследование состояния почв</vt:lpstr>
      <vt:lpstr>Презентация PowerPoint</vt:lpstr>
      <vt:lpstr>Список используемой литературы</vt:lpstr>
      <vt:lpstr>Интернет- ресурсы</vt:lpstr>
      <vt:lpstr>Проблемный вопрос</vt:lpstr>
      <vt:lpstr>Презентация PowerPoint</vt:lpstr>
      <vt:lpstr>  Этапы проекта</vt:lpstr>
      <vt:lpstr>Методы исследования</vt:lpstr>
      <vt:lpstr>Актуальность проблемы</vt:lpstr>
      <vt:lpstr>Что такое деградация почв</vt:lpstr>
      <vt:lpstr>Презентация PowerPoint</vt:lpstr>
      <vt:lpstr>Состояние почв в БМУ</vt:lpstr>
      <vt:lpstr>Презентация PowerPoint</vt:lpstr>
      <vt:lpstr>Презентация PowerPoint</vt:lpstr>
      <vt:lpstr>Состояние почв в БМУ</vt:lpstr>
      <vt:lpstr>Презентация PowerPoint</vt:lpstr>
      <vt:lpstr>Состояние почв в БМУ</vt:lpstr>
      <vt:lpstr>Исследование   почвы </vt:lpstr>
      <vt:lpstr>Презентация PowerPoint</vt:lpstr>
      <vt:lpstr>Исследование почв на нитраты </vt:lpstr>
      <vt:lpstr>Исследование почв на нитраты </vt:lpstr>
      <vt:lpstr>Заключение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Учитель</cp:lastModifiedBy>
  <cp:revision>131</cp:revision>
  <dcterms:created xsi:type="dcterms:W3CDTF">2013-01-22T09:35:48Z</dcterms:created>
  <dcterms:modified xsi:type="dcterms:W3CDTF">2014-05-16T07:57:14Z</dcterms:modified>
</cp:coreProperties>
</file>