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7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2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01D33AB-1BD9-4A56-9679-B085443FD227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76E948-BB0F-481A-9452-CD9C56D6C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866999-50A1-4446-8F06-A2E91543292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C145E-5AEC-486C-8748-7793E7FD8FCA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C25F-7259-47E1-9A89-1BE752AFD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0D0D2-FDF2-4D09-ABB6-75275A675D0E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14570-0845-4317-BA62-E6C25F8C1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6540F-8471-4511-9188-46F2EB864138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76616-0DC6-458F-8061-EB407283F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6DF18-49E7-49A7-95B8-3A01D8F83C3D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48912-17EB-401B-ABD1-78EC6434C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9F613-45DF-4E5D-8394-5BD2BD71A3E8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7ACAA-78E8-4491-A81F-C89B3F726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EC1A3-110B-40F6-BA70-744D1C31CF12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5161C-B04E-4AB8-A14F-CA9B34CD6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695E-F07D-4863-9C5E-56D57D4E7E0D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5A783-A3A0-4CEB-AD30-411351DA2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5E192-E40D-4CD0-B5DE-DF1BEAB3DB91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75267-A73B-4F82-9750-0B9D96AFC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9D2E4-4BB7-4B73-ACE3-FC8A0972988C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9BAD2-73F5-409A-8C07-E70A01720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12DD8-C889-40F7-ADBB-ECA61894C12F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2B95F-82AD-4CC4-8073-060CEA514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6F785-728D-48F4-996C-D04A9927CB71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F894D-033A-4B02-BAF9-5F9FD614B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646304-5C75-4344-8374-47D31CDDFBAA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0D312E-6DC4-4504-B164-3017C6C1D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jpe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7" descr="C:\Users\Алена\Desktop\0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14678" y="857232"/>
            <a:ext cx="2342308" cy="163121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2976" y="0"/>
            <a:ext cx="698062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ЗА </a:t>
            </a:r>
            <a:r>
              <a:rPr lang="ru-RU" sz="5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ЗДОРОВЫЙ  ОБРАЗ</a:t>
            </a:r>
            <a:endParaRPr lang="ru-RU" sz="5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1604" y="2714620"/>
            <a:ext cx="418576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ЖИЗНИ</a:t>
            </a:r>
          </a:p>
        </p:txBody>
      </p:sp>
      <p:sp>
        <p:nvSpPr>
          <p:cNvPr id="14341" name="TextBox 11"/>
          <p:cNvSpPr txBox="1">
            <a:spLocks noChangeArrowheads="1"/>
          </p:cNvSpPr>
          <p:nvPr/>
        </p:nvSpPr>
        <p:spPr bwMode="auto">
          <a:xfrm>
            <a:off x="5651500" y="2349500"/>
            <a:ext cx="3492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МАОУ Заборьевская СОШ </a:t>
            </a:r>
          </a:p>
          <a:p>
            <a:pPr algn="r"/>
            <a:r>
              <a:rPr lang="ru-RU" sz="20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Елисеева Наталья Михайловна </a:t>
            </a:r>
          </a:p>
          <a:p>
            <a:pPr algn="r"/>
            <a:r>
              <a:rPr lang="ru-RU" sz="20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lang="ru-RU" sz="2000" b="1" i="1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9954286">
            <a:off x="214313" y="4770438"/>
            <a:ext cx="2628900" cy="15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ЗОЖ</a:t>
            </a:r>
            <a:endParaRPr lang="ru-RU" sz="9600" b="1" spc="50" dirty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3071802" y="6143644"/>
            <a:ext cx="3929090" cy="714356"/>
          </a:xfrm>
          <a:prstGeom prst="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</a:rPr>
              <a:t>Prezentacii.com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2" descr="senek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85875"/>
            <a:ext cx="35115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214688" y="642938"/>
            <a:ext cx="59293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charset="0"/>
              </a:rPr>
              <a:t>«Опьянение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charset="0"/>
              </a:rPr>
              <a:t>есть добровольное безумие».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charset="0"/>
              </a:rPr>
              <a:t>                           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Луций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Анней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 Сенека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p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63"/>
            <a:ext cx="9144000" cy="4714875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 descr="печень здорового человека и человека, употребляющего алкоголь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28625"/>
            <a:ext cx="3214687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571472" y="5286388"/>
            <a:ext cx="80724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Скажи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  </a:t>
            </a:r>
            <a:r>
              <a:rPr lang="ru-RU" sz="6000" b="1" u="sng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«НЕТ!»</a:t>
            </a: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ru-RU" sz="4000" b="1" spc="5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– алкоголю</a:t>
            </a: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4214810" y="928670"/>
            <a:ext cx="421484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charset="0"/>
              </a:rPr>
              <a:t>Печень здорового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charset="0"/>
              </a:rPr>
              <a:t>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charset="0"/>
              </a:rPr>
              <a:t>пьющего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000250" y="357188"/>
            <a:ext cx="5257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10253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НАРКОМАНИИ</a:t>
            </a:r>
          </a:p>
        </p:txBody>
      </p:sp>
      <p:pic>
        <p:nvPicPr>
          <p:cNvPr id="2053" name="Picture 5" descr="U06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3000375"/>
            <a:ext cx="3730625" cy="3590925"/>
          </a:xfrm>
          <a:prstGeom prst="rect">
            <a:avLst/>
          </a:prstGeom>
          <a:noFill/>
          <a:effectLst>
            <a:outerShdw dist="226117" dir="7689434" algn="ctr" rotWithShape="0">
              <a:srgbClr val="666699"/>
            </a:outerShdw>
          </a:effec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357188" y="1500188"/>
            <a:ext cx="49530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НЕТ!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547813" y="64008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2" descr="179269_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4500562" cy="3055938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8675" name="Рисунок 3" descr="1971ma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642938"/>
            <a:ext cx="3697288" cy="5413375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0" y="3571876"/>
            <a:ext cx="50720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charset="0"/>
              </a:rPr>
              <a:t>У 20% детей наркоманов – «слабоумие» и физическое уродство – это </a:t>
            </a:r>
            <a:r>
              <a:rPr lang="ru-RU" sz="3200" b="1" u="sng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charset="0"/>
              </a:rPr>
              <a:t>каждый четвертый</a:t>
            </a:r>
            <a:r>
              <a:rPr lang="ru-RU" sz="32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charset="0"/>
              </a:rPr>
              <a:t> ребенок!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214290"/>
            <a:ext cx="270777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85750" y="214313"/>
          <a:ext cx="4313238" cy="3048000"/>
        </p:xfrm>
        <a:graphic>
          <a:graphicData uri="http://schemas.openxmlformats.org/presentationml/2006/ole">
            <p:oleObj spid="_x0000_s1026" name="Photo Editor Photo" r:id="rId4" imgW="4761905" imgH="3228571" progId="">
              <p:embed/>
            </p:oleObj>
          </a:graphicData>
        </a:graphic>
      </p:graphicFrame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4000500"/>
            <a:ext cx="2651125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96484" dir="2804142" algn="ctr" rotWithShape="0">
              <a:srgbClr val="666699"/>
            </a:outerShdw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714750" y="3643313"/>
            <a:ext cx="52149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  <a:cs typeface="Arial" charset="0"/>
              </a:rPr>
              <a:t>200 тысяч </a:t>
            </a:r>
            <a:r>
              <a:rPr lang="ru-RU" sz="2800" b="1">
                <a:latin typeface="Calibri" pitchFamily="34" charset="0"/>
                <a:cs typeface="Arial" charset="0"/>
              </a:rPr>
              <a:t>человек  больны </a:t>
            </a:r>
            <a:r>
              <a:rPr lang="ru-RU" sz="3600" b="1">
                <a:latin typeface="Calibri" pitchFamily="34" charset="0"/>
                <a:cs typeface="Arial" charset="0"/>
              </a:rPr>
              <a:t>СПИДом</a:t>
            </a:r>
            <a:r>
              <a:rPr lang="ru-RU" sz="2800" b="1">
                <a:latin typeface="Calibri" pitchFamily="34" charset="0"/>
                <a:cs typeface="Arial" charset="0"/>
              </a:rPr>
              <a:t>, </a:t>
            </a:r>
          </a:p>
          <a:p>
            <a:pPr algn="ctr"/>
            <a:r>
              <a:rPr lang="ru-RU" sz="2800" b="1">
                <a:latin typeface="Calibri" pitchFamily="34" charset="0"/>
                <a:cs typeface="Arial" charset="0"/>
              </a:rPr>
              <a:t>из них </a:t>
            </a:r>
          </a:p>
          <a:p>
            <a:pPr algn="ctr"/>
            <a:r>
              <a:rPr lang="ru-RU" sz="3200" b="1">
                <a:latin typeface="Calibri" pitchFamily="34" charset="0"/>
                <a:cs typeface="Arial" charset="0"/>
              </a:rPr>
              <a:t>молодежь от </a:t>
            </a:r>
            <a:r>
              <a:rPr lang="ru-RU" sz="3200" b="1" u="sng">
                <a:latin typeface="Calibri" pitchFamily="34" charset="0"/>
                <a:cs typeface="Arial" charset="0"/>
              </a:rPr>
              <a:t>15 – 20 лет  </a:t>
            </a:r>
            <a:r>
              <a:rPr lang="ru-RU" sz="2800" b="1">
                <a:latin typeface="Calibri" pitchFamily="34" charset="0"/>
                <a:cs typeface="Arial" charset="0"/>
              </a:rPr>
              <a:t>составляет </a:t>
            </a:r>
            <a:r>
              <a:rPr lang="ru-RU" sz="3600" b="1" u="sng">
                <a:latin typeface="Calibri" pitchFamily="34" charset="0"/>
                <a:cs typeface="Arial" charset="0"/>
              </a:rPr>
              <a:t>72%!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2965704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0"/>
            <a:ext cx="706894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285688" y="357166"/>
            <a:ext cx="88583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charset="0"/>
              </a:rPr>
              <a:t>Не приближайся к пропасти!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643578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Arial" charset="0"/>
              </a:rPr>
              <a:t>Скажи </a:t>
            </a:r>
            <a:r>
              <a:rPr lang="ru-RU" sz="60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Arial" charset="0"/>
              </a:rPr>
              <a:t>«НЕТ!»</a:t>
            </a: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Arial" charset="0"/>
              </a:rPr>
              <a:t>- наркотикам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лена\Desktop\000455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3857628"/>
            <a:ext cx="4148840" cy="2313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C:\Users\Алена\Desktop\000455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85018" y="285728"/>
            <a:ext cx="1958982" cy="294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C:\Users\Алена\Desktop\000449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734990"/>
            <a:ext cx="2071702" cy="3123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5" name="Picture 7" descr="C:\Users\Алена\Desktop\0003353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039703"/>
            <a:ext cx="2428860" cy="2818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C:\Users\Алена\Desktop\0001942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14744" y="571480"/>
            <a:ext cx="3399611" cy="2274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7" name="Picture 9" descr="C:\Users\Алена\Desktop\0004670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08" y="500042"/>
            <a:ext cx="1571636" cy="2365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8" name="Picture 10" descr="C:\Users\Алена\Desktop\0003350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41801" y="4286256"/>
            <a:ext cx="2602199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9" name="Picture 11" descr="C:\Users\Алена\Desktop\0001941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2844" y="428604"/>
            <a:ext cx="2038549" cy="3046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C:\Users\Алена\Desktop\00045595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00100" y="2214554"/>
            <a:ext cx="1571636" cy="2392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 descr="C:\Users\Алена\Desktop\00045579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857884" y="2571744"/>
            <a:ext cx="288133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928926" y="2571744"/>
            <a:ext cx="242889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МЫ</a:t>
            </a:r>
            <a:r>
              <a:rPr lang="ru-RU" sz="9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" y="0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ЗА ЗДОРОВЫЙ ОБРАЗ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3108" y="5750004"/>
            <a:ext cx="3307316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76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76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76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76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276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276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276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276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7" descr="C:\Users\Алена\Desktop\0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C:\Users\Алена\Desktop\000193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57188"/>
            <a:ext cx="3500438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C:\Users\Алена\Desktop\000201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3641725"/>
            <a:ext cx="3195638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Users\Алена\Desktop\000203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75" y="357188"/>
            <a:ext cx="32861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C:\Users\Алена\Desktop\0002018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50" y="0"/>
            <a:ext cx="200025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303645" y="2285992"/>
            <a:ext cx="2342308" cy="163121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МЫ</a:t>
            </a:r>
          </a:p>
        </p:txBody>
      </p:sp>
      <p:pic>
        <p:nvPicPr>
          <p:cNvPr id="2061" name="Picture 13" descr="C:\Users\Алена\Desktop\0002019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14863" y="3643313"/>
            <a:ext cx="452913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142976" y="0"/>
            <a:ext cx="698062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ЗА </a:t>
            </a:r>
            <a:r>
              <a:rPr lang="ru-RU" sz="5400" b="1" cap="all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ЗДОРОВЫЙ  ОБРАЗ</a:t>
            </a:r>
            <a:endParaRPr lang="ru-RU" sz="5400" b="1" cap="all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85453" y="5288340"/>
            <a:ext cx="418576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cap="all" dirty="0">
                <a:ln/>
                <a:solidFill>
                  <a:srgbClr val="077F1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0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20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20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54150"/>
            <a:ext cx="410845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2889250" y="260350"/>
            <a:ext cx="5715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Скажем сигарете:</a:t>
            </a:r>
          </a:p>
        </p:txBody>
      </p:sp>
      <p:sp>
        <p:nvSpPr>
          <p:cNvPr id="3076" name="WordArt 7"/>
          <p:cNvSpPr>
            <a:spLocks noChangeArrowheads="1" noChangeShapeType="1" noTextEdit="1"/>
          </p:cNvSpPr>
          <p:nvPr/>
        </p:nvSpPr>
        <p:spPr bwMode="auto">
          <a:xfrm>
            <a:off x="3492500" y="2276475"/>
            <a:ext cx="5364163" cy="280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"</a:t>
            </a:r>
            <a:r>
              <a:rPr lang="ru-RU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НЕТ</a:t>
            </a: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!"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11"/>
          <p:cNvSpPr>
            <a:spLocks noChangeArrowheads="1"/>
          </p:cNvSpPr>
          <p:nvPr/>
        </p:nvSpPr>
        <p:spPr bwMode="auto">
          <a:xfrm>
            <a:off x="2843213" y="2708275"/>
            <a:ext cx="3600450" cy="3789363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0" y="0"/>
            <a:ext cx="3708400" cy="7245350"/>
          </a:xfrm>
        </p:spPr>
        <p:txBody>
          <a:bodyPr/>
          <a:lstStyle/>
          <a:p>
            <a:pPr>
              <a:buFontTx/>
              <a:buNone/>
            </a:pPr>
            <a:r>
              <a:rPr lang="ru-RU" sz="1200" smtClean="0">
                <a:latin typeface="Arial Black" pitchFamily="34" charset="0"/>
              </a:rPr>
              <a:t>Кроха – сын пришёл к отцу </a:t>
            </a:r>
          </a:p>
          <a:p>
            <a:pPr>
              <a:buFontTx/>
              <a:buNone/>
            </a:pPr>
            <a:r>
              <a:rPr lang="ru-RU" sz="1200" smtClean="0">
                <a:latin typeface="Arial Black" pitchFamily="34" charset="0"/>
              </a:rPr>
              <a:t>И спросила кроха :</a:t>
            </a:r>
          </a:p>
          <a:p>
            <a:pPr>
              <a:buFontTx/>
              <a:buNone/>
            </a:pPr>
            <a:r>
              <a:rPr lang="ru-RU" sz="1200" smtClean="0">
                <a:latin typeface="Arial Black" pitchFamily="34" charset="0"/>
              </a:rPr>
              <a:t>« Если я курить начну-</a:t>
            </a:r>
          </a:p>
          <a:p>
            <a:pPr>
              <a:buFontTx/>
              <a:buNone/>
            </a:pPr>
            <a:r>
              <a:rPr lang="ru-RU" sz="1200" smtClean="0">
                <a:latin typeface="Arial Black" pitchFamily="34" charset="0"/>
              </a:rPr>
              <a:t>Это очень плохо ?»</a:t>
            </a:r>
          </a:p>
          <a:p>
            <a:pPr>
              <a:buFontTx/>
              <a:buNone/>
            </a:pPr>
            <a:r>
              <a:rPr lang="ru-RU" sz="1200" smtClean="0">
                <a:latin typeface="Arial Black" pitchFamily="34" charset="0"/>
              </a:rPr>
              <a:t>Видимо врасплох застал</a:t>
            </a:r>
          </a:p>
          <a:p>
            <a:pPr>
              <a:buFontTx/>
              <a:buNone/>
            </a:pPr>
            <a:r>
              <a:rPr lang="ru-RU" sz="1200" smtClean="0">
                <a:latin typeface="Arial Black" pitchFamily="34" charset="0"/>
              </a:rPr>
              <a:t>Сын отца вопросом</a:t>
            </a:r>
          </a:p>
          <a:p>
            <a:pPr>
              <a:buFontTx/>
              <a:buNone/>
            </a:pPr>
            <a:r>
              <a:rPr lang="ru-RU" sz="1200" smtClean="0">
                <a:latin typeface="Arial Black" pitchFamily="34" charset="0"/>
              </a:rPr>
              <a:t>Папа быстро с кресла встал,</a:t>
            </a:r>
          </a:p>
          <a:p>
            <a:pPr>
              <a:buFontTx/>
              <a:buNone/>
            </a:pPr>
            <a:r>
              <a:rPr lang="ru-RU" sz="1200" smtClean="0">
                <a:latin typeface="Arial Black" pitchFamily="34" charset="0"/>
              </a:rPr>
              <a:t>Бросил папиросу.</a:t>
            </a:r>
          </a:p>
          <a:p>
            <a:pPr>
              <a:buFontTx/>
              <a:buNone/>
            </a:pPr>
            <a:r>
              <a:rPr lang="ru-RU" sz="1200" smtClean="0">
                <a:latin typeface="Arial Black" pitchFamily="34" charset="0"/>
              </a:rPr>
              <a:t>И сказал отец тогда,</a:t>
            </a:r>
          </a:p>
          <a:p>
            <a:pPr>
              <a:buFontTx/>
              <a:buNone/>
            </a:pPr>
            <a:r>
              <a:rPr lang="ru-RU" sz="1200" smtClean="0">
                <a:latin typeface="Arial Black" pitchFamily="34" charset="0"/>
              </a:rPr>
              <a:t>Глядя сыну в очи:</a:t>
            </a:r>
          </a:p>
          <a:p>
            <a:pPr>
              <a:buFontTx/>
              <a:buNone/>
            </a:pPr>
            <a:r>
              <a:rPr lang="ru-RU" sz="1200" smtClean="0">
                <a:latin typeface="Arial Black" pitchFamily="34" charset="0"/>
              </a:rPr>
              <a:t>«Да, сынок, курить табак,</a:t>
            </a:r>
          </a:p>
          <a:p>
            <a:pPr>
              <a:buFontTx/>
              <a:buNone/>
            </a:pPr>
            <a:r>
              <a:rPr lang="ru-RU" sz="1200" smtClean="0">
                <a:latin typeface="Arial Black" pitchFamily="34" charset="0"/>
              </a:rPr>
              <a:t>Это плохо очень.»</a:t>
            </a:r>
          </a:p>
          <a:p>
            <a:pPr>
              <a:buFontTx/>
              <a:buNone/>
            </a:pPr>
            <a:r>
              <a:rPr lang="ru-RU" sz="1200" smtClean="0">
                <a:latin typeface="Arial Black" pitchFamily="34" charset="0"/>
              </a:rPr>
              <a:t>Сын, услышав сей ответ,</a:t>
            </a:r>
          </a:p>
          <a:p>
            <a:pPr>
              <a:buFontTx/>
              <a:buNone/>
            </a:pPr>
            <a:r>
              <a:rPr lang="ru-RU" sz="1200" smtClean="0">
                <a:latin typeface="Arial Black" pitchFamily="34" charset="0"/>
              </a:rPr>
              <a:t>Снова вопрошает:</a:t>
            </a:r>
          </a:p>
          <a:p>
            <a:pPr>
              <a:buFontTx/>
              <a:buNone/>
            </a:pPr>
            <a:r>
              <a:rPr lang="ru-RU" sz="1200" smtClean="0">
                <a:latin typeface="Arial Black" pitchFamily="34" charset="0"/>
              </a:rPr>
              <a:t>«Ты ведь куришь много лет</a:t>
            </a:r>
          </a:p>
          <a:p>
            <a:pPr>
              <a:buFontTx/>
              <a:buNone/>
            </a:pPr>
            <a:r>
              <a:rPr lang="ru-RU" sz="1200" smtClean="0">
                <a:latin typeface="Arial Black" pitchFamily="34" charset="0"/>
              </a:rPr>
              <a:t>И не умираешь?» </a:t>
            </a:r>
          </a:p>
          <a:p>
            <a:pPr>
              <a:buFontTx/>
              <a:buNone/>
            </a:pPr>
            <a:r>
              <a:rPr lang="ru-RU" sz="1200" smtClean="0">
                <a:latin typeface="Arial Black" pitchFamily="34" charset="0"/>
              </a:rPr>
              <a:t>Закурил я с юных лет,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sz="1200" smtClean="0">
                <a:latin typeface="Arial Black" pitchFamily="34" charset="0"/>
              </a:rPr>
              <a:t>Чтоб казаться взрослым,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sz="1200" smtClean="0">
                <a:latin typeface="Arial Black" pitchFamily="34" charset="0"/>
              </a:rPr>
              <a:t>Ну, а стал от сигарет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sz="1200" smtClean="0">
                <a:latin typeface="Arial Black" pitchFamily="34" charset="0"/>
              </a:rPr>
              <a:t>Меньше нормы ростом.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sz="1200" smtClean="0">
                <a:latin typeface="Arial Black" pitchFamily="34" charset="0"/>
              </a:rPr>
              <a:t>Я уже не побегу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sz="1200" smtClean="0">
                <a:latin typeface="Arial Black" pitchFamily="34" charset="0"/>
              </a:rPr>
              <a:t>За тобой в припрыжку,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sz="1200" smtClean="0">
                <a:latin typeface="Arial Black" pitchFamily="34" charset="0"/>
              </a:rPr>
              <a:t>Бегать быстро не могу,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sz="1200" smtClean="0">
                <a:latin typeface="Arial Black" pitchFamily="34" charset="0"/>
              </a:rPr>
              <a:t>Мучает одышка.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sz="1200" smtClean="0">
                <a:latin typeface="Arial Black" pitchFamily="34" charset="0"/>
              </a:rPr>
              <a:t>Сердце, лёгкие больны,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sz="1200" smtClean="0">
                <a:latin typeface="Arial Black" pitchFamily="34" charset="0"/>
              </a:rPr>
              <a:t>В этом нет сомненья.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sz="1200" smtClean="0">
                <a:latin typeface="Arial Black" pitchFamily="34" charset="0"/>
              </a:rPr>
              <a:t>Я здоровьем заплатил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sz="1200" smtClean="0">
                <a:latin typeface="Arial Black" pitchFamily="34" charset="0"/>
              </a:rPr>
              <a:t>За своё куренье.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ru-RU" sz="1200" smtClean="0"/>
          </a:p>
          <a:p>
            <a:pPr>
              <a:lnSpc>
                <a:spcPct val="80000"/>
              </a:lnSpc>
              <a:buFontTx/>
              <a:buNone/>
            </a:pPr>
            <a:endParaRPr lang="ru-RU" sz="900" smtClean="0"/>
          </a:p>
          <a:p>
            <a:pPr>
              <a:lnSpc>
                <a:spcPct val="80000"/>
              </a:lnSpc>
            </a:pPr>
            <a:endParaRPr lang="ru-RU" sz="900" smtClean="0"/>
          </a:p>
          <a:p>
            <a:pPr>
              <a:lnSpc>
                <a:spcPct val="80000"/>
              </a:lnSpc>
              <a:buFontTx/>
              <a:buNone/>
            </a:pPr>
            <a:endParaRPr lang="ru-RU" sz="900" smtClean="0"/>
          </a:p>
          <a:p>
            <a:pPr>
              <a:lnSpc>
                <a:spcPct val="80000"/>
              </a:lnSpc>
              <a:buFontTx/>
              <a:buNone/>
            </a:pPr>
            <a:endParaRPr lang="ru-RU" sz="900" smtClean="0"/>
          </a:p>
          <a:p>
            <a:pPr>
              <a:lnSpc>
                <a:spcPct val="80000"/>
              </a:lnSpc>
            </a:pPr>
            <a:endParaRPr lang="ru-RU" sz="900" smtClean="0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4932363" y="1773238"/>
            <a:ext cx="3671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4101" name="WordArt 6"/>
          <p:cNvSpPr>
            <a:spLocks noChangeArrowheads="1" noChangeShapeType="1" noTextEdit="1"/>
          </p:cNvSpPr>
          <p:nvPr/>
        </p:nvSpPr>
        <p:spPr bwMode="auto">
          <a:xfrm>
            <a:off x="2714625" y="285750"/>
            <a:ext cx="3744913" cy="2303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6643688" y="52388"/>
            <a:ext cx="2714625" cy="696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Никотин- опасный яд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Сердце поражает,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А смола от сигарет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В бронхах оседает,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Я бросал курить раз 5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Может быть и боле,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Да беда, курю опять-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Не хватает воли.»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«Ты мой папа , я- твой сын,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Справимся с бедою.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Ты бросал курить один,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А теперь нас двое.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Я и мама не хотим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Мы курить пассивно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К нам ведь тоже никотин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Попадает с дымом.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семейный наш бюджет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Станет побогаче.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Купим мне велосипед,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Чтоб гонял на даче.»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«Ну и кроха! Вот так сын-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Хитрован ужасный.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Все проблемы враз решил,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Ладно. Я согласный.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Но условия скорей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Тоже выдвигаю 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Ты и пробовать не смей.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А я курить бросаю.»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ru-RU" sz="1200">
              <a:latin typeface="Calibri" pitchFamily="34" charset="0"/>
            </a:endParaRPr>
          </a:p>
        </p:txBody>
      </p:sp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3644900"/>
            <a:ext cx="26352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Line 9"/>
          <p:cNvSpPr>
            <a:spLocks noChangeShapeType="1"/>
          </p:cNvSpPr>
          <p:nvPr/>
        </p:nvSpPr>
        <p:spPr bwMode="auto">
          <a:xfrm>
            <a:off x="2643188" y="0"/>
            <a:ext cx="0" cy="68580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6" name="Line 10"/>
          <p:cNvSpPr>
            <a:spLocks noChangeShapeType="1"/>
          </p:cNvSpPr>
          <p:nvPr/>
        </p:nvSpPr>
        <p:spPr bwMode="auto">
          <a:xfrm>
            <a:off x="6572250" y="0"/>
            <a:ext cx="0" cy="68580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43174" y="142852"/>
            <a:ext cx="3857652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что такое хорошо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что такое плохо?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лена\Desktop\000343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0138" y="4214813"/>
            <a:ext cx="296386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ru-RU" smtClean="0"/>
              <a:t>  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95400"/>
            <a:ext cx="8534400" cy="2705100"/>
          </a:xfrm>
        </p:spPr>
        <p:txBody>
          <a:bodyPr rtlCol="0">
            <a:normAutofit lnSpcReduction="10000"/>
          </a:bodyPr>
          <a:lstStyle/>
          <a:p>
            <a:pPr marL="363538" indent="-363538" algn="l" fontAlgn="auto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35000"/>
              <a:buFont typeface="Wingdings" pitchFamily="2" charset="2"/>
              <a:buChar char="G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Из каждых </a:t>
            </a:r>
            <a:r>
              <a:rPr lang="ru-RU" sz="2800" dirty="0" smtClean="0">
                <a:solidFill>
                  <a:srgbClr val="FF0000"/>
                </a:solidFill>
              </a:rPr>
              <a:t>100 человек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, умерших от рака, </a:t>
            </a:r>
            <a:r>
              <a:rPr lang="ru-RU" sz="2800" dirty="0" smtClean="0">
                <a:solidFill>
                  <a:srgbClr val="FF0000"/>
                </a:solidFill>
              </a:rPr>
              <a:t>90 курили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363538" indent="-363538" algn="l" fontAlgn="auto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35000"/>
              <a:buFont typeface="Wingdings" pitchFamily="2" charset="2"/>
              <a:buChar char="G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Из каждых </a:t>
            </a:r>
            <a:r>
              <a:rPr lang="ru-RU" sz="2800" dirty="0" smtClean="0">
                <a:solidFill>
                  <a:srgbClr val="FF0000"/>
                </a:solidFill>
              </a:rPr>
              <a:t>100 человек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, умерших от хронических заболеваний лёгких, </a:t>
            </a:r>
            <a:r>
              <a:rPr lang="ru-RU" sz="2800" dirty="0" smtClean="0">
                <a:solidFill>
                  <a:srgbClr val="FF0000"/>
                </a:solidFill>
              </a:rPr>
              <a:t>75 курили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363538" indent="-363538" algn="l" fontAlgn="auto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35000"/>
              <a:buFont typeface="Wingdings" pitchFamily="2" charset="2"/>
              <a:buChar char="G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Из каждых </a:t>
            </a:r>
            <a:r>
              <a:rPr lang="ru-RU" sz="2800" dirty="0" smtClean="0">
                <a:solidFill>
                  <a:srgbClr val="FF0000"/>
                </a:solidFill>
              </a:rPr>
              <a:t>100 человек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, умерших от ишемической болезни сердца, </a:t>
            </a:r>
            <a:r>
              <a:rPr lang="ru-RU" sz="2800" dirty="0" smtClean="0">
                <a:solidFill>
                  <a:srgbClr val="FF0000"/>
                </a:solidFill>
              </a:rPr>
              <a:t>25 курили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363538" indent="-363538" algn="l" fontAlgn="auto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35000"/>
              <a:buFont typeface="Wingdings" pitchFamily="2" charset="2"/>
              <a:buChar char="G"/>
              <a:defRPr/>
            </a:pPr>
            <a:endParaRPr lang="ru-RU" sz="2400" dirty="0" smtClean="0"/>
          </a:p>
        </p:txBody>
      </p:sp>
      <p:sp>
        <p:nvSpPr>
          <p:cNvPr id="20484" name="WordArt 1028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4953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83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noFill/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Факты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2875" y="4000500"/>
            <a:ext cx="8143875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lnSpc>
                <a:spcPct val="110000"/>
              </a:lnSpc>
              <a:buClr>
                <a:srgbClr val="FF0000"/>
              </a:buClr>
              <a:buSzPct val="135000"/>
              <a:buFont typeface="Wingdings 2" pitchFamily="18" charset="2"/>
              <a:buChar char="J"/>
            </a:pPr>
            <a:r>
              <a:rPr lang="ru-RU" sz="2400">
                <a:latin typeface="Calibri" pitchFamily="34" charset="0"/>
              </a:rPr>
              <a:t>Если человек </a:t>
            </a:r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начал курить в 15 лет</a:t>
            </a:r>
            <a:r>
              <a:rPr lang="ru-RU" sz="2400">
                <a:latin typeface="Calibri" pitchFamily="34" charset="0"/>
              </a:rPr>
              <a:t>,       продолжительность его жизни </a:t>
            </a:r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уменьшается                более чем на 8 лет.</a:t>
            </a:r>
          </a:p>
          <a:p>
            <a:pPr marL="363538" indent="-363538">
              <a:lnSpc>
                <a:spcPct val="110000"/>
              </a:lnSpc>
              <a:buClr>
                <a:srgbClr val="FF0000"/>
              </a:buClr>
              <a:buSzPct val="135000"/>
              <a:buFont typeface="Wingdings 2" pitchFamily="18" charset="2"/>
              <a:buChar char="J"/>
            </a:pPr>
            <a:r>
              <a:rPr lang="ru-RU" sz="2400">
                <a:latin typeface="Calibri" pitchFamily="34" charset="0"/>
              </a:rPr>
              <a:t>Начавшие курить </a:t>
            </a:r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до 15 лет</a:t>
            </a:r>
            <a:r>
              <a:rPr lang="ru-RU" sz="2400">
                <a:latin typeface="Calibri" pitchFamily="34" charset="0"/>
              </a:rPr>
              <a:t>, в 5 раз 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чаще                  умирают от рака</a:t>
            </a:r>
            <a:r>
              <a:rPr lang="ru-RU" sz="2400">
                <a:latin typeface="Calibri" pitchFamily="34" charset="0"/>
              </a:rPr>
              <a:t>, чем те, кто начал курить                     </a:t>
            </a:r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после 25 лет</a:t>
            </a:r>
            <a:r>
              <a:rPr lang="ru-RU" sz="240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56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75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 advAuto="500"/>
      <p:bldP spid="204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лена\Desktop\000194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6513" y="2786063"/>
            <a:ext cx="402748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3" y="214313"/>
            <a:ext cx="8501062" cy="66595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3538" indent="-36353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35000"/>
              <a:buFont typeface="Wingdings 2" pitchFamily="18" charset="2"/>
              <a:buChar char="J"/>
              <a:defRPr/>
            </a:pPr>
            <a:r>
              <a:rPr lang="ru-RU" sz="4400" dirty="0">
                <a:solidFill>
                  <a:srgbClr val="FFFF00"/>
                </a:solidFill>
                <a:latin typeface="+mn-lt"/>
              </a:rPr>
              <a:t>Уровень смертности </a:t>
            </a:r>
            <a:r>
              <a:rPr lang="ru-RU" sz="36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детей при родах у курящих матерей в среднем </a:t>
            </a:r>
            <a:r>
              <a:rPr lang="ru-RU" sz="4400" dirty="0">
                <a:solidFill>
                  <a:srgbClr val="FFFF00"/>
                </a:solidFill>
                <a:latin typeface="+mn-lt"/>
              </a:rPr>
              <a:t>выше на 30%</a:t>
            </a:r>
            <a:r>
              <a:rPr lang="ru-RU" sz="44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,</a:t>
            </a:r>
            <a:r>
              <a:rPr lang="ru-RU" sz="36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чем у не курящих.</a:t>
            </a:r>
          </a:p>
          <a:p>
            <a:pPr marL="363538" indent="-36353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35000"/>
              <a:buFont typeface="Wingdings 2" pitchFamily="18" charset="2"/>
              <a:buChar char="J"/>
              <a:defRPr/>
            </a:pPr>
            <a:r>
              <a:rPr lang="ru-RU" sz="4400" dirty="0">
                <a:solidFill>
                  <a:srgbClr val="00B0F0"/>
                </a:solidFill>
                <a:latin typeface="+mn-lt"/>
              </a:rPr>
              <a:t>Курение</a:t>
            </a:r>
            <a:r>
              <a:rPr lang="ru-RU" sz="36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во время беременности           </a:t>
            </a:r>
            <a:r>
              <a:rPr lang="ru-RU" sz="4400" dirty="0">
                <a:solidFill>
                  <a:srgbClr val="FF0000"/>
                </a:solidFill>
                <a:latin typeface="+mn-lt"/>
              </a:rPr>
              <a:t>повышает риск </a:t>
            </a:r>
          </a:p>
          <a:p>
            <a:pPr marL="363538" indent="-36353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35000"/>
              <a:defRPr/>
            </a:pPr>
            <a:r>
              <a:rPr lang="ru-RU" sz="36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  </a:t>
            </a:r>
            <a:r>
              <a:rPr lang="ru-RU" sz="4400" dirty="0">
                <a:solidFill>
                  <a:srgbClr val="FF0000"/>
                </a:solidFill>
                <a:latin typeface="+mn-lt"/>
              </a:rPr>
              <a:t>мертворождения</a:t>
            </a:r>
            <a:r>
              <a:rPr lang="ru-RU" sz="36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,</a:t>
            </a:r>
          </a:p>
          <a:p>
            <a:pPr marL="363538" indent="-36353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35000"/>
              <a:defRPr/>
            </a:pPr>
            <a:r>
              <a:rPr lang="ru-RU" sz="36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  а также число </a:t>
            </a:r>
          </a:p>
          <a:p>
            <a:pPr marL="363538" indent="-36353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35000"/>
              <a:defRPr/>
            </a:pPr>
            <a:r>
              <a:rPr lang="ru-RU" sz="36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  </a:t>
            </a:r>
            <a:r>
              <a:rPr lang="ru-RU" sz="4800" dirty="0">
                <a:solidFill>
                  <a:srgbClr val="FFFF00"/>
                </a:solidFill>
                <a:latin typeface="+mn-lt"/>
              </a:rPr>
              <a:t>врождённых </a:t>
            </a:r>
          </a:p>
          <a:p>
            <a:pPr marL="363538" indent="-36353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35000"/>
              <a:defRPr/>
            </a:pPr>
            <a:r>
              <a:rPr lang="ru-RU" sz="4800" dirty="0">
                <a:solidFill>
                  <a:srgbClr val="FFFF00"/>
                </a:solidFill>
                <a:latin typeface="+mn-lt"/>
              </a:rPr>
              <a:t>  дефектов </a:t>
            </a:r>
            <a:r>
              <a:rPr lang="ru-RU" sz="36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у ребёнка.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699090_2004102313295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14438"/>
            <a:ext cx="60007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0" y="28575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Arial" charset="0"/>
              </a:rPr>
              <a:t>Легкое здорового и курящего человека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6143644"/>
            <a:ext cx="835824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Arial" charset="0"/>
              </a:rPr>
              <a:t>1 сигарета </a:t>
            </a:r>
            <a:r>
              <a:rPr lang="ru-RU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Arial" charset="0"/>
              </a:rPr>
              <a:t>СОКРАЩАЕТ</a:t>
            </a:r>
            <a:r>
              <a:rPr lang="ru-RU" sz="2800" b="1" dirty="0">
                <a:solidFill>
                  <a:prstClr val="black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Arial" charset="0"/>
              </a:rPr>
              <a:t> 15 минут жизни</a:t>
            </a: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6357938" y="1500188"/>
            <a:ext cx="250031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1 пачка в день – это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1 кг. смолы в год;</a:t>
            </a:r>
          </a:p>
          <a:p>
            <a:pPr algn="ctr"/>
            <a:endParaRPr lang="ru-RU" sz="2800" b="1">
              <a:latin typeface="Calibri" pitchFamily="34" charset="0"/>
              <a:cs typeface="Arial" charset="0"/>
            </a:endParaRPr>
          </a:p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1 пачка в день – это 10 тысяч рублей в год;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80988"/>
            <a:ext cx="300037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143240" y="214290"/>
            <a:ext cx="585791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В экономически развитых странах </a:t>
            </a:r>
            <a:r>
              <a:rPr lang="ru-RU" sz="3200" b="1" dirty="0"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rPr>
              <a:t>мода на курение проходит</a:t>
            </a:r>
            <a:r>
              <a:rPr lang="ru-RU" sz="2800" dirty="0">
                <a:latin typeface="+mn-lt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Сейчас в моде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стройная фигура, гимнастика, культуризм, оздоровительные процедуры.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Курить не престижно.</a:t>
            </a:r>
            <a:r>
              <a:rPr lang="ru-RU" sz="2400" dirty="0"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5288" y="4005263"/>
            <a:ext cx="8351837" cy="249299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  <a:reflection blurRad="12700" stA="28000" endPos="45000" dist="1000" dir="5400000" sy="-100000" algn="bl" rotWithShape="0"/>
                </a:effectLst>
              </a:rPr>
              <a:t>Курение может испортить здоровье и карьеру.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Всё больше предпринимателей отказываются принимать на работу курящих.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 США 35 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млн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а в Англии более 8 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млн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человек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бросили курить.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ra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2928938"/>
            <a:ext cx="51435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714750" y="357188"/>
            <a:ext cx="5429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charset="0"/>
              </a:rPr>
              <a:t>Скажи</a:t>
            </a:r>
            <a:r>
              <a:rPr lang="ru-RU" sz="4000" b="1" dirty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ru-RU" sz="6000" b="1" u="sng" dirty="0">
                <a:solidFill>
                  <a:srgbClr val="FF0000"/>
                </a:solidFill>
                <a:latin typeface="+mn-lt"/>
                <a:cs typeface="Arial" charset="0"/>
              </a:rPr>
              <a:t>«НЕТ!»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4100" name="Рисунок 5" descr="image03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2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6" descr="picture-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71625"/>
            <a:ext cx="2214562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348</Words>
  <Application>Microsoft Office PowerPoint</Application>
  <PresentationFormat>Экран (4:3)</PresentationFormat>
  <Paragraphs>86</Paragraphs>
  <Slides>17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Calibri</vt:lpstr>
      <vt:lpstr>Arial</vt:lpstr>
      <vt:lpstr>Times New Roman</vt:lpstr>
      <vt:lpstr>Arial Black</vt:lpstr>
      <vt:lpstr>Wingdings</vt:lpstr>
      <vt:lpstr>Wingdings 2</vt:lpstr>
      <vt:lpstr>Тема Office</vt:lpstr>
      <vt:lpstr>Photo Editor Photo</vt:lpstr>
      <vt:lpstr>Слайд 1</vt:lpstr>
      <vt:lpstr>Слайд 2</vt:lpstr>
      <vt:lpstr>Слайд 3</vt:lpstr>
      <vt:lpstr>Слайд 4</vt:lpstr>
      <vt:lpstr>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</dc:creator>
  <cp:lastModifiedBy>user</cp:lastModifiedBy>
  <cp:revision>9</cp:revision>
  <dcterms:created xsi:type="dcterms:W3CDTF">2011-11-06T14:39:40Z</dcterms:created>
  <dcterms:modified xsi:type="dcterms:W3CDTF">2015-08-20T20:28:11Z</dcterms:modified>
</cp:coreProperties>
</file>