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323086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419437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953593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9948498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360654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12653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076011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4671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56977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608401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58512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CF5E-99F2-478A-A542-30E078645A0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2895-2817-48E3-9596-C801478AB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5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ПИТАНИЕ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ШКОЛЬНИКОВ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подготовила Чернова Лариса Юрьевна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 МАОУ СОШ №6 г.о. Троицк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Public\Pictures\Sample Pictures\Ужин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857364"/>
            <a:ext cx="4124325" cy="4071966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71643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3008313" cy="5865515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FF0000"/>
                </a:solidFill>
              </a:rPr>
              <a:t>Организация питания младшего школьника должна: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обеспечивать поступление в организм веществ, идущих на формирование новых клеток и возмещать энергетические траты организма;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способствовать нормальному физическому и психическому развитию;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повышать сопротивляемость организма к инфекционным заболеваниям;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улучшать работоспособность.</a:t>
            </a:r>
          </a:p>
          <a:p>
            <a:endParaRPr lang="ru-RU" sz="1800" dirty="0"/>
          </a:p>
        </p:txBody>
      </p:sp>
      <p:pic>
        <p:nvPicPr>
          <p:cNvPr id="7170" name="Picture 2" descr="C:\Users\Public\Pictures\Sample Pictures\Здоровый перекус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5112567" cy="5904655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97805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	С целью формирования у младших школьников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знаний, в том числе и знаний по правильному, рациональному питанию», разработана программа  </a:t>
            </a:r>
            <a:r>
              <a:rPr lang="ru-RU" sz="2000" dirty="0" smtClean="0">
                <a:solidFill>
                  <a:srgbClr val="FF0000"/>
                </a:solidFill>
              </a:rPr>
              <a:t>«Разговор о правильном питании». </a:t>
            </a:r>
            <a:r>
              <a:rPr lang="ru-RU" sz="2000" dirty="0" smtClean="0"/>
              <a:t>Она допущена министерством образования Российской Федерации.</a:t>
            </a:r>
          </a:p>
          <a:p>
            <a:r>
              <a:rPr lang="ru-RU" sz="2000" dirty="0" smtClean="0"/>
              <a:t>   	Авторами программы являются Безруких М.М., Филиппова Т.А., Макеева А.Г.</a:t>
            </a:r>
          </a:p>
          <a:p>
            <a:endParaRPr lang="ru-RU" dirty="0"/>
          </a:p>
        </p:txBody>
      </p:sp>
      <p:pic>
        <p:nvPicPr>
          <p:cNvPr id="8194" name="Picture 2" descr="C:\Users\Public\Pictures\Sample Pictures\Обложка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5184576" cy="5976664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6196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620688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Включение учащихся в процесс формирования здорового образа жизни посредством разработанного курса помогает: 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накопить необходимый опыт и знания по укреплению своего здоровья;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быть внимательным к себе, своему самочувствию, настроению;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развивать навыки общения, речь;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расширять кругозор, познавательные интересы, творческие способности;</a:t>
            </a:r>
          </a:p>
          <a:p>
            <a:r>
              <a:rPr lang="ru-RU" sz="2000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обратить внимание родителей на связь состояния здоровья с гигиеной питания.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440157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Питание в школьной столовой.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ublic\Pictures\Sample Pictures\Овощи и злаки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54888"/>
            <a:ext cx="5178921" cy="44485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5123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028343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школьной столовой учащиеся получают </a:t>
            </a:r>
            <a:r>
              <a:rPr lang="ru-RU" sz="2400" dirty="0">
                <a:solidFill>
                  <a:srgbClr val="FF0000"/>
                </a:solidFill>
              </a:rPr>
              <a:t>двухразовое сбалансированное горячее питание</a:t>
            </a:r>
            <a:r>
              <a:rPr lang="ru-RU" sz="2400" dirty="0"/>
              <a:t>, которое позволяет решить проблемы: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профилактики </a:t>
            </a:r>
            <a:r>
              <a:rPr lang="ru-RU" sz="2400" dirty="0"/>
              <a:t>и коррекции железодефицитных состояний, дефицита йода, остеопороза;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иммунопрофилактики </a:t>
            </a:r>
            <a:r>
              <a:rPr lang="ru-RU" sz="2400" dirty="0"/>
              <a:t>инфекционных болезней;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профилактики </a:t>
            </a:r>
            <a:r>
              <a:rPr lang="ru-RU" sz="2400" dirty="0"/>
              <a:t>распространённых заболеваний детского возраста (болезни органов пищеварения, опорно-двигательного аппарата);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нарушения </a:t>
            </a:r>
            <a:r>
              <a:rPr lang="ru-RU" sz="2400" dirty="0"/>
              <a:t>репродуктивных функций юношей и подростков;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увеличения </a:t>
            </a:r>
            <a:r>
              <a:rPr lang="ru-RU" sz="2400" dirty="0"/>
              <a:t>показателей годности призывников к военной службе.</a:t>
            </a:r>
          </a:p>
        </p:txBody>
      </p:sp>
    </p:spTree>
    <p:extLst>
      <p:ext uri="{BB962C8B-B14F-4D97-AF65-F5344CB8AC3E}">
        <p14:creationId xmlns:p14="http://schemas.microsoft.com/office/powerpoint/2010/main" xmlns="" val="1198813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012" y="260648"/>
            <a:ext cx="5111750" cy="5853113"/>
          </a:xfrm>
          <a:ln>
            <a:solidFill>
              <a:schemeClr val="accent6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18948"/>
            <a:ext cx="3008313" cy="580721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Трехразовое питание  завтрак, обед, полдник </a:t>
            </a:r>
            <a:r>
              <a:rPr lang="ru-RU" sz="2000" dirty="0"/>
              <a:t>получают  все дети  начальной школы, посещающие группу продленного </a:t>
            </a:r>
            <a:r>
              <a:rPr lang="ru-RU" sz="2000" dirty="0" smtClean="0"/>
              <a:t>дня</a:t>
            </a:r>
          </a:p>
          <a:p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    </a:t>
            </a:r>
            <a:r>
              <a:rPr lang="ru-RU" sz="2000" dirty="0">
                <a:solidFill>
                  <a:srgbClr val="FF0000"/>
                </a:solidFill>
              </a:rPr>
              <a:t>Одноразовое питание (завтрак) </a:t>
            </a:r>
            <a:r>
              <a:rPr lang="ru-RU" sz="2000" dirty="0"/>
              <a:t>5-11 классы  получают все дети льготной категории, и за счет средств родителей  все желающие дети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       Получить обед за счет средств родителей имеют возможность все учащиеся 5-11 классов.</a:t>
            </a:r>
          </a:p>
          <a:p>
            <a:endParaRPr lang="ru-RU" dirty="0"/>
          </a:p>
        </p:txBody>
      </p:sp>
      <p:pic>
        <p:nvPicPr>
          <p:cNvPr id="2050" name="Picture 2" descr="C:\Users\Public\Pictures\Sample Pictures\Поварёнок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3708" y="318948"/>
            <a:ext cx="504056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8830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814388"/>
            <a:ext cx="2880320" cy="522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889844"/>
            <a:ext cx="51845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Предложения  по организации питания в школьной столовой.</a:t>
            </a:r>
          </a:p>
          <a:p>
            <a:endParaRPr lang="ru-RU" sz="2000" dirty="0"/>
          </a:p>
          <a:p>
            <a:r>
              <a:rPr lang="ru-RU" sz="2000" dirty="0" smtClean="0"/>
              <a:t>1.По </a:t>
            </a:r>
            <a:r>
              <a:rPr lang="ru-RU" sz="2000" dirty="0"/>
              <a:t>возможности увеличить площадь  столового зала.</a:t>
            </a:r>
          </a:p>
          <a:p>
            <a:r>
              <a:rPr lang="ru-RU" sz="2000" dirty="0" smtClean="0"/>
              <a:t>2.Разграничить </a:t>
            </a:r>
            <a:r>
              <a:rPr lang="ru-RU" sz="2000" dirty="0"/>
              <a:t>место  раздачи пищи со школьным буфетом.</a:t>
            </a:r>
          </a:p>
          <a:p>
            <a:r>
              <a:rPr lang="ru-RU" sz="2000" dirty="0" smtClean="0"/>
              <a:t>3.Обновить </a:t>
            </a:r>
            <a:r>
              <a:rPr lang="ru-RU" sz="2000" dirty="0"/>
              <a:t>столовые приборы и приобрести  чайные ложки.</a:t>
            </a:r>
          </a:p>
          <a:p>
            <a:r>
              <a:rPr lang="ru-RU" sz="2000" dirty="0" smtClean="0"/>
              <a:t>4.Расширить </a:t>
            </a:r>
            <a:r>
              <a:rPr lang="ru-RU" sz="2000" dirty="0"/>
              <a:t>ассортимент  буфетной продукции (фрукты, орехи, кроме арахиса, печенье, йогурты).</a:t>
            </a:r>
          </a:p>
          <a:p>
            <a:r>
              <a:rPr lang="ru-RU" sz="2000" dirty="0" smtClean="0"/>
              <a:t>5.Обеспечить </a:t>
            </a:r>
            <a:r>
              <a:rPr lang="ru-RU" sz="2000" i="1" dirty="0"/>
              <a:t>постоянное</a:t>
            </a:r>
            <a:r>
              <a:rPr lang="ru-RU" sz="2000" dirty="0"/>
              <a:t> наличие  мыла и бумажных полотенец  у раковин школьной столовой.</a:t>
            </a:r>
          </a:p>
          <a:p>
            <a:r>
              <a:rPr lang="ru-RU" sz="2000" dirty="0"/>
              <a:t>6. Увеличить количество работников  столовой.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8564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Public\Pictures\Sample Pictures\928042-4423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3987"/>
            <a:ext cx="4032448" cy="40100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23988"/>
            <a:ext cx="4032448" cy="401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0943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582341"/>
            <a:ext cx="71287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Литература.</a:t>
            </a:r>
          </a:p>
          <a:p>
            <a:r>
              <a:rPr lang="ru-RU" sz="2800" b="1" dirty="0"/>
              <a:t>1</a:t>
            </a:r>
            <a:r>
              <a:rPr lang="ru-RU" sz="2800" dirty="0"/>
              <a:t>.Безруких. М. М. «Разговор о правильном питании»</a:t>
            </a:r>
          </a:p>
          <a:p>
            <a:r>
              <a:rPr lang="ru-RU" sz="2800" b="1" dirty="0"/>
              <a:t>2</a:t>
            </a:r>
            <a:r>
              <a:rPr lang="ru-RU" sz="2800" dirty="0"/>
              <a:t>.Василькина.Ю. «Чтобы дети ели здоровую пищу с удовольствием»</a:t>
            </a:r>
          </a:p>
          <a:p>
            <a:r>
              <a:rPr lang="ru-RU" sz="2800" b="1" dirty="0"/>
              <a:t>3</a:t>
            </a:r>
            <a:r>
              <a:rPr lang="ru-RU" sz="2800" dirty="0"/>
              <a:t>.Володченкова.О. «Как привить ребёнку вкус к еде?»</a:t>
            </a:r>
          </a:p>
          <a:p>
            <a:r>
              <a:rPr lang="ru-RU" sz="2800" b="1" dirty="0"/>
              <a:t>4</a:t>
            </a:r>
            <a:r>
              <a:rPr lang="ru-RU" sz="2800" dirty="0"/>
              <a:t>.Книга о вкусной и здоровой пище.</a:t>
            </a:r>
          </a:p>
          <a:p>
            <a:r>
              <a:rPr lang="ru-RU" sz="2800" b="1" dirty="0"/>
              <a:t>5</a:t>
            </a:r>
            <a:r>
              <a:rPr lang="ru-RU" sz="2800" dirty="0"/>
              <a:t>.Макееаа. А. «Каши много не бывает.»</a:t>
            </a:r>
          </a:p>
          <a:p>
            <a:r>
              <a:rPr lang="ru-RU" sz="2800" b="1" dirty="0"/>
              <a:t>6</a:t>
            </a:r>
            <a:r>
              <a:rPr lang="ru-RU" sz="2800" dirty="0"/>
              <a:t>. </a:t>
            </a:r>
            <a:r>
              <a:rPr lang="ru-RU" sz="2800" dirty="0" smtClean="0"/>
              <a:t>Панкова. Е</a:t>
            </a:r>
            <a:r>
              <a:rPr lang="ru-RU" sz="2800" dirty="0"/>
              <a:t>. «Чем мы кормим наших детей?»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4527069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9269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Питание обеспечивает основные жизненные функции организма, особое значение это имеет в детском возрасте.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	Полноценное питание, полученное в раннем возрасте, способствует здоровью в зрелом возрасте и в старости.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	За фразой </a:t>
            </a:r>
            <a:r>
              <a:rPr lang="ru-RU" sz="2400" dirty="0" smtClean="0">
                <a:solidFill>
                  <a:srgbClr val="FF0000"/>
                </a:solidFill>
              </a:rPr>
              <a:t>«школьное питание» </a:t>
            </a:r>
            <a:r>
              <a:rPr lang="ru-RU" sz="2400" dirty="0" smtClean="0"/>
              <a:t>стоит здоровье  детей. По данным </a:t>
            </a:r>
            <a:r>
              <a:rPr lang="ru-RU" sz="2400" dirty="0" err="1" smtClean="0"/>
              <a:t>валеологов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болезни органов пищеварения у детей и подростков занимают 3-е место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	 Только </a:t>
            </a:r>
            <a:r>
              <a:rPr lang="ru-RU" sz="2400" dirty="0" smtClean="0">
                <a:solidFill>
                  <a:srgbClr val="FF0000"/>
                </a:solidFill>
              </a:rPr>
              <a:t>37%</a:t>
            </a:r>
            <a:r>
              <a:rPr lang="ru-RU" sz="2400" dirty="0" smtClean="0"/>
              <a:t> россиян считают, что их дети питаются правильно.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88855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404664"/>
            <a:ext cx="3141985" cy="57214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Чтобы вырастить здорового ребенка необходимо </a:t>
            </a:r>
            <a:r>
              <a:rPr lang="ru-RU" sz="2000" dirty="0" smtClean="0">
                <a:solidFill>
                  <a:srgbClr val="FF0000"/>
                </a:solidFill>
              </a:rPr>
              <a:t>создать условия для его полноценного воспитания и развития.</a:t>
            </a:r>
          </a:p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	 Один из основных факторов, определяющих состояние здоровья ребенка, его физическое и умственное развитие - </a:t>
            </a:r>
            <a:r>
              <a:rPr lang="ru-RU" sz="2000" dirty="0" smtClean="0">
                <a:solidFill>
                  <a:srgbClr val="FF0000"/>
                </a:solidFill>
              </a:rPr>
              <a:t>организация качественного питания подрастающего поколения.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Public\Pictures\Sample Pictures\Рациональное питание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4000"/>
            <a:ext cx="5184576" cy="63500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5392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Система организации правильного и рационального питания осуществляется в воспитательных и общеобразовательных учреждениях с дошкольного возраста  ребенка. </a:t>
            </a:r>
            <a:r>
              <a:rPr lang="ru-RU" sz="1600" dirty="0" smtClean="0">
                <a:solidFill>
                  <a:srgbClr val="FF0000"/>
                </a:solidFill>
              </a:rPr>
              <a:t>Особенно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важным физиологическим периодом становления детского организма являются школьные годы (7-17 лет).</a:t>
            </a:r>
          </a:p>
          <a:p>
            <a:pPr algn="ctr"/>
            <a:r>
              <a:rPr lang="ru-RU" sz="1600" dirty="0" smtClean="0"/>
              <a:t>В соответствии с Законом «Об образовании» забота о здоровье человека отнесена к приоритетным направлениям государственной политики в области образования. </a:t>
            </a:r>
            <a:r>
              <a:rPr lang="ru-RU" sz="1600" dirty="0" smtClean="0">
                <a:solidFill>
                  <a:srgbClr val="FF0000"/>
                </a:solidFill>
              </a:rPr>
              <a:t>Проблема формирования здорового образа жизни, сбережение и укрепление здоровья школьников требует усилий родителей, врачей, педагогов.</a:t>
            </a:r>
          </a:p>
          <a:p>
            <a:endParaRPr lang="ru-RU" dirty="0"/>
          </a:p>
        </p:txBody>
      </p:sp>
      <p:pic>
        <p:nvPicPr>
          <p:cNvPr id="3074" name="Picture 2" descr="C:\Users\Public\Pictures\Sample Pictures\Правильно питайся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5256584" cy="576064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7892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008313" cy="593752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	Хорошее здоровье и питание необходимы для достижения полноты образовательного потенциала поскольку </a:t>
            </a:r>
            <a:r>
              <a:rPr lang="ru-RU" sz="1800" dirty="0" smtClean="0">
                <a:solidFill>
                  <a:srgbClr val="FF0000"/>
                </a:solidFill>
              </a:rPr>
              <a:t>питание оказывает влияние на интеллектуальное развитие и способность к обучению.</a:t>
            </a:r>
          </a:p>
          <a:p>
            <a:r>
              <a:rPr lang="ru-RU" sz="1800" dirty="0" smtClean="0"/>
              <a:t> 	 Академическая успеваемость и умственные способности учащихся, получающих качественное питание, значительно выше по сравнению с этими показателями у учащихся с неполноценным питанием, независимо от дохода семьи, качества школы и компетентности учителя.</a:t>
            </a:r>
            <a:endParaRPr lang="ru-RU" sz="1800" dirty="0"/>
          </a:p>
        </p:txBody>
      </p:sp>
      <p:pic>
        <p:nvPicPr>
          <p:cNvPr id="4098" name="Picture 2" descr="C:\Users\Public\Pictures\Sample Pictures\Успешный ученик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106144" cy="5976664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82651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612845"/>
            <a:ext cx="7542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Основными нарушениями в питании являются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несоблюдение режима питания;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несоблюдение питьевого режима;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несоблюдение оптимальных соотношений между основными ингредиентами пищи;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избыток рафинированных продуктов, простых углеводов,   животных жиров;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дефицит растительных масел,  клетчатки, витаминов группы В, витаминов С, А, Е, серосодержащих аминокислот, молочнокислых бактерий,  пищевых антиоксидантов;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нарушения в количестве и соотношении поступающих с пищей минеральных элементов (железа, кальция, фосфора, йода, хрома, селена, меди, цинка и других).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006083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По результатам  медицинских исследований магазинные полуфабрикаты, </a:t>
            </a:r>
            <a:r>
              <a:rPr lang="ru-RU" sz="1600" dirty="0" smtClean="0">
                <a:solidFill>
                  <a:srgbClr val="FF0000"/>
                </a:solidFill>
              </a:rPr>
              <a:t>еда в кафе быстрого питания вызывают у ребёнка быстрое разрушение и преждевременное старение организма.</a:t>
            </a:r>
          </a:p>
          <a:p>
            <a:pPr algn="ctr"/>
            <a:r>
              <a:rPr lang="ru-RU" sz="1600" dirty="0" smtClean="0"/>
              <a:t> В том числе: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разрушают клетки головного мозга, контролирующие вес;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провоцируют развитие диабета;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поражают иммунную систему;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вызывают гипертонию, мочекаменную болезнь,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становятся причиной тяжёлых форм аллергии;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поражают суставы;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вызывают заболевания ЖКТ.</a:t>
            </a:r>
            <a:endParaRPr lang="ru-RU" sz="1600" dirty="0"/>
          </a:p>
        </p:txBody>
      </p:sp>
      <p:pic>
        <p:nvPicPr>
          <p:cNvPr id="5122" name="Picture 2" descr="C:\Users\Public\Pictures\Sample Pictures\Питание в кафе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5256584" cy="590465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76326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C00000"/>
                </a:solidFill>
              </a:rPr>
              <a:t>Одна из главных задач семейного воспитания-научить ребёнка с ранних лет правильно и полноценно питаться.</a:t>
            </a:r>
            <a:r>
              <a:rPr lang="ru-RU" sz="1800" dirty="0" smtClean="0"/>
              <a:t> Это помогает осуществить: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совместное обсуждение с ребёнком списка покупок продуктов питания;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самостоятельный выбор ребёнком продуктов из списка в торговой точке;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соблюдение постоянного времени завтрака, обеда и ужина, когда вся семья собирается за столом;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разрешение ребёнку помочь накрыть на стол, приготовить пищу;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800" dirty="0" smtClean="0"/>
              <a:t>личный пример взрослых в употреблении здоровой пищи.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6146" name="Picture 2" descr="C:\Users\Public\Pictures\Sample Pictures\Готовят дети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5112568" cy="583264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7899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3265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dirty="0" smtClean="0">
                <a:solidFill>
                  <a:srgbClr val="FF0000"/>
                </a:solidFill>
              </a:rPr>
              <a:t>младшем школьном возрасте </a:t>
            </a:r>
            <a:r>
              <a:rPr lang="ru-RU" sz="2800" dirty="0" smtClean="0"/>
              <a:t>продолжается дальнейшее формирование организма, отличающееся: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высокой скоростью роста;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увеличением массы тела;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интенсивностью обменных процессов.</a:t>
            </a:r>
          </a:p>
          <a:p>
            <a:pPr algn="just"/>
            <a:r>
              <a:rPr lang="ru-RU" sz="2800" dirty="0" smtClean="0"/>
              <a:t> В этом возрасте завершается: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формирование скелета;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сердечнососудистой, легочной систем;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пищеварительного тракта;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/>
              <a:t>системы иммунологической защиты.</a:t>
            </a:r>
          </a:p>
          <a:p>
            <a:pPr algn="just"/>
            <a:r>
              <a:rPr lang="ru-RU" sz="2800" dirty="0" smtClean="0"/>
              <a:t> Процесс обучения требует от ребенка значительных физических и нервно-психологических затрат.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59932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590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ПИТАНИЕ ШКОЛЬНИКОВ подготовила Чернова Лариса Юрьевна  учитель начальных классов МАОУ СОШ №6 г.о. Троицк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Питание в школьной столовой.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 ШКОЛЬНИКОВ</dc:title>
  <dc:creator>Sony</dc:creator>
  <cp:lastModifiedBy>UserPC</cp:lastModifiedBy>
  <cp:revision>22</cp:revision>
  <dcterms:created xsi:type="dcterms:W3CDTF">2012-03-27T16:21:41Z</dcterms:created>
  <dcterms:modified xsi:type="dcterms:W3CDTF">2015-10-19T06:44:45Z</dcterms:modified>
</cp:coreProperties>
</file>