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0D8C-9DB8-4FFF-9C7C-267F213F5145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9C4D-23A7-47FF-AC41-FFA5DF70F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4304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ТЕМА: БИОСФЕРА.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УРОК 2. Природа как совокупность живого и неживого.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85926"/>
            <a:ext cx="9144000" cy="5072074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solidFill>
                  <a:schemeClr val="tx1"/>
                </a:solidFill>
              </a:rPr>
              <a:t>Цель: </a:t>
            </a:r>
            <a:r>
              <a:rPr lang="ru-RU" b="1" u="sng" dirty="0" smtClean="0">
                <a:solidFill>
                  <a:srgbClr val="7030A0"/>
                </a:solidFill>
              </a:rPr>
              <a:t>Формирование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у учащихся </a:t>
            </a:r>
            <a:r>
              <a:rPr lang="ru-RU" b="1" dirty="0" smtClean="0">
                <a:solidFill>
                  <a:srgbClr val="7030A0"/>
                </a:solidFill>
              </a:rPr>
              <a:t>представлений </a:t>
            </a:r>
            <a:r>
              <a:rPr lang="ru-RU" b="1" dirty="0">
                <a:solidFill>
                  <a:srgbClr val="7030A0"/>
                </a:solidFill>
              </a:rPr>
              <a:t>о природе как совокупности живого и неживого, её единстве.</a:t>
            </a:r>
          </a:p>
          <a:p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</a:t>
            </a:r>
            <a:r>
              <a:rPr lang="ru-RU" b="1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сформировать </a:t>
            </a:r>
            <a:r>
              <a:rPr lang="ru-RU" b="1" dirty="0">
                <a:solidFill>
                  <a:srgbClr val="FF0000"/>
                </a:solidFill>
              </a:rPr>
              <a:t>у учащихся знания об </a:t>
            </a:r>
            <a:r>
              <a:rPr lang="ru-RU" b="1" dirty="0" smtClean="0">
                <a:solidFill>
                  <a:srgbClr val="FF0000"/>
                </a:solidFill>
              </a:rPr>
              <a:t>     отличительных </a:t>
            </a:r>
            <a:r>
              <a:rPr lang="ru-RU" b="1" dirty="0">
                <a:solidFill>
                  <a:srgbClr val="FF0000"/>
                </a:solidFill>
              </a:rPr>
              <a:t>признаках живого; целостности природы, состоящей из живого и неживого;</a:t>
            </a:r>
          </a:p>
          <a:p>
            <a:r>
              <a:rPr lang="ru-RU" b="1" dirty="0">
                <a:solidFill>
                  <a:srgbClr val="FF0000"/>
                </a:solidFill>
              </a:rPr>
              <a:t>развивать умения учащихся сравнивать тела живой и неживой природы, объяснять единство живой и неживой природы и на этой основе делать выводы; </a:t>
            </a:r>
          </a:p>
          <a:p>
            <a:r>
              <a:rPr lang="ru-RU" b="1" dirty="0">
                <a:solidFill>
                  <a:srgbClr val="FF0000"/>
                </a:solidFill>
              </a:rPr>
              <a:t>воспитывать у учащихся осознание необходимости охраны природы.</a:t>
            </a:r>
          </a:p>
          <a:p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Оборудование: 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таблицы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рисунки с изображением бактерий, грибов, растений, животных, тел неживой природы.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Как </a:t>
            </a:r>
            <a:r>
              <a:rPr lang="ru-RU" dirty="0"/>
              <a:t>называется все то, что </a:t>
            </a:r>
            <a:r>
              <a:rPr lang="ru-RU" dirty="0" smtClean="0"/>
              <a:t>нас окружает?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ru-RU" b="1" dirty="0"/>
              <a:t>в </a:t>
            </a:r>
            <a:r>
              <a:rPr lang="ru-RU" b="1" u="sng" dirty="0"/>
              <a:t>экологии</a:t>
            </a:r>
            <a:r>
              <a:rPr lang="ru-RU" b="1" dirty="0"/>
              <a:t> понятия «</a:t>
            </a:r>
            <a:r>
              <a:rPr lang="ru-RU" b="1" dirty="0">
                <a:solidFill>
                  <a:srgbClr val="FF0000"/>
                </a:solidFill>
              </a:rPr>
              <a:t>природа</a:t>
            </a:r>
            <a:r>
              <a:rPr lang="ru-RU" b="1" dirty="0"/>
              <a:t>» и «</a:t>
            </a:r>
            <a:r>
              <a:rPr lang="ru-RU" b="1" dirty="0">
                <a:solidFill>
                  <a:srgbClr val="FF0000"/>
                </a:solidFill>
              </a:rPr>
              <a:t>окружающая среда</a:t>
            </a:r>
            <a:r>
              <a:rPr lang="ru-RU" b="1" dirty="0"/>
              <a:t>» являются очень сходными. Современный человек под </a:t>
            </a:r>
            <a:r>
              <a:rPr lang="ru-RU" b="1" u="sng" dirty="0">
                <a:solidFill>
                  <a:srgbClr val="FF0000"/>
                </a:solidFill>
              </a:rPr>
              <a:t>окружающей средой</a:t>
            </a:r>
            <a:r>
              <a:rPr lang="ru-RU" b="1" dirty="0"/>
              <a:t> подразумевает весь находящийся вокруг него мир с огромным количеством бегающих, прыгающих, плавающих, ползающих, летающих животных, с миллионами самых разнообразных растений, грибов, с множеством рек, озер, морей, равнин и гор. Все, что окружает человека, что находится вокруг него - </a:t>
            </a:r>
            <a:r>
              <a:rPr lang="ru-RU" b="1" u="sng" dirty="0">
                <a:solidFill>
                  <a:srgbClr val="FF0000"/>
                </a:solidFill>
              </a:rPr>
              <a:t>это окружающая среда</a:t>
            </a:r>
            <a:r>
              <a:rPr lang="ru-RU" b="1" dirty="0"/>
              <a:t>. </a:t>
            </a:r>
          </a:p>
          <a:p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642910" y="142852"/>
            <a:ext cx="714380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</a:t>
            </a:r>
            <a:r>
              <a:rPr lang="ru-RU" sz="3600" b="1" dirty="0" smtClean="0"/>
              <a:t>Посмотрите </a:t>
            </a:r>
            <a:r>
              <a:rPr lang="ru-RU" sz="3600" b="1" dirty="0"/>
              <a:t>вокруг себя</a:t>
            </a:r>
            <a:r>
              <a:rPr lang="ru-RU" sz="3600" b="1" dirty="0" smtClean="0"/>
              <a:t>, что нас окружает?</a:t>
            </a:r>
            <a:br>
              <a:rPr lang="ru-RU" sz="3600" b="1" dirty="0" smtClean="0"/>
            </a:br>
            <a:r>
              <a:rPr lang="ru-RU" sz="3600" b="1" dirty="0" smtClean="0"/>
              <a:t>        Вспомните, что </a:t>
            </a:r>
            <a:r>
              <a:rPr lang="ru-RU" sz="3600" b="1" dirty="0"/>
              <a:t>окружает </a:t>
            </a:r>
            <a:r>
              <a:rPr lang="ru-RU" sz="3600" b="1" dirty="0" smtClean="0"/>
              <a:t>вас </a:t>
            </a:r>
            <a:r>
              <a:rPr lang="ru-RU" sz="3600" b="1" dirty="0"/>
              <a:t>дома, на </a:t>
            </a:r>
            <a:r>
              <a:rPr lang="ru-RU" sz="3600" b="1" dirty="0" smtClean="0"/>
              <a:t>улице</a:t>
            </a:r>
            <a:r>
              <a:rPr lang="ru-RU" sz="3600" b="1" dirty="0"/>
              <a:t>?</a:t>
            </a: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800" b="1" dirty="0"/>
              <a:t/>
            </a:r>
            <a:br>
              <a:rPr lang="ru-RU" sz="800" b="1" dirty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4000" b="1" u="sng" dirty="0" smtClean="0">
                <a:solidFill>
                  <a:srgbClr val="FF0000"/>
                </a:solidFill>
              </a:rPr>
              <a:t>Все </a:t>
            </a:r>
            <a:r>
              <a:rPr lang="ru-RU" sz="4000" b="1" u="sng" dirty="0">
                <a:solidFill>
                  <a:srgbClr val="FF0000"/>
                </a:solidFill>
              </a:rPr>
              <a:t>это окружающая среда.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45720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Все ли из того, что окружает нас, является   живым?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Перечислите элементы неживой природы,    находящейся вокруг человека. 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u="sng" dirty="0" smtClean="0"/>
              <a:t>ВЫВОД: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Окружающий мир, природа состоит из    живого и неживого.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357158" y="0"/>
            <a:ext cx="571504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428596" y="2357430"/>
            <a:ext cx="571504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справка 5">
            <a:hlinkClick r:id="" action="ppaction://noaction" highlightClick="1"/>
          </p:cNvPr>
          <p:cNvSpPr/>
          <p:nvPr/>
        </p:nvSpPr>
        <p:spPr>
          <a:xfrm>
            <a:off x="428596" y="4000504"/>
            <a:ext cx="571504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ВЫПОЛНИТЕ ЗАДАНИЕ 1.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i="1" dirty="0"/>
              <a:t>Из предложенного перечня выбери  тела неживой природы и живые организмы: дельфин, ромашка, капелька воды, муравей, гриб, солнце, слон, хлеб, сорока, камень, почва, здание школы, лесная тропинка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/>
              <a:t>Живые организмы</a:t>
            </a:r>
            <a:r>
              <a:rPr lang="ru-RU" b="1" i="1" dirty="0"/>
              <a:t>  - </a:t>
            </a:r>
            <a:r>
              <a:rPr lang="ru-RU" dirty="0"/>
              <a:t> </a:t>
            </a:r>
          </a:p>
          <a:p>
            <a:r>
              <a:rPr lang="ru-RU" dirty="0"/>
              <a:t>Тела неживой природы</a:t>
            </a:r>
            <a:r>
              <a:rPr lang="ru-RU" b="1" dirty="0"/>
              <a:t> 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71810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     </a:t>
            </a:r>
            <a:r>
              <a:rPr lang="ru-RU" sz="2800" b="1" dirty="0" smtClean="0"/>
              <a:t>Перечислите </a:t>
            </a:r>
            <a:r>
              <a:rPr lang="ru-RU" sz="2800" b="1" dirty="0"/>
              <a:t>живые организмы, известные </a:t>
            </a:r>
            <a:r>
              <a:rPr lang="ru-RU" sz="2800" b="1" dirty="0" smtClean="0"/>
              <a:t>вам</a:t>
            </a:r>
            <a:r>
              <a:rPr lang="ru-RU" sz="2800" b="1" dirty="0"/>
              <a:t>. 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/>
              <a:t>ВЫВОД:</a:t>
            </a:r>
            <a:r>
              <a:rPr lang="ru-RU" sz="2800" b="1" dirty="0" smtClean="0"/>
              <a:t>  Все </a:t>
            </a:r>
            <a:r>
              <a:rPr lang="ru-RU" sz="2800" b="1" dirty="0"/>
              <a:t>живое на нашей планете представлено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      4  большими   группами - </a:t>
            </a:r>
            <a:r>
              <a:rPr lang="ru-RU" sz="2800" b="1" i="1" dirty="0"/>
              <a:t>царствами</a:t>
            </a:r>
            <a:r>
              <a:rPr lang="ru-RU" sz="2800" b="1" dirty="0"/>
              <a:t> –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FF0000"/>
                </a:solidFill>
              </a:rPr>
              <a:t>бактерий</a:t>
            </a:r>
            <a:r>
              <a:rPr lang="ru-RU" sz="2800" b="1" u="sng" dirty="0">
                <a:solidFill>
                  <a:srgbClr val="FF0000"/>
                </a:solidFill>
              </a:rPr>
              <a:t>, </a:t>
            </a:r>
            <a:r>
              <a:rPr lang="ru-RU" sz="2800" b="1" u="sng" dirty="0" smtClean="0">
                <a:solidFill>
                  <a:srgbClr val="FF0000"/>
                </a:solidFill>
              </a:rPr>
              <a:t>  грибов</a:t>
            </a:r>
            <a:r>
              <a:rPr lang="ru-RU" sz="2800" b="1" u="sng" dirty="0">
                <a:solidFill>
                  <a:srgbClr val="FF0000"/>
                </a:solidFill>
              </a:rPr>
              <a:t>, </a:t>
            </a:r>
            <a:r>
              <a:rPr lang="ru-RU" sz="2800" b="1" u="sng" dirty="0" smtClean="0">
                <a:solidFill>
                  <a:srgbClr val="FF0000"/>
                </a:solidFill>
              </a:rPr>
              <a:t>  растений</a:t>
            </a:r>
            <a:r>
              <a:rPr lang="ru-RU" sz="2800" b="1" u="sng" dirty="0">
                <a:solidFill>
                  <a:srgbClr val="FF0000"/>
                </a:solidFill>
              </a:rPr>
              <a:t>, </a:t>
            </a:r>
            <a:r>
              <a:rPr lang="ru-RU" sz="2800" b="1" u="sng" dirty="0" smtClean="0">
                <a:solidFill>
                  <a:srgbClr val="FF0000"/>
                </a:solidFill>
              </a:rPr>
              <a:t>  животных</a:t>
            </a:r>
            <a:r>
              <a:rPr lang="ru-RU" sz="2800" b="1" u="sng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3248"/>
            <a:ext cx="9144000" cy="371475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ВЫПОЛНИТЕ ЗАДАНИЕ 5,  стр.3.    </a:t>
            </a:r>
          </a:p>
          <a:p>
            <a:pPr algn="ctr">
              <a:buNone/>
            </a:pPr>
            <a:r>
              <a:rPr lang="ru-RU" b="1" i="1" dirty="0" smtClean="0"/>
              <a:t>(заполнить левую колонку)             </a:t>
            </a:r>
          </a:p>
          <a:p>
            <a:pPr algn="ctr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Вспомните </a:t>
            </a:r>
            <a:r>
              <a:rPr lang="ru-RU" b="1" i="1" dirty="0"/>
              <a:t>признаки живых </a:t>
            </a:r>
            <a:r>
              <a:rPr lang="ru-RU" b="1" i="1" dirty="0" smtClean="0"/>
              <a:t>организмов </a:t>
            </a:r>
          </a:p>
          <a:p>
            <a:pPr algn="ctr">
              <a:buNone/>
            </a:pPr>
            <a:r>
              <a:rPr lang="ru-RU" b="1" i="1" dirty="0" smtClean="0"/>
              <a:t>и  запишите их в тетрадь</a:t>
            </a:r>
            <a:r>
              <a:rPr lang="ru-RU" b="1" i="1" dirty="0">
                <a:solidFill>
                  <a:srgbClr val="FF0000"/>
                </a:solidFill>
              </a:rPr>
              <a:t>.</a:t>
            </a:r>
            <a:r>
              <a:rPr lang="ru-RU" b="1" dirty="0" smtClean="0">
                <a:solidFill>
                  <a:srgbClr val="FF0000"/>
                </a:solidFill>
              </a:rPr>
              <a:t>            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428596" y="428604"/>
            <a:ext cx="571504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справка 5">
            <a:hlinkClick r:id="" action="ppaction://noaction" highlightClick="1"/>
          </p:cNvPr>
          <p:cNvSpPr/>
          <p:nvPr/>
        </p:nvSpPr>
        <p:spPr>
          <a:xfrm>
            <a:off x="500034" y="5072074"/>
            <a:ext cx="571504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0037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Все </a:t>
            </a:r>
            <a:r>
              <a:rPr lang="ru-RU" sz="3600" dirty="0"/>
              <a:t>живые организмы, так или иначе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связаны </a:t>
            </a:r>
            <a:r>
              <a:rPr lang="ru-RU" sz="3600" dirty="0"/>
              <a:t>с неживой природой. </a:t>
            </a:r>
            <a:br>
              <a:rPr lang="ru-RU" sz="3600" dirty="0"/>
            </a:br>
            <a:r>
              <a:rPr lang="ru-RU" sz="3600" dirty="0" smtClean="0"/>
              <a:t>Приведите примеры </a:t>
            </a:r>
            <a:r>
              <a:rPr lang="ru-RU" sz="3600" dirty="0"/>
              <a:t>такой связи.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u="sng" dirty="0" smtClean="0"/>
              <a:t>ВЫВОД: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Природу </a:t>
            </a:r>
            <a:r>
              <a:rPr lang="ru-RU" sz="3600" b="1" dirty="0">
                <a:solidFill>
                  <a:srgbClr val="FF0000"/>
                </a:solidFill>
              </a:rPr>
              <a:t>можно рассматривать как </a:t>
            </a:r>
            <a:r>
              <a:rPr lang="ru-RU" sz="3600" b="1" dirty="0" smtClean="0">
                <a:solidFill>
                  <a:srgbClr val="FF0000"/>
                </a:solidFill>
              </a:rPr>
              <a:t>     совокупность </a:t>
            </a:r>
            <a:r>
              <a:rPr lang="ru-RU" sz="3600" b="1" dirty="0">
                <a:solidFill>
                  <a:srgbClr val="FF0000"/>
                </a:solidFill>
              </a:rPr>
              <a:t>живого и неживого.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86124"/>
            <a:ext cx="9144000" cy="3571876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еживая </a:t>
            </a:r>
            <a:r>
              <a:rPr lang="ru-RU" dirty="0"/>
              <a:t>природа также отличается большим разнообразием.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Перечислите </a:t>
            </a:r>
            <a:r>
              <a:rPr lang="ru-RU" dirty="0"/>
              <a:t>элементы неживой </a:t>
            </a:r>
            <a:r>
              <a:rPr lang="ru-RU" dirty="0" smtClean="0"/>
              <a:t>природы. 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Выполнение </a:t>
            </a:r>
            <a:r>
              <a:rPr lang="ru-RU" b="1" dirty="0">
                <a:solidFill>
                  <a:srgbClr val="FF0000"/>
                </a:solidFill>
              </a:rPr>
              <a:t>задания 5 рабочей тетради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ru-RU" b="1" i="1" dirty="0" smtClean="0"/>
              <a:t>(выполнить правую колонку) </a:t>
            </a:r>
            <a:endParaRPr lang="ru-RU" b="1" i="1" dirty="0"/>
          </a:p>
        </p:txBody>
      </p:sp>
      <p:sp>
        <p:nvSpPr>
          <p:cNvPr id="4" name="Управляющая кнопка: справка 3">
            <a:hlinkClick r:id="" action="ppaction://noaction" highlightClick="1"/>
          </p:cNvPr>
          <p:cNvSpPr/>
          <p:nvPr/>
        </p:nvSpPr>
        <p:spPr>
          <a:xfrm>
            <a:off x="428596" y="1000108"/>
            <a:ext cx="571504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500034" y="4500570"/>
            <a:ext cx="571504" cy="50006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Закрепление знаний: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07223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b="1" i="1" dirty="0" smtClean="0"/>
              <a:t>                              Выбери </a:t>
            </a:r>
            <a:r>
              <a:rPr lang="ru-RU" b="1" i="1" dirty="0"/>
              <a:t>правильный ответ:</a:t>
            </a:r>
            <a:endParaRPr lang="ru-RU" dirty="0"/>
          </a:p>
          <a:p>
            <a:pPr>
              <a:buNone/>
            </a:pPr>
            <a:endParaRPr lang="ru-RU" dirty="0"/>
          </a:p>
          <a:p>
            <a:pPr lvl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</a:t>
            </a:r>
            <a:r>
              <a:rPr lang="ru-RU" b="1" i="1" u="sng" dirty="0" smtClean="0"/>
              <a:t>1.К </a:t>
            </a:r>
            <a:r>
              <a:rPr lang="ru-RU" b="1" i="1" u="sng" dirty="0"/>
              <a:t>живой природе относится: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а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береза;     б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воздух;     в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тепло;     г</a:t>
            </a:r>
            <a:r>
              <a:rPr lang="ru-RU" b="1" dirty="0">
                <a:solidFill>
                  <a:srgbClr val="FF0000"/>
                </a:solidFill>
              </a:rPr>
              <a:t>) камень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</a:t>
            </a:r>
            <a:r>
              <a:rPr lang="ru-RU" b="1" i="1" u="sng" dirty="0" smtClean="0"/>
              <a:t>2.К </a:t>
            </a:r>
            <a:r>
              <a:rPr lang="ru-RU" b="1" i="1" u="sng" dirty="0"/>
              <a:t>неживой природе </a:t>
            </a:r>
            <a:r>
              <a:rPr lang="ru-RU" b="1" i="1" u="sng" dirty="0" smtClean="0"/>
              <a:t>относится: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а) гриб;     б) водоросль;     в) дождевой червь;     г) свет.</a:t>
            </a:r>
          </a:p>
          <a:p>
            <a:pPr lvl="0">
              <a:buNone/>
            </a:pPr>
            <a:r>
              <a:rPr lang="ru-RU" dirty="0" smtClean="0"/>
              <a:t>             </a:t>
            </a:r>
            <a:r>
              <a:rPr lang="ru-RU" b="1" i="1" u="sng" dirty="0" smtClean="0"/>
              <a:t>3.К </a:t>
            </a:r>
            <a:r>
              <a:rPr lang="ru-RU" b="1" i="1" u="sng" dirty="0"/>
              <a:t>свойствам живых организмов не относится: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рост;     б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дыхание;     в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размножение;     г</a:t>
            </a:r>
            <a:r>
              <a:rPr lang="ru-RU" b="1" dirty="0">
                <a:solidFill>
                  <a:srgbClr val="FF0000"/>
                </a:solidFill>
              </a:rPr>
              <a:t>) испарение.</a:t>
            </a:r>
          </a:p>
          <a:p>
            <a:pPr>
              <a:buNone/>
            </a:pPr>
            <a:r>
              <a:rPr lang="ru-RU" b="1" dirty="0" smtClean="0"/>
              <a:t>             </a:t>
            </a:r>
            <a:r>
              <a:rPr lang="ru-RU" b="1" i="1" u="sng" dirty="0"/>
              <a:t>4.К свойствам живых организмов относится: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питание;    б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плавление;     в</a:t>
            </a:r>
            <a:r>
              <a:rPr lang="ru-RU" b="1" dirty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растворение;     г</a:t>
            </a:r>
            <a:r>
              <a:rPr lang="ru-RU" b="1" dirty="0">
                <a:solidFill>
                  <a:srgbClr val="FF0000"/>
                </a:solidFill>
              </a:rPr>
              <a:t>) ржавление.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b="1" i="1" u="sng" dirty="0" smtClean="0"/>
              <a:t>5.Компонентами </a:t>
            </a:r>
            <a:r>
              <a:rPr lang="ru-RU" b="1" i="1" u="sng" dirty="0"/>
              <a:t>живой природы являются: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а</a:t>
            </a:r>
            <a:r>
              <a:rPr lang="ru-RU" b="1" dirty="0">
                <a:solidFill>
                  <a:srgbClr val="FF0000"/>
                </a:solidFill>
              </a:rPr>
              <a:t>) растения и </a:t>
            </a:r>
            <a:r>
              <a:rPr lang="ru-RU" b="1" dirty="0" smtClean="0">
                <a:solidFill>
                  <a:srgbClr val="FF0000"/>
                </a:solidFill>
              </a:rPr>
              <a:t>воздух;     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б</a:t>
            </a:r>
            <a:r>
              <a:rPr lang="ru-RU" b="1" dirty="0">
                <a:solidFill>
                  <a:srgbClr val="FF0000"/>
                </a:solidFill>
              </a:rPr>
              <a:t>) животные, грибы, бактерии, вода;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в</a:t>
            </a:r>
            <a:r>
              <a:rPr lang="ru-RU" b="1" dirty="0">
                <a:solidFill>
                  <a:srgbClr val="FF0000"/>
                </a:solidFill>
              </a:rPr>
              <a:t>) растения, животные, грибы, </a:t>
            </a:r>
            <a:r>
              <a:rPr lang="ru-RU" b="1" dirty="0" smtClean="0">
                <a:solidFill>
                  <a:srgbClr val="FF0000"/>
                </a:solidFill>
              </a:rPr>
              <a:t>бактерии;  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г)вода</a:t>
            </a:r>
            <a:r>
              <a:rPr lang="ru-RU" b="1" dirty="0">
                <a:solidFill>
                  <a:srgbClr val="FF0000"/>
                </a:solidFill>
              </a:rPr>
              <a:t>, воздух, почва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Выпиши номера  правильных утверждений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1</a:t>
            </a:r>
            <a:r>
              <a:rPr lang="ru-RU" dirty="0"/>
              <a:t>. Мир вокруг нас представлен живыми </a:t>
            </a:r>
            <a:r>
              <a:rPr lang="ru-RU" dirty="0" smtClean="0"/>
              <a:t>  организмами </a:t>
            </a:r>
            <a:r>
              <a:rPr lang="ru-RU" dirty="0"/>
              <a:t>и телами неживой природы.</a:t>
            </a:r>
          </a:p>
          <a:p>
            <a:pPr>
              <a:buNone/>
            </a:pPr>
            <a:r>
              <a:rPr lang="ru-RU" dirty="0" smtClean="0"/>
              <a:t>    2</a:t>
            </a:r>
            <a:r>
              <a:rPr lang="ru-RU" dirty="0"/>
              <a:t>. Живые организмы в отличие от неживых тел растут, дышат , питаются , размножаются и передвигаются.</a:t>
            </a:r>
          </a:p>
          <a:p>
            <a:pPr>
              <a:buNone/>
            </a:pPr>
            <a:r>
              <a:rPr lang="ru-RU" dirty="0" smtClean="0"/>
              <a:t>    3</a:t>
            </a:r>
            <a:r>
              <a:rPr lang="ru-RU" dirty="0"/>
              <a:t>. Почва – это компонент живой природы.</a:t>
            </a:r>
          </a:p>
          <a:p>
            <a:pPr>
              <a:buNone/>
            </a:pPr>
            <a:r>
              <a:rPr lang="ru-RU" dirty="0" smtClean="0"/>
              <a:t>    4</a:t>
            </a:r>
            <a:r>
              <a:rPr lang="ru-RU" dirty="0"/>
              <a:t>. Между живой и неживой природой не существует никакой связи.</a:t>
            </a:r>
          </a:p>
          <a:p>
            <a:pPr>
              <a:buNone/>
            </a:pPr>
            <a:r>
              <a:rPr lang="ru-RU" dirty="0" smtClean="0"/>
              <a:t>    5</a:t>
            </a:r>
            <a:r>
              <a:rPr lang="ru-RU" dirty="0"/>
              <a:t>. Компонентами живой природы являются все живые существа.</a:t>
            </a:r>
          </a:p>
          <a:p>
            <a:pPr>
              <a:buNone/>
            </a:pPr>
            <a:r>
              <a:rPr lang="ru-RU" dirty="0" smtClean="0"/>
              <a:t>    6</a:t>
            </a:r>
            <a:r>
              <a:rPr lang="ru-RU" dirty="0"/>
              <a:t>. Рост и размножение – самые важные свойства живых организмов.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Домашнее задание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По </a:t>
            </a:r>
            <a:r>
              <a:rPr lang="ru-RU" sz="3600" dirty="0"/>
              <a:t>рабочей тетради повторите тему урока.</a:t>
            </a:r>
          </a:p>
          <a:p>
            <a:pPr lvl="0"/>
            <a:r>
              <a:rPr lang="ru-RU" sz="3600" dirty="0"/>
              <a:t>Напишите мини-сочинение на тему: </a:t>
            </a:r>
            <a:r>
              <a:rPr lang="ru-RU" sz="3600" b="1" i="1" u="sng" dirty="0">
                <a:solidFill>
                  <a:srgbClr val="FF0000"/>
                </a:solidFill>
              </a:rPr>
              <a:t>«Что случится, если вдруг на Земле исчезнет все живое?»</a:t>
            </a:r>
          </a:p>
          <a:p>
            <a:pPr lvl="0"/>
            <a:r>
              <a:rPr lang="ru-RU" sz="3600" dirty="0"/>
              <a:t>Придумайте 2-3 вопроса по теме урока, чтобы задать их одноклассникам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506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ТЕМА: БИОСФЕРА.  УРОК 2. Природа как совокупность живого и неживого.</vt:lpstr>
      <vt:lpstr>        Как называется все то, что нас окружает? </vt:lpstr>
      <vt:lpstr>          Посмотрите вокруг себя, что нас окружает?         Вспомните, что окружает вас дома, на улице?     Все это окружающая среда. </vt:lpstr>
      <vt:lpstr>ВЫПОЛНИТЕ ЗАДАНИЕ 1.</vt:lpstr>
      <vt:lpstr>         Перечислите живые организмы, известные вам.   ВЫВОД:  Все живое на нашей планете представлено                 4  большими   группами - царствами –  бактерий,   грибов,   растений,   животных.</vt:lpstr>
      <vt:lpstr> Все живые организмы, так или иначе  связаны с неживой природой.  Приведите примеры такой связи.   ВЫВОД: Природу можно рассматривать как      совокупность живого и неживого.  </vt:lpstr>
      <vt:lpstr>Закрепление знаний:</vt:lpstr>
      <vt:lpstr>Выпиши номера  правильных утверждений:</vt:lpstr>
      <vt:lpstr> Домашнее задание :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БИОСФЕРА.  УРОК 2. Природа как совокупность живого и неживого.</dc:title>
  <dc:creator>ВИКТОР</dc:creator>
  <cp:lastModifiedBy>User</cp:lastModifiedBy>
  <cp:revision>15</cp:revision>
  <dcterms:created xsi:type="dcterms:W3CDTF">2011-09-18T12:33:24Z</dcterms:created>
  <dcterms:modified xsi:type="dcterms:W3CDTF">2015-10-23T19:01:21Z</dcterms:modified>
</cp:coreProperties>
</file>