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  <p:sldId id="265" r:id="rId7"/>
    <p:sldId id="264" r:id="rId8"/>
    <p:sldId id="261" r:id="rId9"/>
    <p:sldId id="262" r:id="rId10"/>
    <p:sldId id="263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4" autoAdjust="0"/>
    <p:restoredTop sz="94660"/>
  </p:normalViewPr>
  <p:slideViewPr>
    <p:cSldViewPr>
      <p:cViewPr varScale="1">
        <p:scale>
          <a:sx n="40" d="100"/>
          <a:sy n="40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32A1-8E1B-4EA8-A44F-54827DBF786A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030C-3DFD-4D4E-9A30-7C5881613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32A1-8E1B-4EA8-A44F-54827DBF786A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030C-3DFD-4D4E-9A30-7C5881613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32A1-8E1B-4EA8-A44F-54827DBF786A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030C-3DFD-4D4E-9A30-7C5881613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32A1-8E1B-4EA8-A44F-54827DBF786A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030C-3DFD-4D4E-9A30-7C5881613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32A1-8E1B-4EA8-A44F-54827DBF786A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030C-3DFD-4D4E-9A30-7C5881613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32A1-8E1B-4EA8-A44F-54827DBF786A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030C-3DFD-4D4E-9A30-7C5881613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32A1-8E1B-4EA8-A44F-54827DBF786A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030C-3DFD-4D4E-9A30-7C5881613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32A1-8E1B-4EA8-A44F-54827DBF786A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030C-3DFD-4D4E-9A30-7C5881613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32A1-8E1B-4EA8-A44F-54827DBF786A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030C-3DFD-4D4E-9A30-7C5881613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32A1-8E1B-4EA8-A44F-54827DBF786A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030C-3DFD-4D4E-9A30-7C5881613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32A1-8E1B-4EA8-A44F-54827DBF786A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030C-3DFD-4D4E-9A30-7C5881613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532A1-8E1B-4EA8-A44F-54827DBF786A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A030C-3DFD-4D4E-9A30-7C5881613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gif"/><Relationship Id="rId7" Type="http://schemas.openxmlformats.org/officeDocument/2006/relationships/image" Target="../media/image7.wmf"/><Relationship Id="rId12" Type="http://schemas.openxmlformats.org/officeDocument/2006/relationships/image" Target="../media/image12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gi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gif"/><Relationship Id="rId1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1"/>
            <a:ext cx="8572560" cy="1000108"/>
          </a:xfrm>
        </p:spPr>
        <p:txBody>
          <a:bodyPr>
            <a:noAutofit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</a:rPr>
              <a:t>УРОК 1. ПРЕДМЕТ И ЗАДАЧИ ЭКОЛОГИИ.</a:t>
            </a:r>
            <a:endParaRPr lang="ru-RU" sz="3600" b="1" u="sng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928670"/>
            <a:ext cx="9144000" cy="5929330"/>
          </a:xfrm>
        </p:spPr>
        <p:txBody>
          <a:bodyPr>
            <a:normAutofit fontScale="85000" lnSpcReduction="20000"/>
          </a:bodyPr>
          <a:lstStyle/>
          <a:p>
            <a:r>
              <a:rPr lang="ru-RU" b="1" u="sng" dirty="0" smtClean="0">
                <a:solidFill>
                  <a:schemeClr val="tx1"/>
                </a:solidFill>
              </a:rPr>
              <a:t>Цель: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Формирование представление об экологии как                 науке о взаимодействии живых организмов с окружающей средой.</a:t>
            </a:r>
          </a:p>
          <a:p>
            <a:r>
              <a:rPr lang="ru-RU" b="1" u="sng" dirty="0" smtClean="0">
                <a:solidFill>
                  <a:schemeClr val="tx1"/>
                </a:solidFill>
              </a:rPr>
              <a:t>Задачи: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Познакомить учащихся с задачами экологии, показать её место в системе других биологических наук.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Сформировать первоначальные представления о взаимоотношениях живых организмов с окружающей неживой природой, раскрыть значение экологических знаний для человека.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Р</a:t>
            </a:r>
            <a:r>
              <a:rPr lang="ru-RU" sz="2800" b="1" dirty="0" smtClean="0">
                <a:solidFill>
                  <a:srgbClr val="FF0000"/>
                </a:solidFill>
              </a:rPr>
              <a:t>азвивать </a:t>
            </a:r>
            <a:r>
              <a:rPr lang="ru-RU" sz="2800" b="1" dirty="0">
                <a:solidFill>
                  <a:srgbClr val="FF0000"/>
                </a:solidFill>
              </a:rPr>
              <a:t>умение школьников анализировать и оценивать экологические проблемы, результаты собственной </a:t>
            </a:r>
            <a:r>
              <a:rPr lang="ru-RU" sz="2800" b="1" dirty="0" smtClean="0">
                <a:solidFill>
                  <a:srgbClr val="FF0000"/>
                </a:solidFill>
              </a:rPr>
              <a:t>деятельности </a:t>
            </a:r>
            <a:r>
              <a:rPr lang="ru-RU" sz="2800" b="1" dirty="0">
                <a:solidFill>
                  <a:srgbClr val="FF0000"/>
                </a:solidFill>
              </a:rPr>
              <a:t>в природе;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В</a:t>
            </a:r>
            <a:r>
              <a:rPr lang="ru-RU" sz="2800" b="1" smtClean="0">
                <a:solidFill>
                  <a:srgbClr val="FF0000"/>
                </a:solidFill>
              </a:rPr>
              <a:t>оспитывать </a:t>
            </a:r>
            <a:r>
              <a:rPr lang="ru-RU" sz="2800" b="1" dirty="0">
                <a:solidFill>
                  <a:srgbClr val="FF0000"/>
                </a:solidFill>
              </a:rPr>
              <a:t>у учащихся бережное отношение к природе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</a:p>
          <a:p>
            <a:endParaRPr lang="ru-RU" sz="2800" b="1" dirty="0">
              <a:solidFill>
                <a:schemeClr val="tx1"/>
              </a:solidFill>
            </a:endParaRPr>
          </a:p>
          <a:p>
            <a:r>
              <a:rPr lang="ru-RU" sz="2800" b="1" u="sng" dirty="0">
                <a:solidFill>
                  <a:schemeClr val="tx1"/>
                </a:solidFill>
              </a:rPr>
              <a:t>Оборудование:</a:t>
            </a:r>
            <a:r>
              <a:rPr lang="ru-RU" sz="2800" b="1" dirty="0">
                <a:solidFill>
                  <a:schemeClr val="tx1"/>
                </a:solidFill>
              </a:rPr>
              <a:t> таблицы и рисунки с изображением последствий деятельности человека в природе; фотографии и рисунки редких и исчезающих растений и животных, Красная книга РФ.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857232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rgbClr val="FF0000"/>
                </a:solidFill>
              </a:rPr>
              <a:t>Объясни  смысл </a:t>
            </a:r>
            <a:r>
              <a:rPr lang="ru-RU" sz="3600" b="1" i="1" dirty="0" smtClean="0">
                <a:solidFill>
                  <a:srgbClr val="FF0000"/>
                </a:solidFill>
              </a:rPr>
              <a:t>этого стихотворения</a:t>
            </a:r>
            <a:r>
              <a:rPr lang="ru-RU" sz="3600" b="1" i="1" dirty="0">
                <a:solidFill>
                  <a:srgbClr val="FF0000"/>
                </a:solidFill>
              </a:rPr>
              <a:t>: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Кромсаем </a:t>
            </a:r>
            <a:r>
              <a:rPr lang="ru-RU" b="1" dirty="0"/>
              <a:t>лед,</a:t>
            </a:r>
          </a:p>
          <a:p>
            <a:pPr>
              <a:buNone/>
            </a:pPr>
            <a:r>
              <a:rPr lang="ru-RU" b="1" dirty="0" smtClean="0"/>
              <a:t>                           Меняем </a:t>
            </a:r>
            <a:r>
              <a:rPr lang="ru-RU" b="1" dirty="0"/>
              <a:t>рек течение,</a:t>
            </a:r>
          </a:p>
          <a:p>
            <a:pPr>
              <a:buNone/>
            </a:pPr>
            <a:r>
              <a:rPr lang="ru-RU" b="1" dirty="0" smtClean="0"/>
              <a:t>                           Твердим </a:t>
            </a:r>
            <a:r>
              <a:rPr lang="ru-RU" b="1" dirty="0"/>
              <a:t>о том, что дел невпроворот …</a:t>
            </a:r>
          </a:p>
          <a:p>
            <a:pPr>
              <a:buNone/>
            </a:pPr>
            <a:r>
              <a:rPr lang="ru-RU" b="1" dirty="0" smtClean="0"/>
              <a:t>                           Но </a:t>
            </a:r>
            <a:r>
              <a:rPr lang="ru-RU" b="1" dirty="0"/>
              <a:t>мы еще придем просить прощенья</a:t>
            </a:r>
          </a:p>
          <a:p>
            <a:pPr>
              <a:buNone/>
            </a:pPr>
            <a:r>
              <a:rPr lang="ru-RU" b="1" dirty="0" smtClean="0"/>
              <a:t>                           У </a:t>
            </a:r>
            <a:r>
              <a:rPr lang="ru-RU" b="1" dirty="0"/>
              <a:t>этих рек, барханов и болот.</a:t>
            </a:r>
          </a:p>
          <a:p>
            <a:pPr>
              <a:buNone/>
            </a:pPr>
            <a:r>
              <a:rPr lang="ru-RU" b="1" dirty="0" smtClean="0"/>
              <a:t>                           У </a:t>
            </a:r>
            <a:r>
              <a:rPr lang="ru-RU" b="1" dirty="0"/>
              <a:t>самого гигантского восхода,</a:t>
            </a:r>
          </a:p>
          <a:p>
            <a:pPr>
              <a:buNone/>
            </a:pPr>
            <a:r>
              <a:rPr lang="ru-RU" b="1" dirty="0" smtClean="0"/>
              <a:t>                           У </a:t>
            </a:r>
            <a:r>
              <a:rPr lang="ru-RU" b="1" dirty="0"/>
              <a:t>самого мельчайшего малька….</a:t>
            </a:r>
          </a:p>
          <a:p>
            <a:pPr>
              <a:buNone/>
            </a:pPr>
            <a:r>
              <a:rPr lang="ru-RU" b="1" dirty="0" smtClean="0"/>
              <a:t>                           Пока </a:t>
            </a:r>
            <a:r>
              <a:rPr lang="ru-RU" b="1" dirty="0"/>
              <a:t>об этом думать неохота.</a:t>
            </a:r>
          </a:p>
          <a:p>
            <a:pPr>
              <a:buNone/>
            </a:pPr>
            <a:r>
              <a:rPr lang="ru-RU" b="1" dirty="0" smtClean="0"/>
              <a:t>                           Сейчас </a:t>
            </a:r>
            <a:r>
              <a:rPr lang="ru-RU" b="1" dirty="0"/>
              <a:t>нам не до этого, пока.</a:t>
            </a:r>
          </a:p>
          <a:p>
            <a:pPr>
              <a:buNone/>
            </a:pPr>
            <a:r>
              <a:rPr lang="ru-RU" b="1" dirty="0" smtClean="0"/>
              <a:t>                           Аэродромы</a:t>
            </a:r>
            <a:r>
              <a:rPr lang="ru-RU" b="1" dirty="0"/>
              <a:t>, пирсы и перроны,</a:t>
            </a:r>
          </a:p>
          <a:p>
            <a:pPr>
              <a:buNone/>
            </a:pPr>
            <a:r>
              <a:rPr lang="ru-RU" b="1" dirty="0" smtClean="0"/>
              <a:t>                           Леса </a:t>
            </a:r>
            <a:r>
              <a:rPr lang="ru-RU" b="1" dirty="0"/>
              <a:t>без птиц и земли без воды…</a:t>
            </a:r>
          </a:p>
          <a:p>
            <a:pPr>
              <a:buNone/>
            </a:pPr>
            <a:r>
              <a:rPr lang="ru-RU" b="1" dirty="0" smtClean="0"/>
              <a:t>                           Все </a:t>
            </a:r>
            <a:r>
              <a:rPr lang="ru-RU" b="1" dirty="0"/>
              <a:t>меньше – окружающей природы.</a:t>
            </a:r>
          </a:p>
          <a:p>
            <a:pPr>
              <a:buNone/>
            </a:pPr>
            <a:r>
              <a:rPr lang="ru-RU" b="1" dirty="0" smtClean="0"/>
              <a:t>                           Все </a:t>
            </a:r>
            <a:r>
              <a:rPr lang="ru-RU" b="1" dirty="0"/>
              <a:t>больше – окружающей среды.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Р.Рождественский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ВЫВОД: </a:t>
            </a:r>
            <a:r>
              <a:rPr lang="ru-RU" sz="3600" b="1" dirty="0" smtClean="0"/>
              <a:t>Экологические проблемы возможно и необходимо решать на основе изучения </a:t>
            </a:r>
            <a:r>
              <a:rPr lang="ru-RU" sz="3600" b="1" dirty="0" smtClean="0">
                <a:solidFill>
                  <a:srgbClr val="FF0000"/>
                </a:solidFill>
              </a:rPr>
              <a:t>ЗАКОНОВ ПРИРОДЫ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214554"/>
            <a:ext cx="8858312" cy="42862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          -  </a:t>
            </a:r>
            <a:r>
              <a:rPr lang="ru-RU" sz="3600" dirty="0" smtClean="0"/>
              <a:t>Людям  каких  профессий  необходимо</a:t>
            </a:r>
          </a:p>
          <a:p>
            <a:pPr>
              <a:buNone/>
            </a:pPr>
            <a:r>
              <a:rPr lang="ru-RU" sz="3600" dirty="0" smtClean="0"/>
              <a:t>                            знание законов  природы ?</a:t>
            </a:r>
          </a:p>
          <a:p>
            <a:pPr algn="ctr"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- Приведите  </a:t>
            </a:r>
            <a:r>
              <a:rPr lang="ru-RU" sz="3600" dirty="0"/>
              <a:t>примеры, подтверждающие необходимость таких знаний для архитектора, строителя, работника сельского хозяйства, директора химического комбината, врача и </a:t>
            </a:r>
            <a:r>
              <a:rPr lang="ru-RU" sz="3600" dirty="0" smtClean="0"/>
              <a:t>представителей </a:t>
            </a:r>
            <a:r>
              <a:rPr lang="ru-RU" sz="3600" dirty="0"/>
              <a:t>других профессий. </a:t>
            </a:r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357158" y="2428868"/>
            <a:ext cx="714380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ВЫВОД: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ЭКОЛОГИЯ НУЖНА ВСЕМ И ПОВСЮДУ.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- Что </a:t>
            </a:r>
            <a:r>
              <a:rPr lang="ru-RU" dirty="0"/>
              <a:t>может произойти, если ученик сломает дерево, растущее на пути в школу?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- Весной </a:t>
            </a:r>
            <a:r>
              <a:rPr lang="ru-RU" dirty="0"/>
              <a:t>подожжет старую пожухшую траву за своим селом или поселком?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- Что </a:t>
            </a:r>
            <a:r>
              <a:rPr lang="ru-RU" dirty="0"/>
              <a:t>может произойти, если придти в лес с громко звучащим магнитофоном или плеером?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- А </a:t>
            </a:r>
            <a:r>
              <a:rPr lang="ru-RU" dirty="0"/>
              <a:t>что случится, если на лугу, где так много ярко цветущих растений, набрать огромный букет?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- Если </a:t>
            </a:r>
            <a:r>
              <a:rPr lang="ru-RU" dirty="0"/>
              <a:t>разрушить муравейник?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- Или</a:t>
            </a:r>
            <a:r>
              <a:rPr lang="ru-RU" dirty="0"/>
              <a:t>, отдыхая с родителями или друзьями на природе, разжечь огромный костер и оставить после себя настоящую свалку мусора?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4311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ВЫВОД:</a:t>
            </a:r>
            <a:r>
              <a:rPr lang="ru-RU" sz="3600" b="1" dirty="0" smtClean="0">
                <a:solidFill>
                  <a:srgbClr val="FF0000"/>
                </a:solidFill>
              </a:rPr>
              <a:t>  МЕЖДУ  ВСЕМИ  КОМПОНЕНТАМИ                           ЖИВОЙ  ПРИРОДЫ  СУЩЕСТВУЮТ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          РАЗНООБРАЗНЫЕ  СВЯЗИ.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286280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    ДОМАШНЯЯ  ПРАКТИЧЕСКАЯ  РАБОТА: Намажьте  </a:t>
            </a:r>
            <a:r>
              <a:rPr lang="ru-RU" dirty="0"/>
              <a:t>вазелином белую картонную бумагу. </a:t>
            </a:r>
            <a:r>
              <a:rPr lang="ru-RU" dirty="0" smtClean="0"/>
              <a:t>Оставьте </a:t>
            </a:r>
            <a:r>
              <a:rPr lang="ru-RU" dirty="0"/>
              <a:t>на улице в таком месте, чтобы ее никто не взял. Через два дня </a:t>
            </a:r>
            <a:r>
              <a:rPr lang="ru-RU" dirty="0" smtClean="0"/>
              <a:t>посмотрите </a:t>
            </a:r>
            <a:r>
              <a:rPr lang="ru-RU" dirty="0"/>
              <a:t>на нее. </a:t>
            </a:r>
            <a:endParaRPr lang="ru-RU" dirty="0" smtClean="0"/>
          </a:p>
          <a:p>
            <a:pPr lvl="0">
              <a:buNone/>
            </a:pPr>
            <a:r>
              <a:rPr lang="ru-RU" dirty="0"/>
              <a:t> </a:t>
            </a:r>
            <a:r>
              <a:rPr lang="ru-RU" dirty="0" smtClean="0"/>
              <a:t>            Что </a:t>
            </a:r>
            <a:r>
              <a:rPr lang="ru-RU" dirty="0"/>
              <a:t>с ней произошло? </a:t>
            </a:r>
            <a:endParaRPr lang="ru-RU" dirty="0" smtClean="0"/>
          </a:p>
          <a:p>
            <a:pPr lvl="0">
              <a:buNone/>
            </a:pPr>
            <a:r>
              <a:rPr lang="ru-RU" dirty="0"/>
              <a:t> </a:t>
            </a:r>
            <a:r>
              <a:rPr lang="ru-RU" dirty="0" smtClean="0"/>
              <a:t>            Как </a:t>
            </a:r>
            <a:r>
              <a:rPr lang="ru-RU" dirty="0"/>
              <a:t>это можно объяснить?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ru-RU" dirty="0" smtClean="0"/>
              <a:t>Задания на выбор учащихся: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 lvl="0"/>
            <a:r>
              <a:rPr lang="ru-RU" dirty="0"/>
              <a:t>Узнайте, какие книги о природе есть в вашей местной библиотеке. Какие из них вы прочитали, о чем они</a:t>
            </a:r>
            <a:r>
              <a:rPr lang="ru-RU" dirty="0" smtClean="0"/>
              <a:t>?</a:t>
            </a:r>
          </a:p>
          <a:p>
            <a:pPr lvl="0"/>
            <a:r>
              <a:rPr lang="ru-RU" dirty="0" smtClean="0"/>
              <a:t>Напишите </a:t>
            </a:r>
            <a:r>
              <a:rPr lang="ru-RU" dirty="0"/>
              <a:t>небольшой рассказ о животном или растении, занесенных в Красную книгу РФ.</a:t>
            </a:r>
          </a:p>
          <a:p>
            <a:pPr lvl="0"/>
            <a:r>
              <a:rPr lang="ru-RU" dirty="0" smtClean="0"/>
              <a:t>Приготовьте своё любимое стихотворение о природе родного края (по желанию учащихся). </a:t>
            </a:r>
          </a:p>
          <a:p>
            <a:pPr lvl="0"/>
            <a:r>
              <a:rPr lang="ru-RU" dirty="0" smtClean="0"/>
              <a:t>Напишите сочинение на тему: «Что  я  могу сделать, чтобы мое село  стало чистым?»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ВСПОМНИТЕ  СТАРИННУЮ  ПРИТЧУ: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3600" b="1" i="1" dirty="0"/>
              <a:t>трое слепых престарелых мудрецов </a:t>
            </a:r>
            <a:r>
              <a:rPr lang="ru-RU" sz="3600" b="1" i="1" dirty="0" smtClean="0"/>
              <a:t>      стоят </a:t>
            </a:r>
            <a:r>
              <a:rPr lang="ru-RU" sz="3600" b="1" i="1" dirty="0"/>
              <a:t>возле слона и на ощупь пробуют определить, что перед ними. Один, потрогав ногу слона, считает, что это колонна. Другой мудрец, коснувшись хобота, утверждает, что перед ними - змея. А третий, ощупав бок слона, предполагает, что перед ними – стена. А слона в целом никто из мудрецов определить так и не смог.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72560" cy="2643182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Наука экология призвана распознать «</a:t>
            </a:r>
            <a:r>
              <a:rPr lang="ru-RU" sz="3200" b="1" dirty="0" smtClean="0">
                <a:solidFill>
                  <a:srgbClr val="FF0000"/>
                </a:solidFill>
              </a:rPr>
              <a:t>слона</a:t>
            </a:r>
            <a:r>
              <a:rPr lang="ru-RU" sz="3200" dirty="0" smtClean="0"/>
              <a:t>», изучить многообразие объектов окружающего человека мира неживой и живой природы и показать их тесную </a:t>
            </a:r>
            <a:r>
              <a:rPr lang="ru-RU" sz="3200" b="1" dirty="0" smtClean="0"/>
              <a:t>взаимосвязь.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19722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Экология – это наука, изучающая, как растения, животные и человек взаимодействуют между собой и окружающей их неживой природой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286008"/>
          </a:xfrm>
        </p:spPr>
        <p:txBody>
          <a:bodyPr>
            <a:norm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            </a:t>
            </a:r>
            <a:r>
              <a:rPr lang="ru-RU" sz="3600" b="1" dirty="0" smtClean="0"/>
              <a:t>Перечислите  известные  объекты                      живой  природы,  </a:t>
            </a:r>
            <a:r>
              <a:rPr lang="ru-RU" sz="3600" b="1" dirty="0"/>
              <a:t>которые </a:t>
            </a:r>
            <a:r>
              <a:rPr lang="ru-RU" sz="3600" b="1" dirty="0" smtClean="0"/>
              <a:t> окружают </a:t>
            </a:r>
            <a:r>
              <a:rPr lang="ru-RU" sz="3600" b="1" dirty="0"/>
              <a:t>человека, </a:t>
            </a:r>
            <a:r>
              <a:rPr lang="ru-RU" sz="3600" b="1" dirty="0" smtClean="0"/>
              <a:t> и  определите,  как  (человек) связан  с  ними ?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  </a:t>
            </a:r>
            <a:r>
              <a:rPr lang="ru-RU" dirty="0" smtClean="0"/>
              <a:t>   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</a:t>
            </a:r>
            <a:r>
              <a:rPr lang="ru-RU" sz="3600" b="1" dirty="0" smtClean="0">
                <a:solidFill>
                  <a:srgbClr val="FF0000"/>
                </a:solidFill>
              </a:rPr>
              <a:t>Человек - часть живой природы,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потому  он </a:t>
            </a:r>
            <a:r>
              <a:rPr lang="ru-RU" sz="3600" b="1" dirty="0">
                <a:solidFill>
                  <a:srgbClr val="FF0000"/>
                </a:solidFill>
              </a:rPr>
              <a:t>обязан жить, соблюдая ее 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законы</a:t>
            </a:r>
            <a:r>
              <a:rPr lang="ru-RU" sz="36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571472" y="357166"/>
            <a:ext cx="714380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7-конечная звезда 4"/>
          <p:cNvSpPr/>
          <p:nvPr/>
        </p:nvSpPr>
        <p:spPr>
          <a:xfrm>
            <a:off x="571472" y="2857496"/>
            <a:ext cx="842962" cy="84296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2880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              Что может  произойти, если человек </a:t>
            </a:r>
            <a:br>
              <a:rPr lang="ru-RU" sz="3200" b="1" dirty="0" smtClean="0"/>
            </a:br>
            <a:r>
              <a:rPr lang="ru-RU" sz="3200" b="1" dirty="0" smtClean="0"/>
              <a:t>               не соблюдает законы, живя среди людей?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7149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  </a:t>
            </a:r>
            <a:r>
              <a:rPr lang="ru-RU" b="1" dirty="0" smtClean="0">
                <a:solidFill>
                  <a:srgbClr val="FF0000"/>
                </a:solidFill>
              </a:rPr>
              <a:t>ВЫВОД: </a:t>
            </a:r>
            <a:r>
              <a:rPr lang="ru-RU" sz="3600" dirty="0"/>
              <a:t>вмешиваясь в естественные процессы, происходящие в природе, человек загрязняет и отравляет окружающую среду, уничтожает растения и животных, что приводит к страшным последствиям, которые называются </a:t>
            </a:r>
            <a:endParaRPr lang="ru-RU" sz="3600" dirty="0" smtClean="0"/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экологическими </a:t>
            </a:r>
            <a:r>
              <a:rPr lang="ru-RU" sz="3600" b="1" dirty="0">
                <a:solidFill>
                  <a:srgbClr val="FF0000"/>
                </a:solidFill>
              </a:rPr>
              <a:t>проблемами</a:t>
            </a:r>
            <a:r>
              <a:rPr lang="ru-RU" sz="3600" dirty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571472" y="571480"/>
            <a:ext cx="714380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143248"/>
          </a:xfrm>
        </p:spPr>
        <p:txBody>
          <a:bodyPr>
            <a:noAutofit/>
          </a:bodyPr>
          <a:lstStyle/>
          <a:p>
            <a:pPr lvl="0"/>
            <a:r>
              <a:rPr lang="ru-RU" sz="3200" dirty="0" smtClean="0"/>
              <a:t>       </a:t>
            </a:r>
            <a:br>
              <a:rPr lang="ru-RU" sz="3200" dirty="0" smtClean="0"/>
            </a:br>
            <a:r>
              <a:rPr lang="ru-RU" sz="3200" dirty="0"/>
              <a:t> </a:t>
            </a:r>
            <a:r>
              <a:rPr lang="ru-RU" sz="3200" dirty="0" smtClean="0"/>
              <a:t>    Перечислить известные экологические проблемы и подумать, к каким последствиям может привести человечество каждая из них?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/>
              <a:t>Заполни таблицу: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2928934"/>
          <a:ext cx="82296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/>
                        <a:t>Деятельность человека </a:t>
                      </a:r>
                      <a:endParaRPr lang="ru-RU" sz="3200" dirty="0" smtClean="0"/>
                    </a:p>
                    <a:p>
                      <a:endParaRPr lang="ru-R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 i="1" dirty="0" smtClean="0"/>
                    </a:p>
                    <a:p>
                      <a:pPr algn="ctr"/>
                      <a:r>
                        <a:rPr lang="ru-RU" b="1" i="1" dirty="0" smtClean="0"/>
                        <a:t>улучшающая состояние природы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i="1" dirty="0" smtClean="0"/>
                    </a:p>
                    <a:p>
                      <a:pPr algn="ctr"/>
                      <a:r>
                        <a:rPr lang="ru-RU" b="1" i="1" dirty="0" smtClean="0"/>
                        <a:t>ухудшающая состояние природы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642910" y="357166"/>
            <a:ext cx="571504" cy="5000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Что   такое   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хорошо  </a:t>
            </a:r>
            <a:r>
              <a:rPr lang="ru-RU" sz="3200" b="1" dirty="0" smtClean="0">
                <a:latin typeface="Monotype Corsiva" pitchFamily="66" charset="0"/>
              </a:rPr>
              <a:t/>
            </a:r>
            <a:br>
              <a:rPr lang="ru-RU" sz="3200" b="1" dirty="0" smtClean="0">
                <a:latin typeface="Monotype Corsiva" pitchFamily="66" charset="0"/>
              </a:rPr>
            </a:br>
            <a:r>
              <a:rPr lang="ru-RU" sz="3200" b="1" dirty="0" smtClean="0">
                <a:latin typeface="Monotype Corsiva" pitchFamily="66" charset="0"/>
              </a:rPr>
              <a:t>               и  что  такое   </a:t>
            </a:r>
            <a:r>
              <a:rPr lang="ru-RU" sz="4000" b="1" dirty="0" smtClean="0">
                <a:latin typeface="Monotype Corsiva" pitchFamily="66" charset="0"/>
              </a:rPr>
              <a:t>плохо</a:t>
            </a:r>
            <a:r>
              <a:rPr lang="ru-RU" sz="4000" dirty="0" smtClean="0"/>
              <a:t> </a:t>
            </a:r>
            <a:r>
              <a:rPr lang="ru-RU" sz="3200" dirty="0" smtClean="0"/>
              <a:t>     </a:t>
            </a:r>
            <a:endParaRPr lang="ru-RU" sz="3200" dirty="0"/>
          </a:p>
        </p:txBody>
      </p:sp>
      <p:pic>
        <p:nvPicPr>
          <p:cNvPr id="6" name="Рисунок 42" descr="C:\Documents and Settings\Rustemka\Мои документы\Мои рисунки\Рисунки и анимация\ANIMATED\J028276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2000240"/>
            <a:ext cx="157163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нак запрета 6"/>
          <p:cNvSpPr/>
          <p:nvPr/>
        </p:nvSpPr>
        <p:spPr>
          <a:xfrm>
            <a:off x="7000892" y="1785926"/>
            <a:ext cx="1928813" cy="1928813"/>
          </a:xfrm>
          <a:prstGeom prst="noSmoking">
            <a:avLst>
              <a:gd name="adj" fmla="val 581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Рисунок 44" descr="C:\Documents and Settings\Rustemka\Мои документы\Мои рисунки\Рисунки и анимация\ANIMATED\J028308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714620"/>
            <a:ext cx="1160463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нак запрета 8"/>
          <p:cNvSpPr/>
          <p:nvPr/>
        </p:nvSpPr>
        <p:spPr>
          <a:xfrm>
            <a:off x="0" y="2571744"/>
            <a:ext cx="1928813" cy="1928813"/>
          </a:xfrm>
          <a:prstGeom prst="noSmoking">
            <a:avLst>
              <a:gd name="adj" fmla="val 581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1" name="Рисунок 24" descr="C:\Documents and Settings\Rustemka\Мои документы\Мои рисунки\Рисунки и анимация\CLIPART8\J034656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00" y="5143500"/>
            <a:ext cx="1366838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нак запрета 11"/>
          <p:cNvSpPr/>
          <p:nvPr/>
        </p:nvSpPr>
        <p:spPr>
          <a:xfrm>
            <a:off x="7072313" y="4786313"/>
            <a:ext cx="1928812" cy="1928812"/>
          </a:xfrm>
          <a:prstGeom prst="noSmoking">
            <a:avLst>
              <a:gd name="adj" fmla="val 581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" name="Рисунок 18" descr="C:\Documents and Settings\Rustemka\Мои документы\Мои рисунки\Рисунки и анимация\CLIPART8\J0343575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75" y="4929188"/>
            <a:ext cx="15716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Знак запрета 13"/>
          <p:cNvSpPr/>
          <p:nvPr/>
        </p:nvSpPr>
        <p:spPr>
          <a:xfrm>
            <a:off x="3429000" y="4786313"/>
            <a:ext cx="1928813" cy="1928812"/>
          </a:xfrm>
          <a:prstGeom prst="noSmoking">
            <a:avLst>
              <a:gd name="adj" fmla="val 581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5" name="Рисунок 54" descr="C:\Documents and Settings\Rustemka\Мои документы\Мои рисунки\Рисунки и анимация\ANIMATED\J0283652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4" y="3429000"/>
            <a:ext cx="145732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Знак запрета 15"/>
          <p:cNvSpPr/>
          <p:nvPr/>
        </p:nvSpPr>
        <p:spPr>
          <a:xfrm>
            <a:off x="4929190" y="3143248"/>
            <a:ext cx="1928812" cy="1928812"/>
          </a:xfrm>
          <a:prstGeom prst="noSmoking">
            <a:avLst>
              <a:gd name="adj" fmla="val 581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7" name="Рисунок 57" descr="C:\Documents and Settings\Rustemka\Мои документы\Мои рисунки\Рисунки и анимация\CLIPART8\J0344051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10" y="4714884"/>
            <a:ext cx="1500188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9" descr="C:\Documents and Settings\Rustemka\Мои документы\Мои рисунки\Рисунки и анимация\CLIPART8\J0344033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86380" y="5072074"/>
            <a:ext cx="1857375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39" descr="C:\Documents and Settings\Rustemka\Мои документы\Мои рисунки\Рисунки и анимация\ANIMATED\J0205364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071670" y="1857364"/>
            <a:ext cx="1428750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5" descr="C:\Documents and Settings\Rustemka\Мои документы\Мои рисунки\PUB60COR\PE00034_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0034" y="0"/>
            <a:ext cx="1687513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35" descr="C:\Documents and Settings\Rustemka\Мои документы\Мои рисунки\Рисунки и анимация\CLIPART8\J0350349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926388" y="1"/>
            <a:ext cx="121761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49" descr="C:\Documents and Settings\Rustemka\Мои документы\Мои рисунки\Рисунки и анимация\ANIMATED\J0283636.GIF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786182" y="1571612"/>
            <a:ext cx="996950" cy="169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62" descr="C:\Documents and Settings\Rustemka\Мои документы\Мои рисунки\PUB60COR\SL00286_.WM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143504" y="1500174"/>
            <a:ext cx="153352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48" descr="C:\Documents and Settings\Rustemka\Мои документы\Мои рисунки\Рисунки и анимация\ANIMATED\J0283635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214546" y="3786190"/>
            <a:ext cx="1474787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2" grpId="0" animBg="1"/>
      <p:bldP spid="14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5736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Monotype Corsiva" pitchFamily="66" charset="0"/>
              </a:rPr>
              <a:t/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Обещай зверей не обижать.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Пощади букашку на цветочке.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Жителей лесных ты не смущай.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Добрым будь, а значит человечным!</a:t>
            </a:r>
            <a:br>
              <a:rPr lang="ru-RU" sz="2800" b="1" dirty="0" smtClean="0">
                <a:latin typeface="Monotype Corsiva" pitchFamily="66" charset="0"/>
              </a:rPr>
            </a:br>
            <a:endParaRPr lang="ru-RU" sz="2800" dirty="0"/>
          </a:p>
        </p:txBody>
      </p:sp>
      <p:pic>
        <p:nvPicPr>
          <p:cNvPr id="4" name="Рисунок 0" descr="P101074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857364"/>
            <a:ext cx="8715436" cy="500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Найди ошибки в алгоритме </a:t>
            </a:r>
            <a:br>
              <a:rPr lang="ru-RU" b="1" dirty="0" smtClean="0"/>
            </a:br>
            <a:r>
              <a:rPr lang="ru-RU" b="1" dirty="0" smtClean="0"/>
              <a:t>похода в лес.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dirty="0"/>
              <a:t>1.     Взять продукты, компас, магнитофон.</a:t>
            </a:r>
          </a:p>
          <a:p>
            <a:pPr>
              <a:defRPr/>
            </a:pPr>
            <a:r>
              <a:rPr lang="ru-RU" sz="2400" dirty="0"/>
              <a:t>2.     Включить в лесу громкую музыку.</a:t>
            </a:r>
          </a:p>
          <a:p>
            <a:pPr>
              <a:defRPr/>
            </a:pPr>
            <a:r>
              <a:rPr lang="ru-RU" sz="2400" dirty="0"/>
              <a:t>3.     Если по дороге в лесу попадется съедобный гриб, то срезать его или вырыть из земли.</a:t>
            </a:r>
          </a:p>
          <a:p>
            <a:pPr>
              <a:defRPr/>
            </a:pPr>
            <a:r>
              <a:rPr lang="ru-RU" sz="2400" dirty="0"/>
              <a:t>4.     Если встретится незнакомый гриб, </a:t>
            </a:r>
            <a:r>
              <a:rPr lang="ru-RU" sz="2400" dirty="0" smtClean="0"/>
              <a:t>то </a:t>
            </a:r>
            <a:r>
              <a:rPr lang="ru-RU" sz="2400" dirty="0"/>
              <a:t>сбить его палкой.</a:t>
            </a:r>
          </a:p>
          <a:p>
            <a:pPr>
              <a:defRPr/>
            </a:pPr>
            <a:r>
              <a:rPr lang="ru-RU" sz="2400" dirty="0"/>
              <a:t>5.     Для отдыха быстро наломать веток и разжечь костёр.</a:t>
            </a:r>
          </a:p>
          <a:p>
            <a:pPr>
              <a:defRPr/>
            </a:pPr>
            <a:r>
              <a:rPr lang="ru-RU" sz="2400" dirty="0"/>
              <a:t>6.     Заварить чай и перекусить.</a:t>
            </a:r>
          </a:p>
          <a:p>
            <a:pPr>
              <a:defRPr/>
            </a:pPr>
            <a:r>
              <a:rPr lang="ru-RU" sz="2400" dirty="0"/>
              <a:t>7.     Выбросить оставшийся мусор в кусты.</a:t>
            </a:r>
          </a:p>
          <a:p>
            <a:pPr>
              <a:defRPr/>
            </a:pPr>
            <a:r>
              <a:rPr lang="ru-RU" sz="2400" dirty="0"/>
              <a:t>8.     Оставить горящие угли костра подмигивать тебе на прощанье.</a:t>
            </a:r>
          </a:p>
          <a:p>
            <a:pPr>
              <a:defRPr/>
            </a:pPr>
            <a:r>
              <a:rPr lang="ru-RU" sz="2400" dirty="0"/>
              <a:t>9.     Продолжить путь.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710</Words>
  <Application>Microsoft Office PowerPoint</Application>
  <PresentationFormat>Экран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УРОК 1. ПРЕДМЕТ И ЗАДАЧИ ЭКОЛОГИИ.</vt:lpstr>
      <vt:lpstr>ВСПОМНИТЕ  СТАРИННУЮ  ПРИТЧУ:</vt:lpstr>
      <vt:lpstr>Наука экология призвана распознать «слона», изучить многообразие объектов окружающего человека мира неживой и живой природы и показать их тесную взаимосвязь.</vt:lpstr>
      <vt:lpstr>  </vt:lpstr>
      <vt:lpstr>              Что может  произойти, если человек                 не соблюдает законы, живя среди людей?</vt:lpstr>
      <vt:lpstr>             Перечислить известные экологические проблемы и подумать, к каким последствиям может привести человечество каждая из них?  Заполни таблицу: </vt:lpstr>
      <vt:lpstr>Что   такое   хорошо                  и  что  такое   плохо      </vt:lpstr>
      <vt:lpstr> Обещай зверей не обижать. Пощади букашку на цветочке. Жителей лесных ты не смущай. Добрым будь, а значит человечным! </vt:lpstr>
      <vt:lpstr>Найди ошибки в алгоритме  похода в лес.</vt:lpstr>
      <vt:lpstr>Объясни  смысл этого стихотворения:</vt:lpstr>
      <vt:lpstr>ВЫВОД: Экологические проблемы возможно и необходимо решать на основе изучения ЗАКОНОВ ПРИРОДЫ.</vt:lpstr>
      <vt:lpstr>ВЫВОД: ЭКОЛОГИЯ НУЖНА ВСЕМ И ПОВСЮДУ.</vt:lpstr>
      <vt:lpstr>ВЫВОД:  МЕЖДУ  ВСЕМИ  КОМПОНЕНТАМИ                           ЖИВОЙ  ПРИРОДЫ  СУЩЕСТВУЮТ            РАЗНООБРАЗНЫЕ  СВЯЗИ. </vt:lpstr>
      <vt:lpstr>Задания на выбор учащихся: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1. ПРЕДМЕТ И ЗАДАЧИ ЭКОЛОГИИ.</dc:title>
  <dc:creator>ВИКТОР</dc:creator>
  <cp:lastModifiedBy>User</cp:lastModifiedBy>
  <cp:revision>25</cp:revision>
  <dcterms:created xsi:type="dcterms:W3CDTF">2011-09-16T13:24:58Z</dcterms:created>
  <dcterms:modified xsi:type="dcterms:W3CDTF">2015-10-23T18:58:11Z</dcterms:modified>
</cp:coreProperties>
</file>