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0"/>
  </p:notesMasterIdLst>
  <p:sldIdLst>
    <p:sldId id="257" r:id="rId2"/>
    <p:sldId id="258" r:id="rId3"/>
    <p:sldId id="259" r:id="rId4"/>
    <p:sldId id="274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70" r:id="rId13"/>
    <p:sldId id="271" r:id="rId14"/>
    <p:sldId id="267" r:id="rId15"/>
    <p:sldId id="268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718" autoAdjust="0"/>
  </p:normalViewPr>
  <p:slideViewPr>
    <p:cSldViewPr>
      <p:cViewPr varScale="1">
        <p:scale>
          <a:sx n="70" d="100"/>
          <a:sy n="70" d="100"/>
        </p:scale>
        <p:origin x="13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8CD7CB-0B95-49E2-96B0-396411AF8081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773CD8-5420-4BF2-AB7E-D3C57ECED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4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73CD8-5420-4BF2-AB7E-D3C57ECED90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4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73CD8-5420-4BF2-AB7E-D3C57ECED90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18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B628539-84A7-4CFB-9393-7D46A665335E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1C12A87-B379-4E20-9FE2-BA7A430AD3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279137-A829-433E-AC1C-F97A35AAD0C3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0F9444-FFBD-4A23-B046-19ADAE8893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791714-BD9C-4D8C-AE24-0E95DB8A7762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419254-FA3C-48D7-ACA7-32D703F8A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E491FD-83BB-43D7-9999-FCC03BE75010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E7ADD8-BEF3-4062-BE0F-D5EBDBEE87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AAA150-26E9-414D-9ECB-6D99D1CF9F67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B22117-1A14-4BD8-ACDB-4092D3DEEC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CC5498-8539-49CA-8EE7-9CFD7FDD58E6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BD8DE0-C855-4DE5-A188-AB1208CBAC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C9F1FE-A0B9-4AE7-B4C1-52560A01A9B0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A970E1-4689-4265-8D69-DDFA422798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44A46F-7A46-4DB8-B3C2-411F0CC2F0EF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22A4C8-A961-4756-AC00-BA61E72C9F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7016DF-4AA7-429D-8994-5E906A6483E9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A21C5C-3716-4564-8F9C-29C272B176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C48776F9-FB32-4E12-AC8A-6E3DCD0D58B0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4938DF-EFF7-4FAC-8DEF-DE41D95012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FB98F1C-7187-4340-BC90-AE8C19D2B0EF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6A1DA84-C9C4-450E-B5E1-4822388CE7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6D58903-3578-4BA5-816A-8A8B5443BE6B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B86169E-6360-4CC2-9117-2A1741D294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0.jpe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image" Target="../media/image9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8.wmf"/><Relationship Id="rId4" Type="http://schemas.openxmlformats.org/officeDocument/2006/relationships/image" Target="../media/image20.jpeg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5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286248" y="6143644"/>
            <a:ext cx="4643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cs typeface="Arial" charset="0"/>
              </a:rPr>
              <a:t>Урок подготовила и провела учитель математики</a:t>
            </a:r>
            <a:r>
              <a:rPr lang="ru-RU" dirty="0">
                <a:cs typeface="Arial" charset="0"/>
              </a:rPr>
              <a:t> </a:t>
            </a:r>
            <a:r>
              <a:rPr lang="ru-RU" dirty="0" err="1" smtClean="0">
                <a:cs typeface="Arial" charset="0"/>
              </a:rPr>
              <a:t>Сапаркина</a:t>
            </a:r>
            <a:r>
              <a:rPr lang="ru-RU" dirty="0" smtClean="0">
                <a:cs typeface="Arial" charset="0"/>
              </a:rPr>
              <a:t> И.Н.</a:t>
            </a:r>
            <a:r>
              <a:rPr lang="ru-RU" dirty="0" smtClean="0">
                <a:cs typeface="Arial" charset="0"/>
              </a:rPr>
              <a:t>.</a:t>
            </a:r>
            <a:endParaRPr lang="ru-RU" dirty="0">
              <a:cs typeface="Arial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000125" y="357188"/>
            <a:ext cx="7572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cs typeface="Arial" charset="0"/>
              </a:rPr>
              <a:t>Муниципальное </a:t>
            </a:r>
            <a:r>
              <a:rPr lang="ru-RU" dirty="0" smtClean="0">
                <a:cs typeface="Arial" charset="0"/>
              </a:rPr>
              <a:t> образовательное </a:t>
            </a:r>
            <a:r>
              <a:rPr lang="ru-RU" dirty="0">
                <a:cs typeface="Arial" charset="0"/>
              </a:rPr>
              <a:t>учреждение </a:t>
            </a:r>
          </a:p>
          <a:p>
            <a:pPr algn="ctr"/>
            <a:r>
              <a:rPr lang="ru-RU" dirty="0" smtClean="0">
                <a:cs typeface="Arial" charset="0"/>
              </a:rPr>
              <a:t>«</a:t>
            </a:r>
            <a:r>
              <a:rPr lang="ru-RU" dirty="0" err="1" smtClean="0">
                <a:cs typeface="Arial" charset="0"/>
              </a:rPr>
              <a:t>Сетская</a:t>
            </a:r>
            <a:r>
              <a:rPr lang="ru-RU" dirty="0" smtClean="0">
                <a:cs typeface="Arial" charset="0"/>
              </a:rPr>
              <a:t> основная </a:t>
            </a:r>
            <a:r>
              <a:rPr lang="ru-RU" dirty="0" smtClean="0">
                <a:cs typeface="Arial" charset="0"/>
              </a:rPr>
              <a:t>школа </a:t>
            </a:r>
            <a:r>
              <a:rPr lang="ru-RU" dirty="0" err="1" smtClean="0">
                <a:cs typeface="Arial" charset="0"/>
              </a:rPr>
              <a:t>Веневского</a:t>
            </a:r>
            <a:r>
              <a:rPr lang="ru-RU" dirty="0" smtClean="0">
                <a:cs typeface="Arial" charset="0"/>
              </a:rPr>
              <a:t> района Тульской области»</a:t>
            </a:r>
            <a:endParaRPr lang="ru-RU" dirty="0">
              <a:cs typeface="Arial" charset="0"/>
            </a:endParaRP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1214414" y="1643050"/>
            <a:ext cx="7219950" cy="295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Урок по алгебре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в 9 классе 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 теме: 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"Квадратичная функция 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её график"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1258888" y="908050"/>
            <a:ext cx="6954837" cy="884238"/>
            <a:chOff x="793" y="572"/>
            <a:chExt cx="4381" cy="557"/>
          </a:xfrm>
        </p:grpSpPr>
        <p:sp>
          <p:nvSpPr>
            <p:cNvPr id="3174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93" y="572"/>
              <a:ext cx="4354" cy="5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rPr>
                <a:t>Определите знаки коэффициента  </a:t>
              </a:r>
            </a:p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rPr>
                <a:t>и дискриминанта 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rPr>
                <a:t>D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175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063" y="668"/>
              <a:ext cx="111" cy="1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i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>
                      <a:lumMod val="10000"/>
                    </a:schemeClr>
                  </a:solidFill>
                  <a:latin typeface="Times New Roman"/>
                  <a:cs typeface="Times New Roman"/>
                </a:rPr>
                <a:t>а</a:t>
              </a:r>
            </a:p>
          </p:txBody>
        </p:sp>
      </p:grpSp>
      <p:pic>
        <p:nvPicPr>
          <p:cNvPr id="31753" name="Picture 9" descr="Imag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349500"/>
            <a:ext cx="3359150" cy="2601913"/>
          </a:xfrm>
          <a:prstGeom prst="rect">
            <a:avLst/>
          </a:prstGeom>
          <a:noFill/>
        </p:spPr>
      </p:pic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5724525" y="2459038"/>
          <a:ext cx="189388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Формула" r:id="rId4" imgW="863225" imgH="203112" progId="Equation.3">
                  <p:embed/>
                </p:oleObj>
              </mc:Choice>
              <mc:Fallback>
                <p:oleObj name="Формула" r:id="rId4" imgW="863225" imgH="203112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459038"/>
                        <a:ext cx="1893888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5724525" y="2852738"/>
          <a:ext cx="18716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Формула" r:id="rId6" imgW="850531" imgH="203112" progId="Equation.3">
                  <p:embed/>
                </p:oleObj>
              </mc:Choice>
              <mc:Fallback>
                <p:oleObj name="Формула" r:id="rId6" imgW="850531" imgH="203112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852738"/>
                        <a:ext cx="1871663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5724525" y="3284538"/>
          <a:ext cx="18716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Формула" r:id="rId8" imgW="850531" imgH="203112" progId="Equation.3">
                  <p:embed/>
                </p:oleObj>
              </mc:Choice>
              <mc:Fallback>
                <p:oleObj name="Формула" r:id="rId8" imgW="850531" imgH="203112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284538"/>
                        <a:ext cx="1871663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5724525" y="3716338"/>
          <a:ext cx="18732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Формула" r:id="rId10" imgW="850531" imgH="203112" progId="Equation.3">
                  <p:embed/>
                </p:oleObj>
              </mc:Choice>
              <mc:Fallback>
                <p:oleObj name="Формула" r:id="rId10" imgW="850531" imgH="203112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716338"/>
                        <a:ext cx="1873250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3500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86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1214414" y="214290"/>
            <a:ext cx="7500990" cy="9556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Установите соответствие между графиками функций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и формулами, которые их задают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2784" name="Рисунок 65" descr="http://ege.yandex.ru/media/gia-2013/math/v10/mayh-gia_v10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7398151" cy="2214578"/>
          </a:xfrm>
          <a:prstGeom prst="rect">
            <a:avLst/>
          </a:prstGeom>
          <a:noFill/>
        </p:spPr>
      </p:pic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1571604" y="3857628"/>
            <a:ext cx="2357454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th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th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+1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th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=(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th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+1)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th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=1−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th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th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th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−1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643438" y="4000504"/>
            <a:ext cx="2357454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А –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th"/>
                <a:ea typeface="Times New Roman" pitchFamily="18" charset="0"/>
                <a:cs typeface="Times New Roman" pitchFamily="18" charset="0"/>
              </a:rPr>
              <a:t>Б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−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th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  <a:ea typeface="Times New Roman" pitchFamily="18" charset="0"/>
                <a:cs typeface="Times New Roman" pitchFamily="18" charset="0"/>
              </a:rPr>
              <a:t>−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Дуга 5"/>
          <p:cNvSpPr/>
          <p:nvPr/>
        </p:nvSpPr>
        <p:spPr>
          <a:xfrm flipH="1">
            <a:off x="1643042" y="2428868"/>
            <a:ext cx="1214446" cy="3214710"/>
          </a:xfrm>
          <a:prstGeom prst="arc">
            <a:avLst>
              <a:gd name="adj1" fmla="val 13707398"/>
              <a:gd name="adj2" fmla="val 1864891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flipH="1" flipV="1">
            <a:off x="4071934" y="-142900"/>
            <a:ext cx="1214446" cy="3214710"/>
          </a:xfrm>
          <a:prstGeom prst="arc">
            <a:avLst>
              <a:gd name="adj1" fmla="val 13707398"/>
              <a:gd name="adj2" fmla="val 1864891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flipH="1" flipV="1">
            <a:off x="6286512" y="-428652"/>
            <a:ext cx="1143008" cy="3214710"/>
          </a:xfrm>
          <a:prstGeom prst="arc">
            <a:avLst>
              <a:gd name="adj1" fmla="val 13707398"/>
              <a:gd name="adj2" fmla="val 1864891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54 0.00903 L 0.44931 -0.114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2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-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43264 -0.113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2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42066 0.0951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4214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Тема урока: </a:t>
            </a:r>
          </a:p>
          <a:p>
            <a:pPr algn="ctr"/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"Квадратичная функция </a:t>
            </a:r>
          </a:p>
          <a:p>
            <a:pPr algn="ctr"/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её график"</a:t>
            </a:r>
            <a:endParaRPr lang="ru-RU" sz="3200" b="1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Рисунок 4" descr="Изображение 104.jpg"/>
          <p:cNvPicPr>
            <a:picLocks noChangeAspect="1"/>
          </p:cNvPicPr>
          <p:nvPr/>
        </p:nvPicPr>
        <p:blipFill>
          <a:blip r:embed="rId2"/>
          <a:srcRect l="3708" r="3579" b="3984"/>
          <a:stretch>
            <a:fillRect/>
          </a:stretch>
        </p:blipFill>
        <p:spPr>
          <a:xfrm>
            <a:off x="5143504" y="500042"/>
            <a:ext cx="3571900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6615130" cy="528954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 к самостоятельной работе: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2"/>
          </p:nvPr>
        </p:nvGraphicFramePr>
        <p:xfrm>
          <a:off x="428594" y="1071546"/>
          <a:ext cx="8194708" cy="55923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48677"/>
                <a:gridCol w="2048677"/>
                <a:gridCol w="2048677"/>
                <a:gridCol w="2048677"/>
              </a:tblGrid>
              <a:tr h="71612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Вариант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71612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А1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</a:tr>
              <a:tr h="71612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А2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</a:tr>
              <a:tr h="71612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А3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</a:tr>
              <a:tr h="71612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В1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-1;0,25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-0,5;1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-3;0,5</a:t>
                      </a:r>
                      <a:endParaRPr lang="ru-RU" sz="3200" dirty="0"/>
                    </a:p>
                  </a:txBody>
                  <a:tcPr/>
                </a:tc>
              </a:tr>
              <a:tr h="71612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С1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1.png"/>
          <p:cNvPicPr/>
          <p:nvPr/>
        </p:nvPicPr>
        <p:blipFill>
          <a:blip r:embed="rId2"/>
          <a:srcRect l="25559" t="3279" r="41728" b="4707"/>
          <a:stretch>
            <a:fillRect/>
          </a:stretch>
        </p:blipFill>
        <p:spPr>
          <a:xfrm>
            <a:off x="2857488" y="4857760"/>
            <a:ext cx="1285875" cy="1619250"/>
          </a:xfrm>
          <a:prstGeom prst="rect">
            <a:avLst/>
          </a:prstGeom>
        </p:spPr>
      </p:pic>
      <p:pic>
        <p:nvPicPr>
          <p:cNvPr id="5" name="Рисунок 4" descr="3.png"/>
          <p:cNvPicPr/>
          <p:nvPr/>
        </p:nvPicPr>
        <p:blipFill>
          <a:blip r:embed="rId3"/>
          <a:srcRect l="23630" t="6231" r="42281" b="7515"/>
          <a:stretch>
            <a:fillRect/>
          </a:stretch>
        </p:blipFill>
        <p:spPr>
          <a:xfrm>
            <a:off x="4786314" y="4857760"/>
            <a:ext cx="1457325" cy="1638300"/>
          </a:xfrm>
          <a:prstGeom prst="rect">
            <a:avLst/>
          </a:prstGeom>
        </p:spPr>
      </p:pic>
      <p:pic>
        <p:nvPicPr>
          <p:cNvPr id="6" name="Рисунок 5" descr="2.png"/>
          <p:cNvPicPr/>
          <p:nvPr/>
        </p:nvPicPr>
        <p:blipFill>
          <a:blip r:embed="rId4"/>
          <a:srcRect l="22630" t="8525" r="37197" b="4918"/>
          <a:stretch>
            <a:fillRect/>
          </a:stretch>
        </p:blipFill>
        <p:spPr>
          <a:xfrm>
            <a:off x="6786579" y="4857760"/>
            <a:ext cx="1571636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627313" y="836613"/>
            <a:ext cx="4171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Домашнее задание</a:t>
            </a:r>
          </a:p>
        </p:txBody>
      </p:sp>
      <p:graphicFrame>
        <p:nvGraphicFramePr>
          <p:cNvPr id="33860" name="Group 68"/>
          <p:cNvGraphicFramePr>
            <a:graphicFrameLocks noGrp="1"/>
          </p:cNvGraphicFramePr>
          <p:nvPr>
            <p:ph idx="4294967295"/>
          </p:nvPr>
        </p:nvGraphicFramePr>
        <p:xfrm>
          <a:off x="1000100" y="1714488"/>
          <a:ext cx="6769400" cy="3931920"/>
        </p:xfrm>
        <a:graphic>
          <a:graphicData uri="http://schemas.openxmlformats.org/drawingml/2006/table">
            <a:tbl>
              <a:tblPr/>
              <a:tblGrid>
                <a:gridCol w="1785950"/>
                <a:gridCol w="2864996"/>
                <a:gridCol w="2118454"/>
              </a:tblGrid>
              <a:tr h="6692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Обязательный уровень (оценка «3»)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Дидактические материалы. Алгебра ,9 класс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С-8, № 1,2,3 стр.12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9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оценка «4»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Дидактические материалы. Алгебра ,9 класс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С-8, № 2,3 ,4 стр.12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оценка «5»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Дидактические материалы. Алгебра ,9 класс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С-8, № 2,3,4,5 стр.12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428728" y="1928802"/>
            <a:ext cx="6643733" cy="14271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2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Кто из ученых впервые </a:t>
            </a:r>
          </a:p>
          <a:p>
            <a:pPr algn="ctr"/>
            <a:r>
              <a:rPr lang="ru-RU" sz="3600" kern="10" dirty="0">
                <a:ln w="9525">
                  <a:solidFill>
                    <a:schemeClr val="tx2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ввел термин "функция"?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Рисунок 8"/>
          <p:cNvPicPr>
            <a:picLocks noChangeAspect="1" noChangeArrowheads="1"/>
          </p:cNvPicPr>
          <p:nvPr/>
        </p:nvPicPr>
        <p:blipFill>
          <a:blip r:embed="rId3"/>
          <a:srcRect l="3142" r="4993"/>
          <a:stretch>
            <a:fillRect/>
          </a:stretch>
        </p:blipFill>
        <p:spPr bwMode="auto">
          <a:xfrm>
            <a:off x="5020815" y="1265241"/>
            <a:ext cx="3872359" cy="48069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071538" y="785794"/>
            <a:ext cx="3817935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ЛЕЙБНИЦ Готфрид Вильгельм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dirty="0"/>
              <a:t>(1646–1716)</a:t>
            </a:r>
          </a:p>
          <a:p>
            <a:pPr>
              <a:spcBef>
                <a:spcPct val="50000"/>
              </a:spcBef>
            </a:pPr>
            <a:r>
              <a:rPr lang="ru-RU" dirty="0"/>
              <a:t>Выдающийся немецкий философ и </a:t>
            </a:r>
            <a:r>
              <a:rPr lang="ru-RU" dirty="0" smtClean="0"/>
              <a:t>математик, сыгравший значительную роль в распространении научных знаний в Европе.  Ввел в механику понятие кинетической энергии, символику и терминологию в математический анализ, </a:t>
            </a:r>
            <a:r>
              <a:rPr lang="ru-RU" dirty="0"/>
              <a:t>изобретатель </a:t>
            </a:r>
            <a:r>
              <a:rPr lang="ru-RU" dirty="0" smtClean="0"/>
              <a:t>арифмометра, </a:t>
            </a:r>
            <a:r>
              <a:rPr lang="ru-RU" dirty="0"/>
              <a:t>который умел выполнять умножение, деление и извлечение корней. Предложенные им ступенчатый валик и подвижная каретка легли в основу всех последующих арифмометров</a:t>
            </a:r>
            <a:r>
              <a:rPr lang="ru-RU" dirty="0" smtClean="0"/>
              <a:t>.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071670" y="1857364"/>
            <a:ext cx="5786478" cy="3571900"/>
            <a:chOff x="1071538" y="2500306"/>
            <a:chExt cx="6572296" cy="3571900"/>
          </a:xfrm>
        </p:grpSpPr>
        <p:sp>
          <p:nvSpPr>
            <p:cNvPr id="3" name="Багетная рамка 2"/>
            <p:cNvSpPr/>
            <p:nvPr/>
          </p:nvSpPr>
          <p:spPr>
            <a:xfrm>
              <a:off x="1071538" y="2500306"/>
              <a:ext cx="6572296" cy="3571900"/>
            </a:xfrm>
            <a:prstGeom prst="bevel">
              <a:avLst/>
            </a:prstGeom>
            <a:solidFill>
              <a:schemeClr val="accent1">
                <a:lumMod val="60000"/>
                <a:lumOff val="40000"/>
                <a:alpha val="4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571604" y="3000372"/>
              <a:ext cx="5572164" cy="257176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Улыбающееся лицо 4"/>
          <p:cNvSpPr/>
          <p:nvPr/>
        </p:nvSpPr>
        <p:spPr>
          <a:xfrm>
            <a:off x="6643702" y="3357562"/>
            <a:ext cx="1000132" cy="928694"/>
          </a:xfrm>
          <a:prstGeom prst="smileyFac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4286248" y="2928934"/>
            <a:ext cx="1000132" cy="928694"/>
          </a:xfrm>
          <a:prstGeom prst="smileyFac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6072198" y="4143380"/>
            <a:ext cx="1000132" cy="928694"/>
          </a:xfrm>
          <a:prstGeom prst="smileyFac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5357818" y="3357562"/>
            <a:ext cx="1000132" cy="928694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5786446" y="2500306"/>
            <a:ext cx="1000132" cy="928694"/>
          </a:xfrm>
          <a:prstGeom prst="smileyFac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2643174" y="2857496"/>
            <a:ext cx="1000132" cy="928694"/>
          </a:xfrm>
          <a:prstGeom prst="smileyFace">
            <a:avLst>
              <a:gd name="adj" fmla="val -122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3000364" y="3929066"/>
            <a:ext cx="1000132" cy="928694"/>
          </a:xfrm>
          <a:prstGeom prst="smileyFac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4214810" y="3857628"/>
            <a:ext cx="1000132" cy="928694"/>
          </a:xfrm>
          <a:prstGeom prst="smileyFac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3500430" y="2285992"/>
            <a:ext cx="1000132" cy="928694"/>
          </a:xfrm>
          <a:prstGeom prst="smileyFac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6"/>
            <a:ext cx="7076332" cy="2571768"/>
          </a:xfrm>
        </p:spPr>
        <p:txBody>
          <a:bodyPr/>
          <a:lstStyle/>
          <a:p>
            <a:pPr marL="365125" indent="360363"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работу </a:t>
            </a:r>
          </a:p>
          <a:p>
            <a:pPr marL="365125" indent="360363"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добросовестную и ответственную, спасибо за труд и умение, </a:t>
            </a:r>
          </a:p>
          <a:p>
            <a:pPr marL="365125" indent="360363"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такт и общение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2A2003"/>
              </a:buClr>
              <a:buFont typeface="Franklin Gothic Book" pitchFamily="34" charset="0"/>
              <a:buChar char="■"/>
            </a:pP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обобщить и систематизировать теоретические знания учащихся, совершенствовать знания, закрепить навыки решения задач по данной теме</a:t>
            </a:r>
          </a:p>
          <a:p>
            <a:pPr marL="514350" indent="-514350">
              <a:buClr>
                <a:srgbClr val="2A2003"/>
              </a:buClr>
              <a:buFont typeface="Franklin Gothic Book" pitchFamily="34" charset="0"/>
              <a:buChar char="■"/>
            </a:pP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наблюдательность, логическое мышление, математическую речь учащихся, умение анализировать и сравнивать, осуществлять дифференцированное развивающее обучение, развивать познавательный интерес к предмету</a:t>
            </a:r>
          </a:p>
          <a:p>
            <a:pPr marL="514350" indent="-514350">
              <a:buClr>
                <a:srgbClr val="2A2003"/>
              </a:buClr>
              <a:buFont typeface="Franklin Gothic Book" pitchFamily="34" charset="0"/>
              <a:buChar char="■"/>
            </a:pP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воспитывать коммуникативную культуру учащихся, навыки коллективной деятельности, сотрудничества, взаимопомощи, умение работать в парах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Цели урока: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00298" y="1428736"/>
            <a:ext cx="64087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«Учиться можно только весело…</a:t>
            </a:r>
          </a:p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Чтобы переваривать знания, </a:t>
            </a:r>
          </a:p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надо поглощать их с аппетитом»</a:t>
            </a:r>
          </a:p>
          <a:p>
            <a:pPr>
              <a:spcBef>
                <a:spcPct val="50000"/>
              </a:spcBef>
            </a:pPr>
            <a:endParaRPr lang="ru-RU" sz="36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pPr algn="r">
              <a:spcBef>
                <a:spcPct val="50000"/>
              </a:spcBef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Анатоль Франс</a:t>
            </a:r>
          </a:p>
        </p:txBody>
      </p:sp>
      <p:pic>
        <p:nvPicPr>
          <p:cNvPr id="36866" name="Picture 2" descr="Anatole France 19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2095500" cy="2990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4214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Тема урока: </a:t>
            </a:r>
          </a:p>
          <a:p>
            <a:pPr algn="ctr"/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"Квадратичная функция </a:t>
            </a:r>
          </a:p>
          <a:p>
            <a:pPr algn="ctr"/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её график"</a:t>
            </a:r>
            <a:endParaRPr lang="ru-RU" sz="3200" b="1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Рисунок 4" descr="Изображение 104.jpg"/>
          <p:cNvPicPr>
            <a:picLocks noChangeAspect="1"/>
          </p:cNvPicPr>
          <p:nvPr/>
        </p:nvPicPr>
        <p:blipFill>
          <a:blip r:embed="rId2"/>
          <a:srcRect l="3708" r="3579" b="3984"/>
          <a:stretch>
            <a:fillRect/>
          </a:stretch>
        </p:blipFill>
        <p:spPr>
          <a:xfrm>
            <a:off x="5143504" y="500042"/>
            <a:ext cx="3571900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8"/>
          <p:cNvSpPr>
            <a:spLocks noChangeArrowheads="1"/>
          </p:cNvSpPr>
          <p:nvPr/>
        </p:nvSpPr>
        <p:spPr bwMode="auto">
          <a:xfrm>
            <a:off x="4572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1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/>
            <a:endParaRPr lang="ru-RU"/>
          </a:p>
        </p:txBody>
      </p:sp>
      <p:sp>
        <p:nvSpPr>
          <p:cNvPr id="17413" name="Rectangle 61"/>
          <p:cNvSpPr>
            <a:spLocks noChangeArrowheads="1"/>
          </p:cNvSpPr>
          <p:nvPr/>
        </p:nvSpPr>
        <p:spPr bwMode="auto">
          <a:xfrm>
            <a:off x="4572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/>
            <a:endParaRPr lang="ru-RU"/>
          </a:p>
        </p:txBody>
      </p:sp>
      <p:sp>
        <p:nvSpPr>
          <p:cNvPr id="17416" name="Rectangle 64"/>
          <p:cNvSpPr>
            <a:spLocks noChangeArrowheads="1"/>
          </p:cNvSpPr>
          <p:nvPr/>
        </p:nvSpPr>
        <p:spPr bwMode="auto">
          <a:xfrm>
            <a:off x="4572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18" name="Picture 6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42950"/>
            <a:ext cx="38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/>
            <a:endParaRPr lang="ru-RU"/>
          </a:p>
        </p:txBody>
      </p:sp>
      <p:sp>
        <p:nvSpPr>
          <p:cNvPr id="17420" name="Rectangle 68"/>
          <p:cNvSpPr>
            <a:spLocks noChangeArrowheads="1"/>
          </p:cNvSpPr>
          <p:nvPr/>
        </p:nvSpPr>
        <p:spPr bwMode="auto">
          <a:xfrm>
            <a:off x="45720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/>
            <a:r>
              <a:rPr lang="ru-RU" sz="1200">
                <a:latin typeface="Times New Roman" pitchFamily="18" charset="0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17421" name="Rectangle 69"/>
          <p:cNvSpPr>
            <a:spLocks noChangeArrowheads="1"/>
          </p:cNvSpPr>
          <p:nvPr/>
        </p:nvSpPr>
        <p:spPr bwMode="auto">
          <a:xfrm>
            <a:off x="1042988" y="1374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2" name="Rectangle 7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/>
            <a:endParaRPr lang="ru-RU"/>
          </a:p>
        </p:txBody>
      </p:sp>
      <p:sp>
        <p:nvSpPr>
          <p:cNvPr id="17424" name="Rectangle 72"/>
          <p:cNvSpPr>
            <a:spLocks noChangeArrowheads="1"/>
          </p:cNvSpPr>
          <p:nvPr/>
        </p:nvSpPr>
        <p:spPr bwMode="auto">
          <a:xfrm>
            <a:off x="45720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28" name="Object 20"/>
          <p:cNvGraphicFramePr>
            <a:graphicFrameLocks noChangeAspect="1"/>
          </p:cNvGraphicFramePr>
          <p:nvPr/>
        </p:nvGraphicFramePr>
        <p:xfrm>
          <a:off x="1987551" y="2970213"/>
          <a:ext cx="13684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Формула" r:id="rId4" imgW="431613" imgH="203112" progId="Equation.3">
                  <p:embed/>
                </p:oleObj>
              </mc:Choice>
              <mc:Fallback>
                <p:oleObj name="Формула" r:id="rId4" imgW="431613" imgH="203112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2970213"/>
                        <a:ext cx="1368425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7" name="Object 19"/>
          <p:cNvGraphicFramePr>
            <a:graphicFrameLocks noChangeAspect="1"/>
          </p:cNvGraphicFramePr>
          <p:nvPr/>
        </p:nvGraphicFramePr>
        <p:xfrm>
          <a:off x="2049464" y="2492375"/>
          <a:ext cx="194468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Формула" r:id="rId6" imgW="647419" imgH="203112" progId="Equation.3">
                  <p:embed/>
                </p:oleObj>
              </mc:Choice>
              <mc:Fallback>
                <p:oleObj name="Формула" r:id="rId6" imgW="647419" imgH="203112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64" y="2492375"/>
                        <a:ext cx="1944687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6" name="Object 18"/>
          <p:cNvGraphicFramePr>
            <a:graphicFrameLocks noChangeAspect="1"/>
          </p:cNvGraphicFramePr>
          <p:nvPr/>
        </p:nvGraphicFramePr>
        <p:xfrm>
          <a:off x="2009776" y="3511550"/>
          <a:ext cx="100806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Формула" r:id="rId8" imgW="406048" imgH="393359" progId="Equation.3">
                  <p:embed/>
                </p:oleObj>
              </mc:Choice>
              <mc:Fallback>
                <p:oleObj name="Формула" r:id="rId8" imgW="406048" imgH="393359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6" y="3511550"/>
                        <a:ext cx="1008063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1976439" y="4508500"/>
          <a:ext cx="273843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Формула" r:id="rId10" imgW="990360" imgH="228600" progId="Equation.3">
                  <p:embed/>
                </p:oleObj>
              </mc:Choice>
              <mc:Fallback>
                <p:oleObj name="Формула" r:id="rId10" imgW="99036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9" y="4508500"/>
                        <a:ext cx="2738437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3" name="Object 25"/>
          <p:cNvGraphicFramePr>
            <a:graphicFrameLocks noChangeAspect="1"/>
          </p:cNvGraphicFramePr>
          <p:nvPr/>
        </p:nvGraphicFramePr>
        <p:xfrm>
          <a:off x="2058989" y="5154613"/>
          <a:ext cx="136842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Формула" r:id="rId12" imgW="482391" imgH="241195" progId="Equation.3">
                  <p:embed/>
                </p:oleObj>
              </mc:Choice>
              <mc:Fallback>
                <p:oleObj name="Формула" r:id="rId12" imgW="482391" imgH="241195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9" y="5154613"/>
                        <a:ext cx="1368425" cy="70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1571604" y="2500306"/>
            <a:ext cx="511333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1.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2.</a:t>
            </a:r>
          </a:p>
          <a:p>
            <a:pPr>
              <a:spcBef>
                <a:spcPct val="50000"/>
              </a:spcBef>
            </a:pPr>
            <a:endParaRPr lang="en-US" sz="1000" dirty="0"/>
          </a:p>
          <a:p>
            <a:pPr>
              <a:spcBef>
                <a:spcPct val="50000"/>
              </a:spcBef>
            </a:pPr>
            <a:r>
              <a:rPr lang="en-US" sz="2400" dirty="0"/>
              <a:t>3.</a:t>
            </a:r>
          </a:p>
          <a:p>
            <a:pPr>
              <a:spcBef>
                <a:spcPct val="50000"/>
              </a:spcBef>
            </a:pPr>
            <a:endParaRPr lang="en-US" sz="1000" dirty="0"/>
          </a:p>
          <a:p>
            <a:pPr>
              <a:spcBef>
                <a:spcPct val="50000"/>
              </a:spcBef>
            </a:pPr>
            <a:r>
              <a:rPr lang="en-US" sz="2400" dirty="0"/>
              <a:t>4.</a:t>
            </a:r>
          </a:p>
          <a:p>
            <a:pPr>
              <a:spcBef>
                <a:spcPct val="50000"/>
              </a:spcBef>
            </a:pPr>
            <a:endParaRPr lang="en-US" sz="1000" dirty="0"/>
          </a:p>
          <a:p>
            <a:pPr>
              <a:spcBef>
                <a:spcPct val="50000"/>
              </a:spcBef>
            </a:pPr>
            <a:r>
              <a:rPr lang="en-US" sz="2400" dirty="0"/>
              <a:t>5.</a:t>
            </a:r>
            <a:endParaRPr lang="ru-RU" sz="2400" dirty="0"/>
          </a:p>
        </p:txBody>
      </p:sp>
      <p:sp>
        <p:nvSpPr>
          <p:cNvPr id="17437" name="WordArt 29"/>
          <p:cNvSpPr>
            <a:spLocks noChangeArrowheads="1" noChangeShapeType="1" noTextEdit="1"/>
          </p:cNvSpPr>
          <p:nvPr/>
        </p:nvSpPr>
        <p:spPr bwMode="auto">
          <a:xfrm>
            <a:off x="1142976" y="642918"/>
            <a:ext cx="7215237" cy="12716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Указать формулу, которой задается </a:t>
            </a:r>
          </a:p>
          <a:p>
            <a:pPr algn="ctr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квадратичная функция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10243 -0.004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74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6" grpId="0"/>
      <p:bldP spid="174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Imag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579" y="2492375"/>
            <a:ext cx="7489825" cy="1960563"/>
          </a:xfrm>
          <a:prstGeom prst="rect">
            <a:avLst/>
          </a:prstGeom>
          <a:noFill/>
        </p:spPr>
      </p:pic>
      <p:sp>
        <p:nvSpPr>
          <p:cNvPr id="18445" name="WordArt 13"/>
          <p:cNvSpPr>
            <a:spLocks noChangeArrowheads="1" noChangeShapeType="1" noTextEdit="1"/>
          </p:cNvSpPr>
          <p:nvPr/>
        </p:nvSpPr>
        <p:spPr bwMode="auto">
          <a:xfrm>
            <a:off x="928662" y="714356"/>
            <a:ext cx="7250134" cy="12731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Какие из этих графиков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не являются графиками функций?</a:t>
            </a:r>
          </a:p>
        </p:txBody>
      </p:sp>
      <p:sp>
        <p:nvSpPr>
          <p:cNvPr id="18446" name="WordArt 14"/>
          <p:cNvSpPr>
            <a:spLocks noChangeArrowheads="1" noChangeShapeType="1" noTextEdit="1"/>
          </p:cNvSpPr>
          <p:nvPr/>
        </p:nvSpPr>
        <p:spPr bwMode="auto">
          <a:xfrm>
            <a:off x="8143900" y="4143380"/>
            <a:ext cx="2286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4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84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animBg="1"/>
      <p:bldP spid="18446" grpId="0" animBg="1"/>
      <p:bldP spid="1844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graphicFrame>
        <p:nvGraphicFramePr>
          <p:cNvPr id="13316" name="Object 2"/>
          <p:cNvGraphicFramePr>
            <a:graphicFrameLocks noChangeAspect="1"/>
          </p:cNvGraphicFramePr>
          <p:nvPr/>
        </p:nvGraphicFramePr>
        <p:xfrm>
          <a:off x="179388" y="1135063"/>
          <a:ext cx="4964112" cy="572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GraphC" r:id="rId4" imgW="4171950" imgH="4810125" progId="">
                  <p:embed/>
                </p:oleObj>
              </mc:Choice>
              <mc:Fallback>
                <p:oleObj name="GraphC" r:id="rId4" imgW="4171950" imgH="481012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35063"/>
                        <a:ext cx="4964112" cy="572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500166" y="285728"/>
            <a:ext cx="6786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Найдите  соответствия: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graphicFrame>
        <p:nvGraphicFramePr>
          <p:cNvPr id="13320" name="Object 3"/>
          <p:cNvGraphicFramePr>
            <a:graphicFrameLocks noChangeAspect="1"/>
          </p:cNvGraphicFramePr>
          <p:nvPr/>
        </p:nvGraphicFramePr>
        <p:xfrm>
          <a:off x="5292725" y="1516063"/>
          <a:ext cx="18081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Формула" r:id="rId6" imgW="660400" imgH="228600" progId="Equation.3">
                  <p:embed/>
                </p:oleObj>
              </mc:Choice>
              <mc:Fallback>
                <p:oleObj name="Формула" r:id="rId6" imgW="6604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516063"/>
                        <a:ext cx="1808163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graphicFrame>
        <p:nvGraphicFramePr>
          <p:cNvPr id="13322" name="Object 4"/>
          <p:cNvGraphicFramePr>
            <a:graphicFrameLocks noChangeAspect="1"/>
          </p:cNvGraphicFramePr>
          <p:nvPr/>
        </p:nvGraphicFramePr>
        <p:xfrm>
          <a:off x="5292725" y="2492375"/>
          <a:ext cx="1727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Формула" r:id="rId8" imgW="609600" imgH="228600" progId="Equation.3">
                  <p:embed/>
                </p:oleObj>
              </mc:Choice>
              <mc:Fallback>
                <p:oleObj name="Формула" r:id="rId8" imgW="6096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492375"/>
                        <a:ext cx="17272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graphicFrame>
        <p:nvGraphicFramePr>
          <p:cNvPr id="13324" name="Object 5"/>
          <p:cNvGraphicFramePr>
            <a:graphicFrameLocks noChangeAspect="1"/>
          </p:cNvGraphicFramePr>
          <p:nvPr/>
        </p:nvGraphicFramePr>
        <p:xfrm>
          <a:off x="5292725" y="3429000"/>
          <a:ext cx="24479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Формула" r:id="rId10" imgW="838200" imgH="228600" progId="Equation.3">
                  <p:embed/>
                </p:oleObj>
              </mc:Choice>
              <mc:Fallback>
                <p:oleObj name="Формула" r:id="rId10" imgW="8382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429000"/>
                        <a:ext cx="24479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graphicFrame>
        <p:nvGraphicFramePr>
          <p:cNvPr id="13326" name="Object 6"/>
          <p:cNvGraphicFramePr>
            <a:graphicFrameLocks noChangeAspect="1"/>
          </p:cNvGraphicFramePr>
          <p:nvPr/>
        </p:nvGraphicFramePr>
        <p:xfrm>
          <a:off x="5148263" y="4365625"/>
          <a:ext cx="291623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Формула" r:id="rId12" imgW="1066800" imgH="241300" progId="Equation.3">
                  <p:embed/>
                </p:oleObj>
              </mc:Choice>
              <mc:Fallback>
                <p:oleObj name="Формула" r:id="rId12" imgW="1066800" imgH="241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365625"/>
                        <a:ext cx="2916237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2" name="WordArt 20"/>
          <p:cNvSpPr>
            <a:spLocks noChangeArrowheads="1" noChangeShapeType="1" noTextEdit="1"/>
          </p:cNvSpPr>
          <p:nvPr/>
        </p:nvSpPr>
        <p:spPr bwMode="auto">
          <a:xfrm>
            <a:off x="5508625" y="5229225"/>
            <a:ext cx="3095625" cy="16287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Georgia"/>
              </a:rPr>
              <a:t>Хорошо!</a:t>
            </a:r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8101013" y="1484313"/>
            <a:ext cx="790575" cy="7921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8101013" y="2420938"/>
            <a:ext cx="790575" cy="792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8101013" y="3357563"/>
            <a:ext cx="790575" cy="7921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8101013" y="4292600"/>
            <a:ext cx="790575" cy="7921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32" grpId="0" animBg="1"/>
      <p:bldP spid="13333" grpId="0" animBg="1"/>
      <p:bldP spid="13334" grpId="0" animBg="1"/>
      <p:bldP spid="13336" grpId="0" animBg="1"/>
      <p:bldP spid="133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62050"/>
            <a:ext cx="38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4572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/>
            <a:endParaRPr lang="ru-RU"/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45720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/>
            <a:endParaRPr lang="ru-RU"/>
          </a:p>
        </p:txBody>
      </p:sp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457200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69" name="Picture 13" descr="Imag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4620" y="1785927"/>
            <a:ext cx="2674255" cy="4214842"/>
          </a:xfrm>
          <a:prstGeom prst="rect">
            <a:avLst/>
          </a:prstGeom>
          <a:noFill/>
        </p:spPr>
      </p:pic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1187450" y="620713"/>
            <a:ext cx="71056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Какая из перечисленных формул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задает эту функцию?</a:t>
            </a:r>
          </a:p>
        </p:txBody>
      </p:sp>
      <p:graphicFrame>
        <p:nvGraphicFramePr>
          <p:cNvPr id="19475" name="Object 19"/>
          <p:cNvGraphicFramePr>
            <a:graphicFrameLocks noChangeAspect="1"/>
          </p:cNvGraphicFramePr>
          <p:nvPr/>
        </p:nvGraphicFramePr>
        <p:xfrm>
          <a:off x="4843463" y="2593975"/>
          <a:ext cx="300513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Формула" r:id="rId5" imgW="1180800" imgH="228600" progId="Equation.3">
                  <p:embed/>
                </p:oleObj>
              </mc:Choice>
              <mc:Fallback>
                <p:oleObj name="Формула" r:id="rId5" imgW="1180800" imgH="2286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2593975"/>
                        <a:ext cx="3005137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4" name="Object 18"/>
          <p:cNvGraphicFramePr>
            <a:graphicFrameLocks noChangeAspect="1"/>
          </p:cNvGraphicFramePr>
          <p:nvPr/>
        </p:nvGraphicFramePr>
        <p:xfrm>
          <a:off x="4811713" y="3184525"/>
          <a:ext cx="319246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Формула" r:id="rId7" imgW="1257120" imgH="228600" progId="Equation.3">
                  <p:embed/>
                </p:oleObj>
              </mc:Choice>
              <mc:Fallback>
                <p:oleObj name="Формула" r:id="rId7" imgW="1257120" imgH="2286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3184525"/>
                        <a:ext cx="3192462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3" name="Object 17"/>
          <p:cNvGraphicFramePr>
            <a:graphicFrameLocks noChangeAspect="1"/>
          </p:cNvGraphicFramePr>
          <p:nvPr/>
        </p:nvGraphicFramePr>
        <p:xfrm>
          <a:off x="4859338" y="3775075"/>
          <a:ext cx="26479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Формула" r:id="rId9" imgW="1040948" imgH="228501" progId="Equation.3">
                  <p:embed/>
                </p:oleObj>
              </mc:Choice>
              <mc:Fallback>
                <p:oleObj name="Формула" r:id="rId9" imgW="1040948" imgH="228501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775075"/>
                        <a:ext cx="26479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Object 16"/>
          <p:cNvGraphicFramePr>
            <a:graphicFrameLocks noChangeAspect="1"/>
          </p:cNvGraphicFramePr>
          <p:nvPr/>
        </p:nvGraphicFramePr>
        <p:xfrm>
          <a:off x="4859338" y="4365625"/>
          <a:ext cx="28384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Формула" r:id="rId11" imgW="1117600" imgH="228600" progId="Equation.3">
                  <p:embed/>
                </p:oleObj>
              </mc:Choice>
              <mc:Fallback>
                <p:oleObj name="Формула" r:id="rId11" imgW="1117600" imgH="2286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365625"/>
                        <a:ext cx="28384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401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94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Imag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0942" y="2133600"/>
            <a:ext cx="3724292" cy="3724292"/>
          </a:xfrm>
          <a:prstGeom prst="rect">
            <a:avLst/>
          </a:prstGeom>
          <a:noFill/>
        </p:spPr>
      </p:pic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1187450" y="620713"/>
            <a:ext cx="71056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Какая из перечисленных формул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задает эту функцию?</a:t>
            </a:r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5372100" y="2809875"/>
          <a:ext cx="2843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Формула" r:id="rId4" imgW="1117440" imgH="228600" progId="Equation.3">
                  <p:embed/>
                </p:oleObj>
              </mc:Choice>
              <mc:Fallback>
                <p:oleObj name="Формула" r:id="rId4" imgW="111744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2809875"/>
                        <a:ext cx="2843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5387975" y="3400425"/>
          <a:ext cx="28686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Формула" r:id="rId6" imgW="1130040" imgH="228600" progId="Equation.3">
                  <p:embed/>
                </p:oleObj>
              </mc:Choice>
              <mc:Fallback>
                <p:oleObj name="Формула" r:id="rId6" imgW="113004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3400425"/>
                        <a:ext cx="28686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5435600" y="3990975"/>
          <a:ext cx="28384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Формула" r:id="rId8" imgW="1117600" imgH="228600" progId="Equation.3">
                  <p:embed/>
                </p:oleObj>
              </mc:Choice>
              <mc:Fallback>
                <p:oleObj name="Формула" r:id="rId8" imgW="11176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990975"/>
                        <a:ext cx="28384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5372100" y="4581525"/>
          <a:ext cx="28717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Формула" r:id="rId10" imgW="1130040" imgH="228600" progId="Equation.3">
                  <p:embed/>
                </p:oleObj>
              </mc:Choice>
              <mc:Fallback>
                <p:oleObj name="Формула" r:id="rId10" imgW="113004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4581525"/>
                        <a:ext cx="2871788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401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6072206"/>
            <a:ext cx="4378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Что можете сказать о дискриминанте?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07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629</TotalTime>
  <Words>412</Words>
  <Application>Microsoft Office PowerPoint</Application>
  <PresentationFormat>Экран (4:3)</PresentationFormat>
  <Paragraphs>105</Paragraphs>
  <Slides>18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34" baseType="lpstr">
      <vt:lpstr>Arial</vt:lpstr>
      <vt:lpstr>Calibri</vt:lpstr>
      <vt:lpstr>Franklin Gothic Book</vt:lpstr>
      <vt:lpstr>Georgia</vt:lpstr>
      <vt:lpstr>Impact</vt:lpstr>
      <vt:lpstr>Lucida Sans Unicode</vt:lpstr>
      <vt:lpstr>MathJax_Main</vt:lpstr>
      <vt:lpstr>MathJax_Math</vt:lpstr>
      <vt:lpstr>Monotype Corsiva</vt:lpstr>
      <vt:lpstr>Times New Roman</vt:lpstr>
      <vt:lpstr>Verdana</vt:lpstr>
      <vt:lpstr>Wingdings 2</vt:lpstr>
      <vt:lpstr>Wingdings 3</vt:lpstr>
      <vt:lpstr>Открытая</vt:lpstr>
      <vt:lpstr>Формула</vt:lpstr>
      <vt:lpstr>GraphC</vt:lpstr>
      <vt:lpstr>Презентация PowerPoint</vt:lpstr>
      <vt:lpstr>Цели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58</cp:revision>
  <dcterms:modified xsi:type="dcterms:W3CDTF">2015-10-22T21:02:15Z</dcterms:modified>
</cp:coreProperties>
</file>