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sldIdLst>
    <p:sldId id="256" r:id="rId3"/>
    <p:sldId id="259" r:id="rId4"/>
    <p:sldId id="257" r:id="rId5"/>
    <p:sldId id="258" r:id="rId6"/>
    <p:sldId id="260" r:id="rId7"/>
    <p:sldId id="261" r:id="rId8"/>
    <p:sldId id="262" r:id="rId9"/>
    <p:sldId id="265" r:id="rId10"/>
    <p:sldId id="268" r:id="rId11"/>
    <p:sldId id="269" r:id="rId12"/>
    <p:sldId id="271" r:id="rId13"/>
    <p:sldId id="273" r:id="rId14"/>
    <p:sldId id="274" r:id="rId15"/>
    <p:sldId id="278" r:id="rId16"/>
    <p:sldId id="280" r:id="rId17"/>
    <p:sldId id="287" r:id="rId18"/>
    <p:sldId id="289" r:id="rId19"/>
    <p:sldId id="286" r:id="rId20"/>
    <p:sldId id="291" r:id="rId21"/>
    <p:sldId id="266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5402" autoAdjust="0"/>
    <p:restoredTop sz="94660"/>
  </p:normalViewPr>
  <p:slideViewPr>
    <p:cSldViewPr>
      <p:cViewPr>
        <p:scale>
          <a:sx n="66" d="100"/>
          <a:sy n="66" d="100"/>
        </p:scale>
        <p:origin x="120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988F3-64DE-4E7D-9704-5E841DF23E61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24F90-DFD8-4D7B-8209-73CAD0AA8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Опыт «Автомобили, автомобили буквально всё заполонили»:</a:t>
            </a:r>
            <a:r>
              <a:rPr lang="ru-RU" baseline="0" dirty="0" smtClean="0"/>
              <a:t> снег с проезжей части автодороги растопить и проанализировать </a:t>
            </a:r>
            <a:r>
              <a:rPr lang="ru-RU" baseline="0" smtClean="0"/>
              <a:t>состояние полученной воды.</a:t>
            </a:r>
            <a:endParaRPr lang="ru-RU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24F90-DFD8-4D7B-8209-73CAD0AA8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6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 userDrawn="1"/>
        </p:nvSpPr>
        <p:spPr>
          <a:xfrm rot="167672">
            <a:off x="2698853" y="-42529"/>
            <a:ext cx="842113" cy="6868632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 userDrawn="1"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 userDrawn="1"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4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8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2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3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5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grpSp>
        <p:nvGrpSpPr>
          <p:cNvPr id="27" name="Группа 26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8" name="Овал 2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41" name="Овал 40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Овал 43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" name="Группа 52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4" name="Овал 53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Овал 56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4096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8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marL="0" lvl="0" indent="0" algn="ctr">
              <a:buNone/>
            </a:pPr>
            <a:r>
              <a:rPr lang="ru-RU" smtClean="0"/>
              <a:t>Образец текста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 rot="4495045">
            <a:off x="7750986" y="2100643"/>
            <a:ext cx="307901" cy="450659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3" idx="0"/>
              <a:endCxn id="2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 userDrawn="1"/>
        </p:nvGrpSpPr>
        <p:grpSpPr>
          <a:xfrm rot="13759740">
            <a:off x="6442905" y="4835439"/>
            <a:ext cx="307901" cy="450659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36" idx="0"/>
              <a:endCxn id="36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 userDrawn="1"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8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8457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9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4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6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grpSp>
        <p:nvGrpSpPr>
          <p:cNvPr id="25" name="Группа 24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6" name="Овал 2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Овал 2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9" name="Овал 3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Овал 4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52" name="Овал 51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Овал 54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834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>
          <a:xfrm>
            <a:off x="-26242" y="-1220213"/>
            <a:ext cx="9180633" cy="10084136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2" name="Группа 21"/>
          <p:cNvGrpSpPr/>
          <p:nvPr userDrawn="1"/>
        </p:nvGrpSpPr>
        <p:grpSpPr>
          <a:xfrm rot="7987570">
            <a:off x="2709199" y="6420659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128706" y="634684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589021" y="104103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264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 userDrawn="1"/>
        </p:nvGrpSpPr>
        <p:grpSpPr>
          <a:xfrm>
            <a:off x="-89897" y="-27384"/>
            <a:ext cx="9298389" cy="8086773"/>
            <a:chOff x="-89897" y="0"/>
            <a:chExt cx="9298389" cy="8086773"/>
          </a:xfrm>
        </p:grpSpPr>
        <p:sp>
          <p:nvSpPr>
            <p:cNvPr id="9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5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20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21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17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2" name="Группа 21"/>
          <p:cNvGrpSpPr/>
          <p:nvPr userDrawn="1"/>
        </p:nvGrpSpPr>
        <p:grpSpPr>
          <a:xfrm rot="7987570">
            <a:off x="7841083" y="4568725"/>
            <a:ext cx="307901" cy="450659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 userDrawn="1"/>
        </p:nvGrpSpPr>
        <p:grpSpPr>
          <a:xfrm rot="13759740">
            <a:off x="6215520" y="5070422"/>
            <a:ext cx="307901" cy="450659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 userDrawn="1"/>
        </p:nvGrpSpPr>
        <p:grpSpPr>
          <a:xfrm rot="4965394">
            <a:off x="8607831" y="6294716"/>
            <a:ext cx="307901" cy="450659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731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292F-CDC4-4C2A-91D3-FE4AEA0F8F35}" type="datetimeFigureOut">
              <a:rPr lang="ru-RU" smtClean="0"/>
              <a:t>15.03.2014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74FA0-DE96-4D37-9B96-70834AE17C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5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88162" y="1110747"/>
            <a:ext cx="6084168" cy="38884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Экспериментально-исследовательская деятельность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детском саду по теме: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«Охрана природы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48672" y="5013176"/>
            <a:ext cx="2987824" cy="1080120"/>
          </a:xfrm>
        </p:spPr>
        <p:txBody>
          <a:bodyPr>
            <a:noAutofit/>
          </a:bodyPr>
          <a:lstStyle/>
          <a:p>
            <a:pPr algn="r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pPr algn="r"/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Слепнева О. И.</a:t>
            </a:r>
            <a:endParaRPr lang="ru-RU" sz="3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0" y="116632"/>
            <a:ext cx="9036496" cy="994115"/>
          </a:xfrm>
          <a:prstGeom prst="ribbon2">
            <a:avLst>
              <a:gd name="adj1" fmla="val 18980"/>
              <a:gd name="adj2" fmla="val 7284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Государственное бюджетное дошкольное образовательное 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учреждение детский сад №61 комбинированного вида</a:t>
            </a:r>
          </a:p>
          <a:p>
            <a:pPr algn="ctr"/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Колпинского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района Санкт-Петербурга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6237312"/>
            <a:ext cx="3312368" cy="432048"/>
          </a:xfrm>
          <a:prstGeom prst="roundRect">
            <a:avLst>
              <a:gd name="adj" fmla="val 4664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60355" y="6237312"/>
            <a:ext cx="1687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Санкт-Петербург</a:t>
            </a:r>
            <a:endParaRPr lang="ru-RU" sz="16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0196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000" dirty="0">
                <a:solidFill>
                  <a:schemeClr val="tx1"/>
                </a:solidFill>
              </a:rPr>
              <a:t>«Выходит без воды и не </a:t>
            </a:r>
            <a:r>
              <a:rPr lang="ru-RU" sz="3000" dirty="0" err="1">
                <a:solidFill>
                  <a:schemeClr val="tx1"/>
                </a:solidFill>
              </a:rPr>
              <a:t>туды</a:t>
            </a:r>
            <a:r>
              <a:rPr lang="ru-RU" sz="3000" dirty="0">
                <a:solidFill>
                  <a:schemeClr val="tx1"/>
                </a:solidFill>
              </a:rPr>
              <a:t> и не </a:t>
            </a:r>
            <a:r>
              <a:rPr lang="ru-RU" sz="3000" dirty="0" err="1">
                <a:solidFill>
                  <a:schemeClr val="tx1"/>
                </a:solidFill>
              </a:rPr>
              <a:t>сюды</a:t>
            </a:r>
            <a:r>
              <a:rPr lang="ru-RU" sz="3000" dirty="0">
                <a:solidFill>
                  <a:schemeClr val="tx1"/>
                </a:solidFill>
              </a:rPr>
              <a:t>» </a:t>
            </a:r>
            <a:endParaRPr lang="ru-RU" sz="3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Нужен </a:t>
            </a:r>
            <a:r>
              <a:rPr lang="ru-RU" sz="3000" dirty="0">
                <a:solidFill>
                  <a:schemeClr val="tx1"/>
                </a:solidFill>
              </a:rPr>
              <a:t>ли нам свет? </a:t>
            </a:r>
          </a:p>
          <a:p>
            <a:pPr>
              <a:buFont typeface="Wingdings" pitchFamily="2" charset="2"/>
              <a:buChar char="Ø"/>
            </a:pP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20888"/>
            <a:ext cx="4145581" cy="3106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2420888"/>
            <a:ext cx="4145580" cy="310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45143"/>
            <a:ext cx="6840760" cy="23477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700" dirty="0" smtClean="0"/>
              <a:t>2. Эстетическое </a:t>
            </a:r>
            <a:r>
              <a:rPr lang="ru-RU" sz="4700" dirty="0"/>
              <a:t>восприятие  окружающего </a:t>
            </a:r>
            <a:r>
              <a:rPr lang="ru-RU" sz="4700" dirty="0" smtClean="0"/>
              <a:t>мира:</a:t>
            </a:r>
          </a:p>
          <a:p>
            <a:pPr marL="571500" lvl="0" indent="-571500">
              <a:buFont typeface="Wingdings" pitchFamily="2" charset="2"/>
              <a:buChar char="Ø"/>
            </a:pPr>
            <a:r>
              <a:rPr lang="ru-RU" sz="3500" dirty="0" smtClean="0">
                <a:solidFill>
                  <a:schemeClr val="tx1"/>
                </a:solidFill>
              </a:rPr>
              <a:t>Сравнение картинок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r>
              <a:rPr lang="ru-RU" dirty="0" smtClean="0"/>
              <a:t>              </a:t>
            </a:r>
          </a:p>
          <a:p>
            <a:pPr marL="571500" lvl="0" indent="-571500">
              <a:buFont typeface="Wingdings" pitchFamily="2" charset="2"/>
              <a:buChar char="Ø"/>
            </a:pPr>
            <a:r>
              <a:rPr lang="ru-RU" sz="3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Просмотр презентаций – сравнений. </a:t>
            </a:r>
            <a:endParaRPr lang="ru-RU" sz="3500" dirty="0">
              <a:ln>
                <a:noFill/>
              </a:ln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5021455" cy="37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116632"/>
            <a:ext cx="5832648" cy="1705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3. Охрана </a:t>
            </a:r>
            <a:r>
              <a:rPr lang="ru-RU" sz="4000" dirty="0"/>
              <a:t>вод</a:t>
            </a:r>
            <a:r>
              <a:rPr lang="ru-RU" sz="4000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solidFill>
                  <a:schemeClr val="tx1"/>
                </a:solidFill>
              </a:rPr>
              <a:t>Можно </a:t>
            </a:r>
            <a:r>
              <a:rPr lang="ru-RU" sz="3000" dirty="0">
                <a:solidFill>
                  <a:schemeClr val="tx1"/>
                </a:solidFill>
              </a:rPr>
              <a:t>ли пить такую воду</a:t>
            </a:r>
            <a:r>
              <a:rPr lang="ru-RU" sz="3000" dirty="0" smtClean="0">
                <a:solidFill>
                  <a:schemeClr val="tx1"/>
                </a:solidFill>
              </a:rPr>
              <a:t>;</a:t>
            </a:r>
            <a:r>
              <a:rPr lang="ru-RU" sz="3000" dirty="0">
                <a:solidFill>
                  <a:prstClr val="black"/>
                </a:solidFill>
              </a:rPr>
              <a:t> </a:t>
            </a:r>
            <a:endParaRPr lang="ru-RU" sz="3000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Как </a:t>
            </a:r>
            <a:r>
              <a:rPr lang="ru-RU" sz="3000" dirty="0">
                <a:solidFill>
                  <a:prstClr val="black"/>
                </a:solidFill>
              </a:rPr>
              <a:t>очистить воду;</a:t>
            </a:r>
            <a:endParaRPr lang="ru-RU" sz="1800" dirty="0">
              <a:ln>
                <a:noFill/>
              </a:ln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852" y="2552656"/>
            <a:ext cx="4510519" cy="338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988841"/>
            <a:ext cx="4536504" cy="34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116631"/>
            <a:ext cx="6768752" cy="1512167"/>
          </a:xfrm>
        </p:spPr>
        <p:txBody>
          <a:bodyPr>
            <a:no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Нравятся </a:t>
            </a:r>
            <a:r>
              <a:rPr lang="ru-RU" sz="30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ли растениям средства для мытья полов</a:t>
            </a: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;</a:t>
            </a:r>
            <a:r>
              <a:rPr lang="ru-RU" sz="30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 </a:t>
            </a:r>
            <a:endParaRPr lang="ru-RU" sz="3000" dirty="0" smtClean="0">
              <a:ln>
                <a:solidFill>
                  <a:srgbClr val="349655"/>
                </a:solidFill>
              </a:ln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Спасение </a:t>
            </a:r>
            <a:r>
              <a:rPr lang="ru-RU" sz="30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растения; </a:t>
            </a:r>
            <a:endParaRPr lang="ru-RU" sz="3000" dirty="0" smtClean="0">
              <a:ln>
                <a:solidFill>
                  <a:srgbClr val="349655"/>
                </a:solidFill>
              </a:ln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«</a:t>
            </a:r>
            <a:r>
              <a:rPr lang="ru-RU" sz="30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Автомобили, автомобили буквально всё заполонили».</a:t>
            </a:r>
            <a:endParaRPr lang="ru-RU" sz="3000" dirty="0">
              <a:solidFill>
                <a:prstClr val="black"/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ru-RU" sz="3000" dirty="0" smtClean="0">
              <a:ln>
                <a:solidFill>
                  <a:srgbClr val="349655"/>
                </a:solidFill>
              </a:ln>
              <a:solidFill>
                <a:prstClr val="black"/>
              </a:solidFill>
            </a:endParaRPr>
          </a:p>
          <a:p>
            <a:pPr lvl="0"/>
            <a:endParaRPr lang="ru-RU" sz="3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28502" y="3292543"/>
            <a:ext cx="3801170" cy="285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8910" y="2348880"/>
            <a:ext cx="3209523" cy="427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03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853115" y="2187446"/>
            <a:ext cx="5005723" cy="38884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07704" y="116633"/>
            <a:ext cx="4968552" cy="1296143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4.Охрана </a:t>
            </a:r>
            <a:r>
              <a:rPr lang="ru-RU" sz="4000" dirty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воздуха</a:t>
            </a:r>
            <a:r>
              <a:rPr lang="ru-RU" sz="4000" dirty="0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: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Почему </a:t>
            </a:r>
            <a:r>
              <a:rPr lang="ru-RU" sz="30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свеча погасла</a:t>
            </a: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6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464115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51721" y="332656"/>
            <a:ext cx="6552728" cy="165618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4300" dirty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4.Охрана </a:t>
            </a:r>
            <a:r>
              <a:rPr lang="ru-RU" sz="4300" dirty="0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почвы:</a:t>
            </a:r>
            <a:endParaRPr lang="ru-RU" sz="4300" dirty="0">
              <a:ln>
                <a:solidFill>
                  <a:srgbClr val="349655"/>
                </a:solidFill>
              </a:ln>
              <a:gradFill>
                <a:gsLst>
                  <a:gs pos="13000">
                    <a:prstClr val="black"/>
                  </a:gs>
                  <a:gs pos="71000">
                    <a:srgbClr val="A7EA52">
                      <a:lumMod val="75000"/>
                    </a:srgbClr>
                  </a:gs>
                  <a:gs pos="92000">
                    <a:prstClr val="black"/>
                  </a:gs>
                </a:gsLst>
                <a:lin ang="5400000" scaled="0"/>
              </a:gra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2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Разрушительное </a:t>
            </a:r>
            <a:r>
              <a:rPr lang="ru-RU" sz="32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воздействие ветра</a:t>
            </a:r>
            <a:r>
              <a:rPr lang="ru-RU" sz="32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;</a:t>
            </a:r>
            <a:endParaRPr lang="en-US" sz="3200" dirty="0" smtClean="0">
              <a:ln>
                <a:solidFill>
                  <a:srgbClr val="349655"/>
                </a:solidFill>
              </a:ln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2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Разрушительное </a:t>
            </a:r>
            <a:r>
              <a:rPr lang="ru-RU" sz="32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воздействие воды;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83" y="2458729"/>
            <a:ext cx="421872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434" y="2458729"/>
            <a:ext cx="421872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18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4400" dirty="0"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4.Охрана </a:t>
            </a:r>
            <a:r>
              <a:rPr lang="ru-RU" sz="4400" dirty="0" smtClean="0"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леса:</a:t>
            </a:r>
            <a:endParaRPr lang="ru-RU" sz="4400" dirty="0">
              <a:gradFill>
                <a:gsLst>
                  <a:gs pos="13000">
                    <a:prstClr val="black"/>
                  </a:gs>
                  <a:gs pos="71000">
                    <a:srgbClr val="A7EA52">
                      <a:lumMod val="75000"/>
                    </a:srgbClr>
                  </a:gs>
                  <a:gs pos="92000">
                    <a:prstClr val="black"/>
                  </a:gs>
                </a:gsLst>
                <a:lin ang="5400000" scaled="0"/>
              </a:gra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Огонь </a:t>
            </a:r>
            <a:r>
              <a:rPr lang="ru-RU" dirty="0">
                <a:solidFill>
                  <a:prstClr val="black"/>
                </a:solidFill>
              </a:rPr>
              <a:t>опасен для лесов?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220486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19323" y="2559652"/>
            <a:ext cx="3462386" cy="259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02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2" y="260649"/>
            <a:ext cx="5904656" cy="1152127"/>
          </a:xfrm>
        </p:spPr>
        <p:txBody>
          <a:bodyPr>
            <a:norm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Турист-любитель </a:t>
            </a:r>
            <a:r>
              <a:rPr lang="ru-RU" sz="3000" dirty="0">
                <a:solidFill>
                  <a:prstClr val="black"/>
                </a:solidFill>
              </a:rPr>
              <a:t>– природы губитель;</a:t>
            </a:r>
            <a:endParaRPr lang="ru-RU" sz="3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1558608"/>
            <a:ext cx="3597033" cy="47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476673"/>
            <a:ext cx="4896544" cy="720079"/>
          </a:xfrm>
        </p:spPr>
        <p:txBody>
          <a:bodyPr/>
          <a:lstStyle/>
          <a:p>
            <a:pPr marL="457200" lvl="0" indent="-457200">
              <a:buFont typeface="Wingdings" pitchFamily="2" charset="2"/>
              <a:buChar char="Ø"/>
            </a:pPr>
            <a:r>
              <a:rPr lang="ru-RU" sz="3000" dirty="0" smtClean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Восстановим </a:t>
            </a:r>
            <a:r>
              <a:rPr lang="ru-RU" sz="3000" dirty="0">
                <a:ln>
                  <a:solidFill>
                    <a:srgbClr val="349655"/>
                  </a:solidFill>
                </a:ln>
                <a:solidFill>
                  <a:prstClr val="black"/>
                </a:solidFill>
              </a:rPr>
              <a:t>вместе лес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206900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7560840" cy="5544615"/>
          </a:xfrm>
          <a:solidFill>
            <a:schemeClr val="bg1">
              <a:alpha val="7600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4000" dirty="0" smtClean="0"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Фиксирование результатов работы и обобщение полученного опыта</a:t>
            </a:r>
            <a:r>
              <a:rPr lang="ru-RU" sz="4400" dirty="0" smtClean="0">
                <a:gradFill>
                  <a:gsLst>
                    <a:gs pos="13000">
                      <a:prstClr val="black"/>
                    </a:gs>
                    <a:gs pos="71000">
                      <a:srgbClr val="A7EA52">
                        <a:lumMod val="75000"/>
                      </a:srgbClr>
                    </a:gs>
                    <a:gs pos="92000">
                      <a:prstClr val="black"/>
                    </a:gs>
                  </a:gsLst>
                  <a:lin ang="5400000" scaled="0"/>
                </a:gradFill>
              </a:rPr>
              <a:t>:</a:t>
            </a:r>
            <a:endParaRPr lang="ru-RU" sz="4400" dirty="0">
              <a:gradFill>
                <a:gsLst>
                  <a:gs pos="13000">
                    <a:prstClr val="black"/>
                  </a:gs>
                  <a:gs pos="71000">
                    <a:srgbClr val="A7EA52">
                      <a:lumMod val="75000"/>
                    </a:srgbClr>
                  </a:gs>
                  <a:gs pos="92000">
                    <a:prstClr val="black"/>
                  </a:gs>
                </a:gsLst>
                <a:lin ang="5400000" scaled="0"/>
              </a:gradFill>
            </a:endParaRP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Ведение дневника наблюдений в процессе всей работы;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3000" dirty="0" smtClean="0">
                <a:solidFill>
                  <a:prstClr val="black"/>
                </a:solidFill>
              </a:rPr>
              <a:t>Проект « Знаки по охране природы»: презентация каждым ребенком экологических знаков, выполненных совместно с родителями и оформление выставки, а затем альбома этих знаков.</a:t>
            </a:r>
            <a:endParaRPr lang="ru-RU" sz="3000" dirty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dirty="0" smtClean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Ø"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64289" cy="980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ЭКСПЕРИМЕНТИРОВАНИЕ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92896"/>
            <a:ext cx="6984776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Экспериментирование – особый способ освоения действительности, направленный на создание условий, в которых предметы наиболее ярко обнаруживают свою сущность, скрытую  в обычных ситуациях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209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Проведенные эксперименты и опыты</a:t>
            </a:r>
            <a:r>
              <a:rPr lang="en-US" dirty="0" smtClean="0"/>
              <a:t> </a:t>
            </a:r>
            <a:r>
              <a:rPr lang="ru-RU" dirty="0" smtClean="0"/>
              <a:t>способствовали развитию реальных представлений </a:t>
            </a:r>
            <a:r>
              <a:rPr lang="ru-RU" dirty="0"/>
              <a:t>о различных сторонах </a:t>
            </a:r>
            <a:r>
              <a:rPr lang="ru-RU" dirty="0" smtClean="0"/>
              <a:t> взаимоотношений природы и человека;</a:t>
            </a:r>
          </a:p>
          <a:p>
            <a:r>
              <a:rPr lang="ru-RU" dirty="0" smtClean="0"/>
              <a:t>Экспериментирование способствовало познавательной </a:t>
            </a:r>
            <a:r>
              <a:rPr lang="ru-RU" dirty="0"/>
              <a:t>активности каждого </a:t>
            </a:r>
            <a:r>
              <a:rPr lang="ru-RU" dirty="0" smtClean="0"/>
              <a:t>ребенка;</a:t>
            </a:r>
          </a:p>
          <a:p>
            <a:r>
              <a:rPr lang="ru-RU" dirty="0" smtClean="0"/>
              <a:t>Совместная деятельность родителей и детей по созданию экологических знаков обобщила полученный опыт по охране природы.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38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636912"/>
            <a:ext cx="655272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251520" y="6093296"/>
            <a:ext cx="576064" cy="504056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17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308304" cy="153799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РОЛЬ ЭКСПЕРИМЕНТИРОВАНИЯ В ОБРАЗОВАТЕЛЬНОМ           ПРОЦЕССЕ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92897"/>
            <a:ext cx="7416824" cy="3096343"/>
          </a:xfrm>
        </p:spPr>
        <p:txBody>
          <a:bodyPr anchor="ctr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Дает </a:t>
            </a:r>
            <a:r>
              <a:rPr lang="ru-RU" dirty="0"/>
              <a:t>и развивает реальные представления о различных сторонах изучаемого </a:t>
            </a:r>
            <a:r>
              <a:rPr lang="ru-RU" dirty="0" smtClean="0"/>
              <a:t>объекта.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Обогащает  </a:t>
            </a:r>
            <a:r>
              <a:rPr lang="ru-RU" dirty="0"/>
              <a:t>память ребенка, </a:t>
            </a:r>
            <a:r>
              <a:rPr lang="ru-RU" dirty="0" smtClean="0"/>
              <a:t>активизирует </a:t>
            </a:r>
            <a:r>
              <a:rPr lang="ru-RU" dirty="0"/>
              <a:t>мыслительные </a:t>
            </a:r>
            <a:r>
              <a:rPr lang="ru-RU" dirty="0" smtClean="0"/>
              <a:t>процессы.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Стимулирует </a:t>
            </a:r>
            <a:r>
              <a:rPr lang="ru-RU" dirty="0"/>
              <a:t>развитие </a:t>
            </a:r>
            <a:r>
              <a:rPr lang="ru-RU" dirty="0" smtClean="0"/>
              <a:t>речи.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7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ОХРАНА ПРИРОДЫ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7992888" cy="45365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600" dirty="0" smtClean="0"/>
              <a:t>    </a:t>
            </a:r>
            <a:r>
              <a:rPr lang="ru-RU" dirty="0" smtClean="0"/>
              <a:t>Природа дает </a:t>
            </a:r>
            <a:r>
              <a:rPr lang="ru-RU" dirty="0"/>
              <a:t>нам все, что необходимо для жизни. Мы любуемся её красотой, дышим её воздухом, утоляем жажду её водой. Мы нуждаемся в ней. </a:t>
            </a:r>
          </a:p>
          <a:p>
            <a:pPr marL="0" indent="0">
              <a:buNone/>
            </a:pPr>
            <a:r>
              <a:rPr lang="ru-RU" dirty="0" smtClean="0"/>
              <a:t>    Возникает вопрос </a:t>
            </a:r>
            <a:r>
              <a:rPr lang="ru-RU" dirty="0"/>
              <a:t>о том, бесконечны ли запасы природы и, как их сохранить и преумножить?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Это </a:t>
            </a:r>
            <a:r>
              <a:rPr lang="ru-RU" dirty="0"/>
              <a:t>и послужило поводом для углубленного изучения темы «Как охранять природу</a:t>
            </a:r>
            <a:r>
              <a:rPr lang="ru-RU" dirty="0" smtClean="0"/>
              <a:t>?»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2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492083" cy="187220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СИСТЕМА  РАБОТЫ ПО </a:t>
            </a:r>
            <a:r>
              <a:rPr lang="ru-RU" sz="4000" dirty="0"/>
              <a:t>ТЕМЕ: «КАК </a:t>
            </a:r>
            <a:r>
              <a:rPr lang="ru-RU" sz="4000" dirty="0" smtClean="0"/>
              <a:t>ОХРАНЯТЬ ПРИРОДУ?»</a:t>
            </a:r>
            <a:br>
              <a:rPr lang="ru-RU" sz="4000" dirty="0" smtClean="0"/>
            </a:br>
            <a:r>
              <a:rPr lang="ru-RU" sz="1400" dirty="0" smtClean="0"/>
              <a:t>(СТАРШИЙ ВОЗРАСТ)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51315"/>
            <a:ext cx="7848872" cy="40300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i="1" dirty="0" smtClean="0">
                <a:cs typeface="Times New Roman" pitchFamily="18" charset="0"/>
              </a:rPr>
              <a:t>	</a:t>
            </a:r>
            <a:r>
              <a:rPr lang="ru-RU" i="1" dirty="0" smtClean="0">
                <a:cs typeface="Times New Roman" pitchFamily="18" charset="0"/>
              </a:rPr>
              <a:t>ЦЕЛЬ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/>
              <a:t> Развитие познавательной активности и бережного отношения ребенка к природе через экспериментирование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i="1" dirty="0" smtClean="0"/>
              <a:t>	ЗАДАЧИ</a:t>
            </a:r>
            <a:r>
              <a:rPr lang="ru-RU" i="1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Закреплять представления детей о значении природы в жизни человека;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Ф</a:t>
            </a:r>
            <a:r>
              <a:rPr lang="ru-RU" dirty="0" smtClean="0"/>
              <a:t>ормировать </a:t>
            </a:r>
            <a:r>
              <a:rPr lang="ru-RU" dirty="0"/>
              <a:t>представление детей о воздействии человека на природу в ходе хозяйственной деятельности;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9" y="-28575"/>
            <a:ext cx="6492083" cy="1872208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СИСТЕМА  РАБОТЫ ПО </a:t>
            </a:r>
            <a:r>
              <a:rPr lang="ru-RU" sz="3600" dirty="0"/>
              <a:t>ТЕМЕ: «КАК </a:t>
            </a:r>
            <a:r>
              <a:rPr lang="ru-RU" sz="3600" dirty="0" smtClean="0"/>
              <a:t>ОХРАНЯТЬ ПРИРОДУ?»</a:t>
            </a:r>
            <a:br>
              <a:rPr lang="ru-RU" sz="3600" dirty="0" smtClean="0"/>
            </a:br>
            <a:r>
              <a:rPr lang="ru-RU" sz="1400" dirty="0" smtClean="0"/>
              <a:t>(СТАРШИЙ ВОЗРАСТ)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92896"/>
            <a:ext cx="8280920" cy="3672408"/>
          </a:xfrm>
        </p:spPr>
        <p:txBody>
          <a:bodyPr>
            <a:noAutofit/>
          </a:bodyPr>
          <a:lstStyle/>
          <a:p>
            <a:pPr>
              <a:lnSpc>
                <a:spcPts val="29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000" dirty="0" smtClean="0"/>
              <a:t>Развивать </a:t>
            </a:r>
            <a:r>
              <a:rPr lang="ru-RU" sz="3000" dirty="0"/>
              <a:t>умение выделять пагубное и благотворное влияние человека на природу;</a:t>
            </a:r>
          </a:p>
          <a:p>
            <a:pPr>
              <a:lnSpc>
                <a:spcPts val="29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000" dirty="0" smtClean="0"/>
              <a:t>Побуждать </a:t>
            </a:r>
            <a:r>
              <a:rPr lang="ru-RU" sz="3000" dirty="0"/>
              <a:t>делать выводы и предположения о том, какие меры должны предпринимать люди, чтобы сохранить  и восстановить природные ресурсы;</a:t>
            </a:r>
          </a:p>
          <a:p>
            <a:pPr>
              <a:lnSpc>
                <a:spcPts val="29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3000" dirty="0" smtClean="0"/>
              <a:t>Воспитывать </a:t>
            </a:r>
            <a:r>
              <a:rPr lang="ru-RU" sz="3000" dirty="0"/>
              <a:t>чувства сострадания и ответственности по отношению к объектам живой и неживой природы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7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6408712" cy="176093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СОДЕРЖАНИЕ УГОЛКА </a:t>
            </a:r>
            <a:r>
              <a:rPr lang="ru-RU" sz="3600" dirty="0" smtClean="0"/>
              <a:t>ЭКСПЕРИМЕНТИРОВАНИЯ </a:t>
            </a:r>
            <a:r>
              <a:rPr lang="ru-RU" sz="3600" dirty="0"/>
              <a:t>ПО ТЕМЕ: «ОХРАНА ПРИРОДЫ»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464496" cy="45365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Иллюстрации по теме;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Картотека </a:t>
            </a:r>
            <a:r>
              <a:rPr lang="ru-RU" dirty="0"/>
              <a:t>и схемы проведения опытов;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Разнообразные сосуды , горшки, лейка, подносы;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Природный материал: почва, семена;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Бросовый материал: трубочки, фантики</a:t>
            </a:r>
            <a:r>
              <a:rPr lang="ru-RU" sz="3000" dirty="0"/>
              <a:t>;</a:t>
            </a:r>
          </a:p>
          <a:p>
            <a:pPr marL="0" indent="0">
              <a:buNone/>
            </a:pPr>
            <a:endParaRPr lang="ru-RU" sz="30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2040" y="4221088"/>
            <a:ext cx="3960440" cy="237626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Комнатные растения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Сито, ткань, бумажные салфетки, свеча, воронка, насос, бирки.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577" y="1556792"/>
            <a:ext cx="3179847" cy="2384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934856" y="4221088"/>
            <a:ext cx="14515" cy="2281311"/>
          </a:xfrm>
          <a:prstGeom prst="line">
            <a:avLst/>
          </a:prstGeom>
          <a:ln w="12700">
            <a:solidFill>
              <a:srgbClr val="3496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1196752"/>
            <a:ext cx="3960440" cy="2160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ЭТАПЫ</a:t>
            </a:r>
          </a:p>
          <a:p>
            <a:pPr marL="0" indent="0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476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3861049"/>
            <a:ext cx="6249293" cy="720079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260648"/>
            <a:ext cx="7056784" cy="2520280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AutoNum type="arabicPeriod"/>
            </a:pP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Определение  </a:t>
            </a:r>
            <a:r>
              <a:rPr lang="ru-RU" sz="7300" dirty="0">
                <a:latin typeface="Times New Roman" pitchFamily="18" charset="0"/>
                <a:cs typeface="Times New Roman" pitchFamily="18" charset="0"/>
              </a:rPr>
              <a:t>уровня понимания детьми роли природы в жизни человека</a:t>
            </a: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 мы можем обходиться без воздуха </a:t>
            </a:r>
          </a:p>
          <a:p>
            <a:endParaRPr lang="ru-RU" sz="5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93136"/>
            <a:ext cx="5184576" cy="38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8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023625_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2B83829-F2B3-479F-8406-B66CE293D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TP102023625_template</Template>
  <TotalTime>2394</TotalTime>
  <Words>500</Words>
  <Application>Microsoft Office PowerPoint</Application>
  <PresentationFormat>Экран (4:3)</PresentationFormat>
  <Paragraphs>71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TP102023625_template</vt:lpstr>
      <vt:lpstr>Экспериментально-исследовательская деятельность в детском саду по теме:  «Охрана природы»</vt:lpstr>
      <vt:lpstr>ЭКСПЕРИМЕНТИРОВАНИЕ</vt:lpstr>
      <vt:lpstr>РОЛЬ ЭКСПЕРИМЕНТИРОВАНИЯ В ОБРАЗОВАТЕЛЬНОМ           ПРОЦЕССЕ:</vt:lpstr>
      <vt:lpstr>ОХРАНА ПРИРОДЫ</vt:lpstr>
      <vt:lpstr>СИСТЕМА  РАБОТЫ ПО ТЕМЕ: «КАК ОХРАНЯТЬ ПРИРОДУ?» (СТАРШИЙ ВОЗРАСТ)</vt:lpstr>
      <vt:lpstr>СИСТЕМА  РАБОТЫ ПО ТЕМЕ: «КАК ОХРАНЯТЬ ПРИРОДУ?» (СТАРШИЙ ВОЗРАСТ)</vt:lpstr>
      <vt:lpstr>СОДЕРЖАНИЕ УГОЛКА ЭКСПЕРИМЕНТИРОВАНИЯ ПО ТЕМЕ: «ОХРАНА ПРИРОДЫ»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Эксперементально-исследовательская деятельность  в детском саду по теме:  «Охрана природы»</dc:title>
  <dc:creator>Оля Игорева</dc:creator>
  <cp:lastModifiedBy>Оля Игорева</cp:lastModifiedBy>
  <cp:revision>115</cp:revision>
  <dcterms:created xsi:type="dcterms:W3CDTF">2014-02-21T19:22:42Z</dcterms:created>
  <dcterms:modified xsi:type="dcterms:W3CDTF">2014-03-15T14:44:15Z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TC020236269991</vt:lpwstr>
  </property>
</Properties>
</file>