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8" r:id="rId3"/>
    <p:sldMasterId id="2147483717" r:id="rId4"/>
    <p:sldMasterId id="2147483736" r:id="rId5"/>
    <p:sldMasterId id="2147483755" r:id="rId6"/>
  </p:sldMasterIdLst>
  <p:sldIdLst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958DED-D81D-4F73-AC1B-484DBF16CC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518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48838-9F69-4223-B005-934017213E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7569"/>
      </p:ext>
    </p:extLst>
  </p:cSld>
  <p:clrMapOvr>
    <a:masterClrMapping/>
  </p:clrMapOvr>
  <p:transition>
    <p:wedg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48838-9F69-4223-B005-934017213E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23319"/>
      </p:ext>
    </p:extLst>
  </p:cSld>
  <p:clrMapOvr>
    <a:masterClrMapping/>
  </p:clrMapOvr>
  <p:transition>
    <p:wedg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56A2-959D-45CE-A60A-B4D77E9221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7652"/>
      </p:ext>
    </p:extLst>
  </p:cSld>
  <p:clrMapOvr>
    <a:masterClrMapping/>
  </p:clrMapOvr>
  <p:transition>
    <p:wedg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159CD8-28CC-41E8-BDFE-C5DE9622EC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05505"/>
      </p:ext>
    </p:extLst>
  </p:cSld>
  <p:clrMapOvr>
    <a:masterClrMapping/>
  </p:clrMapOvr>
  <p:transition>
    <p:wedg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7EB446-33C3-4B1E-9722-63B22B8D2D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13412"/>
      </p:ext>
    </p:extLst>
  </p:cSld>
  <p:clrMapOvr>
    <a:masterClrMapping/>
  </p:clrMapOvr>
  <p:transition>
    <p:wedg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71E55C-6388-4AD0-8378-97166A9563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00205"/>
      </p:ext>
    </p:extLst>
  </p:cSld>
  <p:clrMapOvr>
    <a:masterClrMapping/>
  </p:clrMapOvr>
  <p:transition>
    <p:wedg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52E0F6-8F7B-4741-9F03-7E2C41F827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31666"/>
      </p:ext>
    </p:extLst>
  </p:cSld>
  <p:clrMapOvr>
    <a:masterClrMapping/>
  </p:clrMapOvr>
  <p:transition>
    <p:wedg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26317D-46F9-44E4-AA42-F257DEE20F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79798"/>
      </p:ext>
    </p:extLst>
  </p:cSld>
  <p:clrMapOvr>
    <a:masterClrMapping/>
  </p:clrMapOvr>
  <p:transition>
    <p:wedg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D01977-AED7-4FB2-948C-F442B86841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65938"/>
      </p:ext>
    </p:extLst>
  </p:cSld>
  <p:clrMapOvr>
    <a:masterClrMapping/>
  </p:clrMapOvr>
  <p:transition>
    <p:wedg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FEEE40-1F3D-4C2A-BBCB-E33354F976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83700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56A2-959D-45CE-A60A-B4D77E9221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0378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159CD8-28CC-41E8-BDFE-C5DE9622EC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47324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7EB446-33C3-4B1E-9722-63B22B8D2D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04334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71E55C-6388-4AD0-8378-97166A9563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82032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52E0F6-8F7B-4741-9F03-7E2C41F827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5195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26317D-46F9-44E4-AA42-F257DEE20F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89810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D01977-AED7-4FB2-948C-F442B86841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11740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FEEE40-1F3D-4C2A-BBCB-E33354F976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07039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958DED-D81D-4F73-AC1B-484DBF16CC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942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1B92-DBE6-4C99-8C60-8D14CB2A1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81593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1B92-DBE6-4C99-8C60-8D14CB2A1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413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D275-9FCB-4976-BA83-1A506B462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2356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9F439-35F9-4EC7-9C31-E43FA45BF18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6856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A6DF-6A9C-407A-A1BC-EDB9F2569C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1568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9FDC1-62E8-447D-B06F-E90B0BFD2E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39923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55CD-8EA9-4EA0-A047-30B5C48F308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60563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DBFC-FAEA-4B7F-9231-B3AA7AE402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30335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67A5-2D4C-4FFC-B4AE-CF809ABD8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66074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48838-9F69-4223-B005-934017213E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37571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56A2-959D-45CE-A60A-B4D77E9221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1296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D275-9FCB-4976-BA83-1A506B462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96150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159CD8-28CC-41E8-BDFE-C5DE9622EC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27720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7EB446-33C3-4B1E-9722-63B22B8D2D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1644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71E55C-6388-4AD0-8378-97166A9563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25381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52E0F6-8F7B-4741-9F03-7E2C41F827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2694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26317D-46F9-44E4-AA42-F257DEE20F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7908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D01977-AED7-4FB2-948C-F442B86841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5645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FEEE40-1F3D-4C2A-BBCB-E33354F976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37113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958DED-D81D-4F73-AC1B-484DBF16CC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314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1B92-DBE6-4C99-8C60-8D14CB2A1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09675"/>
      </p:ext>
    </p:extLst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D275-9FCB-4976-BA83-1A506B462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4790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9F439-35F9-4EC7-9C31-E43FA45BF18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48533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9F439-35F9-4EC7-9C31-E43FA45BF18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16770"/>
      </p:ext>
    </p:extLst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A6DF-6A9C-407A-A1BC-EDB9F2569C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97828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9FDC1-62E8-447D-B06F-E90B0BFD2E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60627"/>
      </p:ext>
    </p:extLst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55CD-8EA9-4EA0-A047-30B5C48F308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7578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DBFC-FAEA-4B7F-9231-B3AA7AE402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77677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67A5-2D4C-4FFC-B4AE-CF809ABD8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0876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48838-9F69-4223-B005-934017213E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52798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56A2-959D-45CE-A60A-B4D77E9221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56645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159CD8-28CC-41E8-BDFE-C5DE9622EC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81828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7EB446-33C3-4B1E-9722-63B22B8D2D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6804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A6DF-6A9C-407A-A1BC-EDB9F2569C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82936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71E55C-6388-4AD0-8378-97166A9563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14698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52E0F6-8F7B-4741-9F03-7E2C41F827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55809"/>
      </p:ext>
    </p:extLst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26317D-46F9-44E4-AA42-F257DEE20F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11465"/>
      </p:ext>
    </p:extLst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D01977-AED7-4FB2-948C-F442B86841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84775"/>
      </p:ext>
    </p:extLst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FEEE40-1F3D-4C2A-BBCB-E33354F976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89371"/>
      </p:ext>
    </p:extLst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958DED-D81D-4F73-AC1B-484DBF16CC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011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1B92-DBE6-4C99-8C60-8D14CB2A1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1918"/>
      </p:ext>
    </p:extLst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D275-9FCB-4976-BA83-1A506B462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12045"/>
      </p:ext>
    </p:extLst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9F439-35F9-4EC7-9C31-E43FA45BF18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27950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A6DF-6A9C-407A-A1BC-EDB9F2569C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08176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9FDC1-62E8-447D-B06F-E90B0BFD2E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8388"/>
      </p:ext>
    </p:extLst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9FDC1-62E8-447D-B06F-E90B0BFD2E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93638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55CD-8EA9-4EA0-A047-30B5C48F308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34904"/>
      </p:ext>
    </p:extLst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DBFC-FAEA-4B7F-9231-B3AA7AE402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7815"/>
      </p:ext>
    </p:extLst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67A5-2D4C-4FFC-B4AE-CF809ABD8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14604"/>
      </p:ext>
    </p:extLst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48838-9F69-4223-B005-934017213E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51003"/>
      </p:ext>
    </p:extLst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56A2-959D-45CE-A60A-B4D77E9221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2099"/>
      </p:ext>
    </p:extLst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159CD8-28CC-41E8-BDFE-C5DE9622EC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97652"/>
      </p:ext>
    </p:extLst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7EB446-33C3-4B1E-9722-63B22B8D2D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68513"/>
      </p:ext>
    </p:extLst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71E55C-6388-4AD0-8378-97166A9563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69744"/>
      </p:ext>
    </p:extLst>
  </p:cSld>
  <p:clrMapOvr>
    <a:masterClrMapping/>
  </p:clrMapOvr>
  <p:transition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52E0F6-8F7B-4741-9F03-7E2C41F827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0607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55CD-8EA9-4EA0-A047-30B5C48F308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84250"/>
      </p:ext>
    </p:extLst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26317D-46F9-44E4-AA42-F257DEE20F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96207"/>
      </p:ext>
    </p:extLst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D01977-AED7-4FB2-948C-F442B86841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03542"/>
      </p:ext>
    </p:extLst>
  </p:cSld>
  <p:clrMapOvr>
    <a:masterClrMapping/>
  </p:clrMapOvr>
  <p:transition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FEEE40-1F3D-4C2A-BBCB-E33354F976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37978"/>
      </p:ext>
    </p:extLst>
  </p:cSld>
  <p:clrMapOvr>
    <a:masterClrMapping/>
  </p:clrMapOvr>
  <p:transition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958DED-D81D-4F73-AC1B-484DBF16CC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419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1B92-DBE6-4C99-8C60-8D14CB2A1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05016"/>
      </p:ext>
    </p:extLst>
  </p:cSld>
  <p:clrMapOvr>
    <a:masterClrMapping/>
  </p:clrMapOvr>
  <p:transition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D275-9FCB-4976-BA83-1A506B462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13998"/>
      </p:ext>
    </p:extLst>
  </p:cSld>
  <p:clrMapOvr>
    <a:masterClrMapping/>
  </p:clrMapOvr>
  <p:transition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9F439-35F9-4EC7-9C31-E43FA45BF18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18648"/>
      </p:ext>
    </p:extLst>
  </p:cSld>
  <p:clrMapOvr>
    <a:masterClrMapping/>
  </p:clrMapOvr>
  <p:transition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A6DF-6A9C-407A-A1BC-EDB9F2569C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81740"/>
      </p:ext>
    </p:extLst>
  </p:cSld>
  <p:clrMapOvr>
    <a:masterClrMapping/>
  </p:clrMapOvr>
  <p:transition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9FDC1-62E8-447D-B06F-E90B0BFD2E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4029"/>
      </p:ext>
    </p:extLst>
  </p:cSld>
  <p:clrMapOvr>
    <a:masterClrMapping/>
  </p:clrMapOvr>
  <p:transition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55CD-8EA9-4EA0-A047-30B5C48F308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9039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DBFC-FAEA-4B7F-9231-B3AA7AE402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61736"/>
      </p:ext>
    </p:extLst>
  </p:cSld>
  <p:clrMapOvr>
    <a:masterClrMapping/>
  </p:clrMapOvr>
  <p:transition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DBFC-FAEA-4B7F-9231-B3AA7AE402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1181"/>
      </p:ext>
    </p:extLst>
  </p:cSld>
  <p:clrMapOvr>
    <a:masterClrMapping/>
  </p:clrMapOvr>
  <p:transition>
    <p:wedg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67A5-2D4C-4FFC-B4AE-CF809ABD8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72647"/>
      </p:ext>
    </p:extLst>
  </p:cSld>
  <p:clrMapOvr>
    <a:masterClrMapping/>
  </p:clrMapOvr>
  <p:transition>
    <p:wedg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48838-9F69-4223-B005-934017213E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59054"/>
      </p:ext>
    </p:extLst>
  </p:cSld>
  <p:clrMapOvr>
    <a:masterClrMapping/>
  </p:clrMapOvr>
  <p:transition>
    <p:wedg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56A2-959D-45CE-A60A-B4D77E9221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7858"/>
      </p:ext>
    </p:extLst>
  </p:cSld>
  <p:clrMapOvr>
    <a:masterClrMapping/>
  </p:clrMapOvr>
  <p:transition>
    <p:wedg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159CD8-28CC-41E8-BDFE-C5DE9622EC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19124"/>
      </p:ext>
    </p:extLst>
  </p:cSld>
  <p:clrMapOvr>
    <a:masterClrMapping/>
  </p:clrMapOvr>
  <p:transition>
    <p:wedg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7EB446-33C3-4B1E-9722-63B22B8D2D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74325"/>
      </p:ext>
    </p:extLst>
  </p:cSld>
  <p:clrMapOvr>
    <a:masterClrMapping/>
  </p:clrMapOvr>
  <p:transition>
    <p:wedg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71E55C-6388-4AD0-8378-97166A9563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67904"/>
      </p:ext>
    </p:extLst>
  </p:cSld>
  <p:clrMapOvr>
    <a:masterClrMapping/>
  </p:clrMapOvr>
  <p:transition>
    <p:wedg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52E0F6-8F7B-4741-9F03-7E2C41F827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12888"/>
      </p:ext>
    </p:extLst>
  </p:cSld>
  <p:clrMapOvr>
    <a:masterClrMapping/>
  </p:clrMapOvr>
  <p:transition>
    <p:wedg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26317D-46F9-44E4-AA42-F257DEE20F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57567"/>
      </p:ext>
    </p:extLst>
  </p:cSld>
  <p:clrMapOvr>
    <a:masterClrMapping/>
  </p:clrMapOvr>
  <p:transition>
    <p:wedg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D01977-AED7-4FB2-948C-F442B86841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09957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67A5-2D4C-4FFC-B4AE-CF809ABD8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15556"/>
      </p:ext>
    </p:extLst>
  </p:cSld>
  <p:clrMapOvr>
    <a:masterClrMapping/>
  </p:clrMapOvr>
  <p:transition>
    <p:wedg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FEEE40-1F3D-4C2A-BBCB-E33354F976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80897"/>
      </p:ext>
    </p:extLst>
  </p:cSld>
  <p:clrMapOvr>
    <a:masterClrMapping/>
  </p:clrMapOvr>
  <p:transition>
    <p:wedg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958DED-D81D-4F73-AC1B-484DBF16CC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597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1B92-DBE6-4C99-8C60-8D14CB2A1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85912"/>
      </p:ext>
    </p:extLst>
  </p:cSld>
  <p:clrMapOvr>
    <a:masterClrMapping/>
  </p:clrMapOvr>
  <p:transition>
    <p:wedg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D275-9FCB-4976-BA83-1A506B462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60850"/>
      </p:ext>
    </p:extLst>
  </p:cSld>
  <p:clrMapOvr>
    <a:masterClrMapping/>
  </p:clrMapOvr>
  <p:transition>
    <p:wedg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9F439-35F9-4EC7-9C31-E43FA45BF18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1528"/>
      </p:ext>
    </p:extLst>
  </p:cSld>
  <p:clrMapOvr>
    <a:masterClrMapping/>
  </p:clrMapOvr>
  <p:transition>
    <p:wedg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A6DF-6A9C-407A-A1BC-EDB9F2569C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09250"/>
      </p:ext>
    </p:extLst>
  </p:cSld>
  <p:clrMapOvr>
    <a:masterClrMapping/>
  </p:clrMapOvr>
  <p:transition>
    <p:wedg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9FDC1-62E8-447D-B06F-E90B0BFD2E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89065"/>
      </p:ext>
    </p:extLst>
  </p:cSld>
  <p:clrMapOvr>
    <a:masterClrMapping/>
  </p:clrMapOvr>
  <p:transition>
    <p:wedg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55CD-8EA9-4EA0-A047-30B5C48F308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28344"/>
      </p:ext>
    </p:extLst>
  </p:cSld>
  <p:clrMapOvr>
    <a:masterClrMapping/>
  </p:clrMapOvr>
  <p:transition>
    <p:wedg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DBFC-FAEA-4B7F-9231-B3AA7AE402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99903"/>
      </p:ext>
    </p:extLst>
  </p:cSld>
  <p:clrMapOvr>
    <a:masterClrMapping/>
  </p:clrMapOvr>
  <p:transition>
    <p:wedg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67A5-2D4C-4FFC-B4AE-CF809ABD8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2523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EDF81-32CC-41A8-8165-F6D9FCB3B33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7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EDF81-32CC-41A8-8165-F6D9FCB3B33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77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EDF81-32CC-41A8-8165-F6D9FCB3B33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60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EDF81-32CC-41A8-8165-F6D9FCB3B33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12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EDF81-32CC-41A8-8165-F6D9FCB3B33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7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EDF81-32CC-41A8-8165-F6D9FCB3B33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79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3779838" y="-603250"/>
            <a:ext cx="3776662" cy="360362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333375"/>
            <a:ext cx="4818062" cy="53276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История Воронежского заповедника началась много лет назад, в далеком 1927 году. На одной из лесных речек с красивым названием Усманка, недалеко от Воронежа,  ученые-биологи нашли несколько семей бобров. Этих зверей к тому времени  оставалось совсем мало. Их убивали, чтобы получить красивую и теплую шкурку.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Найденных бобров надо было как-то спасать, вот ученые и предложили создать в этом месте заповедник для бобров. Но мало было просто охранять бобров. Ведь их  осталось очень мало, и без помощи человека этим животным было уже не обойтись.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Решили поймать нескольких бобров, соорудить им удобные вольеры, кормить и ухаживать за ними. Много сил и труда потратили сотрудники заповедника, чтобы все задуманное осуществить. Так в Воронежском заповеднике был создан знаменитый бобровый питомник. Многие годы бобрят, родившихся  на этом питомнике, когда они вырастали, выпускали в большие и малые реки России. </a:t>
            </a:r>
          </a:p>
        </p:txBody>
      </p:sp>
      <p:pic>
        <p:nvPicPr>
          <p:cNvPr id="38920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06575"/>
            <a:ext cx="2881313" cy="2881313"/>
          </a:xfrm>
          <a:ln/>
        </p:spPr>
      </p:pic>
    </p:spTree>
    <p:extLst>
      <p:ext uri="{BB962C8B-B14F-4D97-AF65-F5344CB8AC3E}">
        <p14:creationId xmlns:p14="http://schemas.microsoft.com/office/powerpoint/2010/main" val="12260957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0950"/>
            <a:ext cx="6407150" cy="71437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268413"/>
            <a:ext cx="7481887" cy="4217987"/>
          </a:xfrm>
        </p:spPr>
        <p:txBody>
          <a:bodyPr/>
          <a:lstStyle/>
          <a:p>
            <a:r>
              <a:rPr lang="ru-RU" altLang="ru-RU" sz="2800">
                <a:latin typeface="Times New Roman" pitchFamily="18" charset="0"/>
              </a:rPr>
              <a:t>А вы хотите отправиться со мной в заповедник? Встретиться с его обитателями, познакомиться? Хорошо, а на чём же мы туда отправимся, ведь путь неблизкий? </a:t>
            </a:r>
          </a:p>
          <a:p>
            <a:r>
              <a:rPr lang="ru-RU" altLang="ru-RU" sz="2800">
                <a:latin typeface="Times New Roman" pitchFamily="18" charset="0"/>
              </a:rPr>
              <a:t>Дети:- На поезде!</a:t>
            </a:r>
          </a:p>
          <a:p>
            <a:r>
              <a:rPr lang="ru-RU" altLang="ru-RU" sz="2800">
                <a:latin typeface="Times New Roman" pitchFamily="18" charset="0"/>
              </a:rPr>
              <a:t>Ну что же, поедим на поезде. Занимайте свои места, рассаживайтесь поудобнее».(Идём по залу под музыку).</a:t>
            </a:r>
          </a:p>
        </p:txBody>
      </p:sp>
    </p:spTree>
    <p:extLst>
      <p:ext uri="{BB962C8B-B14F-4D97-AF65-F5344CB8AC3E}">
        <p14:creationId xmlns:p14="http://schemas.microsoft.com/office/powerpoint/2010/main" val="39685393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7232650" cy="844550"/>
          </a:xfrm>
        </p:spPr>
        <p:txBody>
          <a:bodyPr/>
          <a:lstStyle/>
          <a:p>
            <a:r>
              <a:rPr lang="ru-RU" altLang="ru-RU" sz="2000">
                <a:latin typeface="Times New Roman" pitchFamily="18" charset="0"/>
              </a:rPr>
              <a:t>В-ль:- Вот мы с вами и в заповеднике, а чтобы узнать кто нас встречает, вы должны отгадать загадку</a:t>
            </a:r>
            <a:r>
              <a:rPr lang="ru-RU" altLang="ru-RU" sz="4000"/>
              <a:t> 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133600"/>
            <a:ext cx="3771900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>
                <a:latin typeface="Times New Roman" pitchFamily="18" charset="0"/>
              </a:rPr>
              <a:t>«Вот речные мастера,</a:t>
            </a:r>
          </a:p>
          <a:p>
            <a:pPr algn="ctr">
              <a:buFontTx/>
              <a:buNone/>
            </a:pPr>
            <a:r>
              <a:rPr lang="ru-RU" altLang="ru-RU" sz="2800">
                <a:latin typeface="Times New Roman" pitchFamily="18" charset="0"/>
              </a:rPr>
              <a:t>Строят дом без топора,</a:t>
            </a:r>
          </a:p>
          <a:p>
            <a:pPr algn="ctr">
              <a:buFontTx/>
              <a:buNone/>
            </a:pPr>
            <a:r>
              <a:rPr lang="ru-RU" altLang="ru-RU" sz="2800">
                <a:latin typeface="Times New Roman" pitchFamily="18" charset="0"/>
              </a:rPr>
              <a:t>Из брёвен и из тины</a:t>
            </a:r>
          </a:p>
          <a:p>
            <a:pPr algn="ctr">
              <a:buFontTx/>
              <a:buNone/>
            </a:pPr>
            <a:r>
              <a:rPr lang="ru-RU" altLang="ru-RU" sz="2800">
                <a:latin typeface="Times New Roman" pitchFamily="18" charset="0"/>
              </a:rPr>
              <a:t>Возведут за день</a:t>
            </a:r>
            <a:r>
              <a:rPr lang="en-US" altLang="ru-RU" sz="2800">
                <a:latin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</a:rPr>
              <a:t>плотину…»  </a:t>
            </a:r>
            <a:endParaRPr lang="en-US" altLang="ru-RU" sz="280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altLang="ru-RU" sz="2800">
                <a:latin typeface="Times New Roman" pitchFamily="18" charset="0"/>
              </a:rPr>
              <a:t>(Бобры)</a:t>
            </a:r>
          </a:p>
        </p:txBody>
      </p:sp>
      <p:pic>
        <p:nvPicPr>
          <p:cNvPr id="41991" name="Picture 7" descr="j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9650" y="1905000"/>
            <a:ext cx="3713163" cy="3900488"/>
          </a:xfrm>
          <a:ln/>
        </p:spPr>
      </p:pic>
    </p:spTree>
    <p:extLst>
      <p:ext uri="{BB962C8B-B14F-4D97-AF65-F5344CB8AC3E}">
        <p14:creationId xmlns:p14="http://schemas.microsoft.com/office/powerpoint/2010/main" val="22645066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/>
          <a:lstStyle/>
          <a:p>
            <a:r>
              <a:rPr lang="ru-RU" altLang="ru-RU" sz="2800" b="1">
                <a:latin typeface="Times New Roman" pitchFamily="18" charset="0"/>
              </a:rPr>
              <a:t>Агния Барто. Бобры  (читает ребёнок)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 b="1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75"/>
            <a:ext cx="3771900" cy="3657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Хожу я с самого утра,</a:t>
            </a:r>
            <a:r>
              <a:rPr lang="en-US" altLang="ru-RU" sz="2000">
                <a:latin typeface="Times New Roman" pitchFamily="18" charset="0"/>
              </a:rPr>
              <a:t>              </a:t>
            </a:r>
            <a:endParaRPr lang="ru-RU" altLang="ru-RU" sz="20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Расспрашиваю всех: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-Какая шерстка у бобра?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Какой скажите мех?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А это правда, что бобры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Возводят крепости-бугры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И прячут там бобрят?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А верно говорят,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Что там лежат у них ковры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Из трав душистых и коры?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Спросил я маму про бобра,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Но на работу ей пора.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Я вижу дворника вдали,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Он подметает двор.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836613"/>
            <a:ext cx="3771900" cy="3657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Вы мне сказать бы не могли: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А где живёт бобёр?-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А дворник мне:</a:t>
            </a:r>
            <a:endParaRPr lang="en-US" altLang="ru-RU" sz="20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 Не стой в пыли,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Отложим разговор.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Не отрываясь от игры.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Играя в домино,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Сосед смеётся:- Где бобры?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Их не встречал давно.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Скажите, будьте так добры,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Скажите, где живут бобры?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  <p:pic>
        <p:nvPicPr>
          <p:cNvPr id="4403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405313"/>
            <a:ext cx="4535487" cy="2452687"/>
          </a:xfrm>
          <a:ln/>
        </p:spPr>
      </p:pic>
    </p:spTree>
    <p:extLst>
      <p:ext uri="{BB962C8B-B14F-4D97-AF65-F5344CB8AC3E}">
        <p14:creationId xmlns:p14="http://schemas.microsoft.com/office/powerpoint/2010/main" val="21631183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870700" cy="987425"/>
          </a:xfrm>
        </p:spPr>
        <p:txBody>
          <a:bodyPr/>
          <a:lstStyle/>
          <a:p>
            <a:r>
              <a:rPr lang="ru-RU" altLang="ru-RU" sz="1800">
                <a:latin typeface="Times New Roman" pitchFamily="18" charset="0"/>
              </a:rPr>
              <a:t>Дети здороваются с бобрами, просят, чтобы бобры рассказали о том, как они здесь живут.</a:t>
            </a:r>
            <a:r>
              <a:rPr lang="en-US" altLang="ru-RU" sz="1800">
                <a:latin typeface="Times New Roman" pitchFamily="18" charset="0"/>
              </a:rPr>
              <a:t> </a:t>
            </a:r>
            <a:r>
              <a:rPr lang="ru-RU" altLang="ru-RU" sz="1800">
                <a:latin typeface="Times New Roman" pitchFamily="18" charset="0"/>
              </a:rPr>
              <a:t>Рассказ бобров</a:t>
            </a:r>
            <a:r>
              <a:rPr lang="ru-RU" altLang="ru-RU" sz="400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7696200" cy="3657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Бобр - обитатель небольших лесных речек и ручьев, болот. У бобров очень крепкие передние зубы- резцы. Они подгрызают резцами деревья, разгрызают их на части, а из этих «брёвнышек» строят себе дома-хатки. Бобры-умелые строители, они возводят даже плотины.  Этот полуводный зверь, в общем, ему только нужно, чтобы водоем не промерзал до дна зимой и не пересыхал летом, чтобы течение не было слишком сильным и не размывало его постройки. . У бобра густой темно –бурый мех, тупорылая голова с маленькими ушами и глазами, плавательные перепонки на лапах и плоский хвост, которым зверь при опасности звонко шлёпает по воде – сигналит соседям. </a:t>
            </a:r>
          </a:p>
        </p:txBody>
      </p:sp>
    </p:spTree>
    <p:extLst>
      <p:ext uri="{BB962C8B-B14F-4D97-AF65-F5344CB8AC3E}">
        <p14:creationId xmlns:p14="http://schemas.microsoft.com/office/powerpoint/2010/main" val="38752653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1250950"/>
            <a:ext cx="6870700" cy="287337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908050"/>
            <a:ext cx="7696200" cy="1752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Бобры - заботливые родители, и детенышей от себя долго не отпускают. Весной появляются на свет три - пять зрячих, покрытых шерсткой и даже имеющих зубки бобренка, а уже через два дня они пытаются выбраться из гнезда. Поэтому, зная беспокойный нрав своих потомков, бобриха, уходя из дому, тщательно закупоривает выход, чтобы бобрята не могли вылезти наружу. Бобры - животные растительноядные, и пищей им служит обилие растений. Еще предпочитают бобры сочные стебли кувшинки, водяных лилий, ириса, любят также обгладывать кору ивы и осины.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>
                <a:latin typeface="Times New Roman" pitchFamily="18" charset="0"/>
              </a:rPr>
              <a:t>Этих животных в наших краях берегут и охраняют. Если вы увидите в лесу этого животного, помните об этом!</a:t>
            </a:r>
          </a:p>
        </p:txBody>
      </p:sp>
      <p:pic>
        <p:nvPicPr>
          <p:cNvPr id="4813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210050"/>
            <a:ext cx="4392612" cy="2647950"/>
          </a:xfrm>
          <a:ln/>
        </p:spPr>
      </p:pic>
    </p:spTree>
    <p:extLst>
      <p:ext uri="{BB962C8B-B14F-4D97-AF65-F5344CB8AC3E}">
        <p14:creationId xmlns:p14="http://schemas.microsoft.com/office/powerpoint/2010/main" val="9714186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503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Пастель</vt:lpstr>
      <vt:lpstr>1_Пастель</vt:lpstr>
      <vt:lpstr>2_Пастель</vt:lpstr>
      <vt:lpstr>3_Пастель</vt:lpstr>
      <vt:lpstr>4_Пастель</vt:lpstr>
      <vt:lpstr>5_Пастель</vt:lpstr>
      <vt:lpstr>Презентация PowerPoint</vt:lpstr>
      <vt:lpstr>Презентация PowerPoint</vt:lpstr>
      <vt:lpstr>В-ль:- Вот мы с вами и в заповеднике, а чтобы узнать кто нас встречает, вы должны отгадать загадку </vt:lpstr>
      <vt:lpstr>Агния Барто. Бобры  (читает ребёнок) </vt:lpstr>
      <vt:lpstr>Дети здороваются с бобрами, просят, чтобы бобры рассказали о том, как они здесь живут. Рассказ бобров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</cp:revision>
  <dcterms:created xsi:type="dcterms:W3CDTF">2014-02-17T08:26:58Z</dcterms:created>
  <dcterms:modified xsi:type="dcterms:W3CDTF">2014-02-17T08:33:21Z</dcterms:modified>
</cp:coreProperties>
</file>