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5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82F5-85AB-4459-A6E6-6C450603D006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53DB-B361-4825-B7F9-59E9B33F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Дерево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 b="8088"/>
          <a:stretch>
            <a:fillRect/>
          </a:stretch>
        </p:blipFill>
        <p:spPr bwMode="auto">
          <a:xfrm>
            <a:off x="0" y="0"/>
            <a:ext cx="9126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404664"/>
            <a:ext cx="7704856" cy="86409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Муниципальное бюджетное  образовательное  учреждение «детский сад присмотра и оздоровления  детей № 14 «Подсолнушек»  </a:t>
            </a:r>
            <a:r>
              <a:rPr lang="ru-RU" sz="2200" dirty="0" err="1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Чистопольского</a:t>
            </a:r>
            <a:r>
              <a:rPr lang="ru-RU" sz="2200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 муниципального района  Республики Татарстан</a:t>
            </a: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4900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Долгосрочный проект   </a:t>
            </a:r>
            <a: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«Экологический </a:t>
            </a:r>
            <a:b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</a:br>
            <a: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  <a:prstDash val="sysDot"/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театр»</a:t>
            </a:r>
            <a:endParaRPr lang="ru-RU" sz="8000" dirty="0">
              <a:ln>
                <a:solidFill>
                  <a:schemeClr val="accent3">
                    <a:lumMod val="50000"/>
                  </a:schemeClr>
                </a:solidFill>
                <a:prstDash val="sysDot"/>
              </a:ln>
              <a:solidFill>
                <a:srgbClr val="92D05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472113" y="5516563"/>
            <a:ext cx="3671887" cy="1152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Автор: воспитатель</a:t>
            </a:r>
          </a:p>
          <a:p>
            <a:pPr>
              <a:buNone/>
            </a:pPr>
            <a:r>
              <a:rPr lang="ru-RU" dirty="0" err="1" smtClean="0">
                <a:solidFill>
                  <a:srgbClr val="00B050"/>
                </a:solidFill>
                <a:latin typeface="Monotype Corsiva" pitchFamily="66" charset="0"/>
              </a:rPr>
              <a:t>Зиннатуллина</a:t>
            </a: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С.Л.</a:t>
            </a:r>
            <a:endParaRPr lang="ru-RU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ы для презентаций Люди"/>
          <p:cNvPicPr>
            <a:picLocks noChangeAspect="1" noChangeArrowheads="1"/>
          </p:cNvPicPr>
          <p:nvPr/>
        </p:nvPicPr>
        <p:blipFill>
          <a:blip r:embed="rId2" cstate="print"/>
          <a:srcRect t="20627" r="18420" b="34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4450506"/>
          </a:xfrm>
        </p:spPr>
        <p:txBody>
          <a:bodyPr>
            <a:normAutofit/>
          </a:bodyPr>
          <a:lstStyle/>
          <a:p>
            <a: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Спасибо </a:t>
            </a:r>
            <a:b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</a:br>
            <a: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за </a:t>
            </a:r>
            <a:b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</a:br>
            <a:r>
              <a:rPr lang="ru-RU" sz="8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внимание!</a:t>
            </a:r>
            <a:endParaRPr lang="ru-RU" sz="80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Облако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 b="885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81075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Актуальность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893175" cy="5805487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100" dirty="0" smtClean="0">
                <a:latin typeface="Monotype Corsiva" pitchFamily="66" charset="0"/>
              </a:rPr>
              <a:t>              Дошкольный возраст – оптимальный этап в развитии экологической культуры личности. В этом возрасте ребенок начинает выделять себя из окружающей среды, развивается эмоционально-ценностное отношение к окружающему, формируются основы нравственно-экологических позиций личности, которые проявляются во взаимодействиях ребенка с природой, а также в его поведении в природе. Именно благодаря этому появляется возможность формирования экологических знаний у детей, норм и правил взаимодействия с природой, воспитания сопереживания к ней, активности в решении некоторых экологических проблем. Именно поэтому работу по осознанно-правильному отношению к природным явлениям и объектам, которые окружают ребенка, необходимо начинать как можно раньше, при этом используя новые подходы к воспитательно-образовательной деятельности.</a:t>
            </a:r>
          </a:p>
          <a:p>
            <a:pPr algn="just">
              <a:buNone/>
            </a:pPr>
            <a:r>
              <a:rPr lang="ru-RU" sz="3100" dirty="0" smtClean="0">
                <a:latin typeface="Monotype Corsiva" pitchFamily="66" charset="0"/>
              </a:rPr>
              <a:t>         Эффективный путь освоения экологической культуры состоит в том, чтобы не только передавать знания, а формировать способ мышления, необходимый для решения и прогнозирования существующих проблем.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еревья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 b="80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Цели: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effectLst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Monotype Corsiva" pitchFamily="66" charset="0"/>
              </a:rPr>
              <a:t>   </a:t>
            </a:r>
            <a:r>
              <a:rPr lang="ru-RU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формирование </a:t>
            </a:r>
            <a:r>
              <a:rPr lang="ru-RU" sz="36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у детей представления о необходимости бережного и созидательного отношения к объектам природы </a:t>
            </a:r>
            <a:r>
              <a:rPr lang="ru-RU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посредством театрализованной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  </a:t>
            </a:r>
            <a:r>
              <a:rPr lang="ru-RU" sz="36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  создание </a:t>
            </a:r>
            <a:r>
              <a:rPr lang="ru-RU" sz="36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максимально благоприятных условий для развития у детей творческих способностей.</a:t>
            </a:r>
          </a:p>
          <a:p>
            <a:pPr>
              <a:buFont typeface="Wingdings" pitchFamily="2" charset="2"/>
              <a:buChar char="v"/>
            </a:pPr>
            <a:endParaRPr lang="ru-RU" sz="3600" dirty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блако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 b="71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Задачи: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научить</a:t>
            </a:r>
            <a:r>
              <a:rPr lang="ru-RU" sz="18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  детей любить и беречь природу, воспитать защитников </a:t>
            </a: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природы;</a:t>
            </a:r>
            <a:endParaRPr lang="ru-RU" sz="1800" dirty="0">
              <a:ln>
                <a:solidFill>
                  <a:schemeClr val="accent3">
                    <a:lumMod val="50000"/>
                  </a:schemeClr>
                </a:solidFill>
              </a:ln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8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учить  детей  бережно распоряжаться богатствами природы, воспитывать экологическую </a:t>
            </a: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культуру;</a:t>
            </a:r>
            <a:endParaRPr lang="ru-RU" sz="1800" dirty="0">
              <a:ln>
                <a:solidFill>
                  <a:schemeClr val="accent3">
                    <a:lumMod val="50000"/>
                  </a:schemeClr>
                </a:solidFill>
              </a:ln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формировать </a:t>
            </a:r>
            <a:r>
              <a:rPr lang="ru-RU" sz="18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у детей  умения налаживать партнерские отношения через театрализованную деятельность с экологическим </a:t>
            </a: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содержанием;</a:t>
            </a:r>
            <a:endParaRPr lang="ru-RU" sz="1800" dirty="0">
              <a:ln>
                <a:solidFill>
                  <a:schemeClr val="accent3">
                    <a:lumMod val="50000"/>
                  </a:schemeClr>
                </a:solidFill>
              </a:ln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пробудить </a:t>
            </a:r>
            <a:r>
              <a:rPr lang="ru-RU" sz="18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у детей интерес к театральному искусству, его истории и развитию. Знакомить с различными видами театров; воспитывать эстетическое отношение к явлениям окружающей действительности; развивать познавательные интересы дошкольников через расширение представлений о видах театрального </a:t>
            </a: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искусства;</a:t>
            </a:r>
            <a:endParaRPr lang="ru-RU" sz="1800" dirty="0">
              <a:ln>
                <a:solidFill>
                  <a:schemeClr val="accent3">
                    <a:lumMod val="50000"/>
                  </a:schemeClr>
                </a:solidFill>
              </a:ln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развивать </a:t>
            </a:r>
            <a:r>
              <a:rPr lang="ru-RU" sz="18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у дошкольников потребности в самостоятельной театральной деятельности, эмоционально-положительном отношении к сверстникам, воспитании воли в себе, формировать гуманное отношение к </a:t>
            </a: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природе;</a:t>
            </a:r>
            <a:endParaRPr lang="ru-RU" sz="1800" dirty="0">
              <a:ln>
                <a:solidFill>
                  <a:schemeClr val="accent3">
                    <a:lumMod val="50000"/>
                  </a:schemeClr>
                </a:solidFill>
              </a:ln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развивать </a:t>
            </a:r>
            <a:r>
              <a:rPr lang="ru-RU" sz="18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психические процессы: внимание, память, воображение, мышление, речь, эмоционально-волевую сферу, а также интеллектуальные, музыкальные и творческие </a:t>
            </a: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способности;</a:t>
            </a:r>
            <a:endParaRPr lang="ru-RU" sz="1800" dirty="0">
              <a:ln>
                <a:solidFill>
                  <a:schemeClr val="accent3">
                    <a:lumMod val="50000"/>
                  </a:schemeClr>
                </a:solidFill>
              </a:ln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формировать </a:t>
            </a:r>
            <a:r>
              <a:rPr lang="ru-RU" sz="1800" dirty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у детей первоначальные представления о средствах актёрской выразительности, умения перевоплощаться, брать на себя роль, быть актером и зрителем. Совершенствовать игровые навыки и творческую самостоятельность детей через постановку музыкальных, театральных сказок, кукольных спектаклей, игр-драматизаций, </a:t>
            </a:r>
            <a:r>
              <a:rPr lang="ru-RU" sz="1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этюдов.</a:t>
            </a:r>
            <a:endParaRPr lang="ru-RU" sz="1800" dirty="0">
              <a:ln>
                <a:solidFill>
                  <a:schemeClr val="accent3">
                    <a:lumMod val="50000"/>
                  </a:schemeClr>
                </a:solidFill>
              </a:ln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ашинка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 b="80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008063"/>
          </a:xfrm>
        </p:spPr>
        <p:txBody>
          <a:bodyPr>
            <a:noAutofit/>
          </a:bodyPr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ЭТАПЫ РЕАЛИЗАЦИИ ПРОЕКТА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893175" cy="53276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1. Организационно-подготовительный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 Обоснование актуальности темы, мотивация ее выбора.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 Определение целей и задач проекта.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 Подбор литературы, пособий, атрибутов.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Обсуждение с родителями детей вопросов, связанных с проведением       проекта.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 Составление тематического планирования мероприятий.</a:t>
            </a:r>
          </a:p>
          <a:p>
            <a:pPr>
              <a:buNone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2. Основной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 Деятельность с детьми  в соответствии с тематическим планированием.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 Работа в режиме инновационной деятельности.</a:t>
            </a:r>
          </a:p>
          <a:p>
            <a:pPr>
              <a:buNone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3. Заключительный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Обобщение результатов работы.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 Анализ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latin typeface="Monotype Corsiva" pitchFamily="66" charset="0"/>
              </a:rPr>
              <a:t> Презентация итогов работы через театрализацию.  </a:t>
            </a:r>
          </a:p>
          <a:p>
            <a:endParaRPr lang="ru-RU" sz="2400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Дерево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 b="80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Autofit/>
          </a:bodyPr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КРИТЕРИИ  ОТСЛЕЖИВАНИЯ РЕЗУЛЬТАТИВНОСТИ  У ДЕТЕЙ.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 1.     Обладают особенностями свободно и раскрепощено держаться при выступлениях перед взрослыми и сверстниками.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2.     Дети импровизируют произведения средствами мимики, пантомимы, выразительных движений и интонации (при передаче характерных особенностей различных персонажей и т. д.)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3.     Различают настроение, переживания, эмоциональное состояние персонажей.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4.     Быстрое запоминание текста.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5.     Обширный словарный запас. 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6.     Большая сосредоточенность внимания. </a:t>
            </a:r>
          </a:p>
          <a:p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voyrebenok.ru/images/presentation/ecology/s/04.jpg"/>
          <p:cNvPicPr>
            <a:picLocks noChangeAspect="1" noChangeArrowheads="1"/>
          </p:cNvPicPr>
          <p:nvPr/>
        </p:nvPicPr>
        <p:blipFill>
          <a:blip r:embed="rId2" cstate="print"/>
          <a:srcRect b="73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КОНКРЕТНЫЕ   ОЖИДАЕМЫЕ РЕЗУЛЬТАТЫ </a:t>
            </a:r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endParaRPr lang="ru-RU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Monotype Corsiva" pitchFamily="66" charset="0"/>
              </a:rPr>
              <a:t>Сформированные представления у детей о растениях, их значимости в жизни человека.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Monotype Corsiva" pitchFamily="66" charset="0"/>
              </a:rPr>
              <a:t>  Умение обобщать собственный опыт исследовательской работы в творческой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Monotype Corsiva" pitchFamily="66" charset="0"/>
              </a:rPr>
              <a:t>  Бережное отношение детей к природе.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Monotype Corsiva" pitchFamily="66" charset="0"/>
              </a:rPr>
              <a:t> Раскрытие творческого потенциала детей.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Monotype Corsiva" pitchFamily="66" charset="0"/>
              </a:rPr>
              <a:t> Сформированные элементарные понятия у детей: «травы», «кустарники», «деревья», «растения», «насекомые», «рыбы», «птицы», «среда обитания», «сезонные изменения».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Monotype Corsiva" pitchFamily="66" charset="0"/>
              </a:rPr>
              <a:t> Обогащение и уточнение знаний ребенка о самом себе, своей семье, ближайшем социальном окружении; формирование этических норм и правил поведения в обществе. </a:t>
            </a: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voyrebenok.ru/images/presentation/ecology/b/05.jpg"/>
          <p:cNvPicPr>
            <a:picLocks noChangeAspect="1" noChangeArrowheads="1"/>
          </p:cNvPicPr>
          <p:nvPr/>
        </p:nvPicPr>
        <p:blipFill>
          <a:blip r:embed="rId2" cstate="print"/>
          <a:srcRect b="7065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РАБОТА С  РОДИТЕЛЯМИ  ПО РЕАЛИЗАЦИИ   ПРОЕКТА</a:t>
            </a:r>
            <a:endParaRPr lang="ru-RU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onotype Corsiva" pitchFamily="66" charset="0"/>
              </a:rPr>
              <a:t>Анкетирование родителей по вопросам экологического воспитания.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onotype Corsiva" pitchFamily="66" charset="0"/>
              </a:rPr>
              <a:t>Целенаправленная работа по привлечению родителей к созданию условий по данной теме.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onotype Corsiva" pitchFamily="66" charset="0"/>
              </a:rPr>
              <a:t>Помощь  в организации экскурсий,  в изготовлении костюмов, поделок  из бросового и природного материалов, участие в организации выставок 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onotype Corsiva" pitchFamily="66" charset="0"/>
              </a:rPr>
              <a:t>Совместная  продуктивная </a:t>
            </a:r>
            <a:r>
              <a:rPr lang="ru-RU" dirty="0" smtClean="0">
                <a:latin typeface="Monotype Corsiva" pitchFamily="66" charset="0"/>
              </a:rPr>
              <a:t>деятельность в организации </a:t>
            </a:r>
            <a:r>
              <a:rPr lang="ru-RU" dirty="0" smtClean="0">
                <a:latin typeface="Monotype Corsiva" pitchFamily="66" charset="0"/>
              </a:rPr>
              <a:t>досугов</a:t>
            </a:r>
            <a:r>
              <a:rPr lang="ru-RU" dirty="0" smtClean="0">
                <a:latin typeface="Monotype Corsiva" pitchFamily="66" charset="0"/>
              </a:rPr>
              <a:t>, развлечений, праздников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Деревья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 b="80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Заключение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92D050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6247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          </a:t>
            </a:r>
            <a:r>
              <a:rPr lang="ru-RU" sz="3600" dirty="0" smtClean="0">
                <a:latin typeface="Monotype Corsiva" pitchFamily="66" charset="0"/>
              </a:rPr>
              <a:t> </a:t>
            </a:r>
            <a:r>
              <a:rPr lang="ru-RU" sz="4400" dirty="0" smtClean="0">
                <a:latin typeface="Monotype Corsiva" pitchFamily="66" charset="0"/>
              </a:rPr>
              <a:t>   В заключении хочется еще раз подчеркнуть, что экологический театр - новое направление в работе детского сада. А это значит, для коллектива открываются новые возможности творческого поиска, результатом которого становятся не только новые постановки, но, прежде всего, новые знания о нашем общем доме, в котором мы живём, о взаимозависимости человека и природы. Чтобы сыграть на сцене экологический спектакль, сказку, требуются и экологические знания, и умение вжиться в роль, и умение сформулировать идею, желание донести ее  до других.</a:t>
            </a:r>
          </a:p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            Театрализованная деятельность, игра поможет ребенку почувствовать причастность к природе, ответственность за нее, что является началом экологической культуры дошкольников.</a:t>
            </a:r>
          </a:p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             В своей работе по формированию основ экологической культуры  я хочу добиться от детей понимания того, что всё взаимосвязано - природа и человек. Ребёнок познаёт мир на эмоционально-чувственной основе. Он учится наблюдать мир, окружающий его и ориентируется в нём.</a:t>
            </a:r>
          </a:p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             Главная цель- это помочь ребёнку обрести статус экологически воспитанного человека, заповедью которого станут слова:</a:t>
            </a:r>
          </a:p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                                                        «Пускай я маленький, но я бесконечно сильный, потому,</a:t>
            </a:r>
          </a:p>
          <a:p>
            <a:pPr algn="r">
              <a:buNone/>
            </a:pPr>
            <a:r>
              <a:rPr lang="ru-RU" sz="4400" dirty="0" smtClean="0">
                <a:latin typeface="Monotype Corsiva" pitchFamily="66" charset="0"/>
              </a:rPr>
              <a:t> что в мире много существ меньше и слабее меня, и</a:t>
            </a:r>
          </a:p>
          <a:p>
            <a:pPr algn="r">
              <a:buNone/>
            </a:pPr>
            <a:r>
              <a:rPr lang="ru-RU" sz="4400" dirty="0" smtClean="0">
                <a:latin typeface="Monotype Corsiva" pitchFamily="66" charset="0"/>
              </a:rPr>
              <a:t>можно сделать им добро, хотя бы тем, чтобы пройти</a:t>
            </a:r>
          </a:p>
          <a:p>
            <a:pPr algn="r">
              <a:buNone/>
            </a:pPr>
            <a:r>
              <a:rPr lang="ru-RU" sz="4400" dirty="0" smtClean="0">
                <a:latin typeface="Monotype Corsiva" pitchFamily="66" charset="0"/>
              </a:rPr>
              <a:t>мимо, не задев, не затронув»</a:t>
            </a:r>
          </a:p>
          <a:p>
            <a:pPr algn="r">
              <a:buNone/>
            </a:pPr>
            <a:r>
              <a:rPr lang="ru-RU" sz="4400" dirty="0" smtClean="0">
                <a:latin typeface="Monotype Corsiva" pitchFamily="66" charset="0"/>
              </a:rPr>
              <a:t>Е.Леонов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207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Муниципальное бюджетное  образовательное  учреждение «детский сад присмотра и оздоровления  детей № 14 «Подсолнушек»  Чистопольского муниципального района  Республики Татарстан                                                  Долгосрочный проект   «Экологический  театр»</vt:lpstr>
      <vt:lpstr>Актуальность</vt:lpstr>
      <vt:lpstr>Цели:</vt:lpstr>
      <vt:lpstr>Задачи:</vt:lpstr>
      <vt:lpstr>ЭТАПЫ РЕАЛИЗАЦИИ ПРОЕКТА</vt:lpstr>
      <vt:lpstr>КРИТЕРИИ  ОТСЛЕЖИВАНИЯ РЕЗУЛЬТАТИВНОСТИ  У ДЕТЕЙ. </vt:lpstr>
      <vt:lpstr>КОНКРЕТНЫЕ   ОЖИДАЕМЫЕ РЕЗУЛЬТАТЫ  </vt:lpstr>
      <vt:lpstr>РАБОТА С  РОДИТЕЛЯМИ  ПО РЕАЛИЗАЦИИ   ПРОЕКТА</vt:lpstr>
      <vt:lpstr>Заключение</vt:lpstr>
      <vt:lpstr>Спасибо  за 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Долгосрочный проект «Экологический театр»</dc:title>
  <dc:creator>1</dc:creator>
  <cp:lastModifiedBy>1</cp:lastModifiedBy>
  <cp:revision>31</cp:revision>
  <dcterms:created xsi:type="dcterms:W3CDTF">2015-08-16T09:02:41Z</dcterms:created>
  <dcterms:modified xsi:type="dcterms:W3CDTF">2015-08-16T19:07:33Z</dcterms:modified>
</cp:coreProperties>
</file>