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80" r:id="rId7"/>
    <p:sldId id="278" r:id="rId8"/>
    <p:sldId id="263" r:id="rId9"/>
    <p:sldId id="281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0066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CB2363-9B0D-445B-9E7A-08D930B18057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63848E-9055-47CD-9E14-18BB5B9C5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DF92E5-B2DE-4CFD-9C23-01EBAF75818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2A4F8E-FE21-432E-9D90-62485D3B00F4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FE2339-0606-4E9C-A122-E4D2EF5EC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C9D7-53CC-4B86-8DC7-D21547C13F54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089D-E8FA-42A7-A63C-50DD3D8D2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B1F50-FF8C-4782-9FB0-4E65E162124D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F751-7A66-4D60-81F6-5070548F9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6713-1291-423A-AB3C-1B72E30F2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7F86-665C-40E7-8D9F-F9DAF2280E3F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B3686-E25A-4E70-882E-45098BD53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CF5F19-CC2D-4074-A2F6-4D743137C985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EAB649-8C99-42F4-AE45-7E834013E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C49F-7148-4D80-A665-3065B480D5E5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9690D-ECB2-4E34-A8EC-55C0EF569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D1F41-C62F-4150-A57E-AA2108A79097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4CCE-7008-409A-A49B-81124C569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D0ED6-B96C-4C18-8F0D-94A7CD5BED76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6DE5D-954E-411A-819C-F0D3E5E5F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8BF91-0F08-4CAF-A3E0-FC67FC992346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04D749-85FD-4933-9596-0FC26B22F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D5F01-C748-45D3-94D5-7BD460F8E09B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FFA8B-7B94-4F7F-B468-BFE3E9CF6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4A061B-4B4D-4BF2-AA5A-D93C3F1EEE94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505236-BF7C-46C0-89C9-EFCE2765D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EAE9D2-E12E-4589-9508-205F261ED51A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1690201-3A11-43BA-9DBA-EC302A41C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75" r:id="rId7"/>
    <p:sldLayoutId id="2147483668" r:id="rId8"/>
    <p:sldLayoutId id="2147483676" r:id="rId9"/>
    <p:sldLayoutId id="2147483667" r:id="rId10"/>
    <p:sldLayoutId id="2147483666" r:id="rId11"/>
    <p:sldLayoutId id="214748367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nfourok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114600" y="332656"/>
            <a:ext cx="7777880" cy="6264696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Подготовила учитель-логопед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МАДОУ «Детский сад «Снегурочка»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Хуснутдинова</a:t>
            </a: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Ф.Х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836712"/>
            <a:ext cx="6624736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ОТЧЁТ ПО ТЕМЕ ИННОВАЦИОННОГО ПЕДАГОГИЧЕСКОГО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 2014-2015 учебный год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476672"/>
            <a:ext cx="7416824" cy="60601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0099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Тема  инновационного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0099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  2015-2016 учебный год: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0099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</a:p>
          <a:p>
            <a:pPr marL="7200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Система работы в старшем дошкольном возрасте по установлению причинно-следственных связей» </a:t>
            </a:r>
          </a:p>
          <a:p>
            <a:pPr algn="ctr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25602" name="Содержимое 5" descr="Каталог материалов - Учительский Портал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5825" y="3860800"/>
            <a:ext cx="13684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60648"/>
            <a:ext cx="7776864" cy="22467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ТЕМА  ИННОВАЦИОННОГО ПРОЕКТА: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«ВЗАИМОДЕЙСТВИЕ  УЧИТЕЛЯ-ЛОГОПЕДА И СЕМЬИ  ПО  РЕЧЕВОМУ  РАЗВИТИЮ»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6013" y="1989138"/>
            <a:ext cx="7813675" cy="6462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ЦЕЛЬ: </a:t>
            </a:r>
            <a:r>
              <a:rPr lang="ru-RU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Повышение эффективности коррекционно-развивающей работы через использование современных форм взаимодействия с семьёй для решения проблем речевого развития детей.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ЗАДАЧИ:</a:t>
            </a: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Повысить психолого-педагогическую компетентность родителей в вопросах речевого развития ребёнка.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Оказывать консультативно-методическую помощь родителям в речевом развитии  детей.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Построить доверительные партнёрские отношения с родителями с целью повышения эффективности коррекционно-развивающей работы.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68"/>
          <p:cNvSpPr>
            <a:spLocks noChangeArrowheads="1"/>
          </p:cNvSpPr>
          <p:nvPr/>
        </p:nvSpPr>
        <p:spPr bwMode="auto">
          <a:xfrm>
            <a:off x="3491880" y="1196752"/>
            <a:ext cx="2304256" cy="792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Учитель-логопед</a:t>
            </a:r>
          </a:p>
        </p:txBody>
      </p:sp>
      <p:sp>
        <p:nvSpPr>
          <p:cNvPr id="7172" name="Rectangle 170"/>
          <p:cNvSpPr>
            <a:spLocks noChangeArrowheads="1"/>
          </p:cNvSpPr>
          <p:nvPr/>
        </p:nvSpPr>
        <p:spPr bwMode="auto">
          <a:xfrm>
            <a:off x="3491880" y="2132856"/>
            <a:ext cx="2520280" cy="9350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Выявленные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нарушения речи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 детей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174"/>
          <p:cNvSpPr>
            <a:spLocks noChangeArrowheads="1"/>
          </p:cNvSpPr>
          <p:nvPr/>
        </p:nvSpPr>
        <p:spPr bwMode="auto">
          <a:xfrm>
            <a:off x="899592" y="3429000"/>
            <a:ext cx="2808312" cy="50405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Просветительский</a:t>
            </a:r>
          </a:p>
        </p:txBody>
      </p:sp>
      <p:sp>
        <p:nvSpPr>
          <p:cNvPr id="7174" name="Rectangle 175"/>
          <p:cNvSpPr>
            <a:spLocks noChangeArrowheads="1"/>
          </p:cNvSpPr>
          <p:nvPr/>
        </p:nvSpPr>
        <p:spPr bwMode="auto">
          <a:xfrm>
            <a:off x="5940152" y="3356992"/>
            <a:ext cx="2880320" cy="64807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Практический</a:t>
            </a:r>
          </a:p>
        </p:txBody>
      </p:sp>
      <p:sp>
        <p:nvSpPr>
          <p:cNvPr id="7175" name="Line 187"/>
          <p:cNvSpPr>
            <a:spLocks noChangeShapeType="1"/>
          </p:cNvSpPr>
          <p:nvPr/>
        </p:nvSpPr>
        <p:spPr bwMode="auto">
          <a:xfrm>
            <a:off x="4859338" y="1916113"/>
            <a:ext cx="0" cy="290512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414" name="Line 188"/>
          <p:cNvSpPr>
            <a:spLocks noChangeShapeType="1"/>
          </p:cNvSpPr>
          <p:nvPr/>
        </p:nvSpPr>
        <p:spPr bwMode="auto">
          <a:xfrm flipH="1">
            <a:off x="1979613" y="3933825"/>
            <a:ext cx="0" cy="20875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WordArt 25"/>
          <p:cNvSpPr>
            <a:spLocks noChangeArrowheads="1" noChangeShapeType="1" noTextEdit="1"/>
          </p:cNvSpPr>
          <p:nvPr/>
        </p:nvSpPr>
        <p:spPr bwMode="auto">
          <a:xfrm>
            <a:off x="1835150" y="4365625"/>
            <a:ext cx="1296988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12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7416" name="Line 29"/>
          <p:cNvSpPr>
            <a:spLocks noChangeShapeType="1"/>
          </p:cNvSpPr>
          <p:nvPr/>
        </p:nvSpPr>
        <p:spPr bwMode="auto">
          <a:xfrm>
            <a:off x="1692275" y="6021388"/>
            <a:ext cx="5762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30"/>
          <p:cNvSpPr>
            <a:spLocks noChangeShapeType="1"/>
          </p:cNvSpPr>
          <p:nvPr/>
        </p:nvSpPr>
        <p:spPr bwMode="auto">
          <a:xfrm>
            <a:off x="1692275" y="5084763"/>
            <a:ext cx="5762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Line 31"/>
          <p:cNvSpPr>
            <a:spLocks noChangeShapeType="1"/>
          </p:cNvSpPr>
          <p:nvPr/>
        </p:nvSpPr>
        <p:spPr bwMode="auto">
          <a:xfrm>
            <a:off x="1692275" y="4292600"/>
            <a:ext cx="5762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Line 33"/>
          <p:cNvSpPr>
            <a:spLocks noChangeShapeType="1"/>
          </p:cNvSpPr>
          <p:nvPr/>
        </p:nvSpPr>
        <p:spPr bwMode="auto">
          <a:xfrm>
            <a:off x="7092950" y="5949950"/>
            <a:ext cx="5762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37"/>
          <p:cNvSpPr>
            <a:spLocks noChangeShapeType="1"/>
          </p:cNvSpPr>
          <p:nvPr/>
        </p:nvSpPr>
        <p:spPr bwMode="auto">
          <a:xfrm>
            <a:off x="7092950" y="5373688"/>
            <a:ext cx="5762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39"/>
          <p:cNvSpPr>
            <a:spLocks noChangeShapeType="1"/>
          </p:cNvSpPr>
          <p:nvPr/>
        </p:nvSpPr>
        <p:spPr bwMode="auto">
          <a:xfrm>
            <a:off x="7019925" y="4797425"/>
            <a:ext cx="5762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35" name="Соединительная линия уступом 34"/>
          <p:cNvCxnSpPr/>
          <p:nvPr/>
        </p:nvCxnSpPr>
        <p:spPr>
          <a:xfrm rot="10800000" flipV="1">
            <a:off x="2051050" y="2492375"/>
            <a:ext cx="1441450" cy="936625"/>
          </a:xfrm>
          <a:prstGeom prst="bentConnector2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>
            <a:off x="6011863" y="2492375"/>
            <a:ext cx="1439862" cy="936625"/>
          </a:xfrm>
          <a:prstGeom prst="bentConnector2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Box 50"/>
          <p:cNvSpPr txBox="1">
            <a:spLocks noChangeArrowheads="1"/>
          </p:cNvSpPr>
          <p:nvPr/>
        </p:nvSpPr>
        <p:spPr bwMode="auto">
          <a:xfrm>
            <a:off x="684213" y="4221163"/>
            <a:ext cx="107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cs typeface="Arial" charset="0"/>
              </a:rPr>
              <a:t>Беседы</a:t>
            </a:r>
          </a:p>
        </p:txBody>
      </p:sp>
      <p:sp>
        <p:nvSpPr>
          <p:cNvPr id="17425" name="TextBox 52"/>
          <p:cNvSpPr txBox="1">
            <a:spLocks noChangeArrowheads="1"/>
          </p:cNvSpPr>
          <p:nvPr/>
        </p:nvSpPr>
        <p:spPr bwMode="auto">
          <a:xfrm>
            <a:off x="2339975" y="4221163"/>
            <a:ext cx="201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cs typeface="Arial" charset="0"/>
              </a:rPr>
              <a:t>Анкетирование</a:t>
            </a:r>
          </a:p>
        </p:txBody>
      </p:sp>
      <p:sp>
        <p:nvSpPr>
          <p:cNvPr id="17426" name="Line 188"/>
          <p:cNvSpPr>
            <a:spLocks noChangeShapeType="1"/>
          </p:cNvSpPr>
          <p:nvPr/>
        </p:nvSpPr>
        <p:spPr bwMode="auto">
          <a:xfrm flipH="1">
            <a:off x="2051050" y="4005263"/>
            <a:ext cx="0" cy="2087562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31"/>
          <p:cNvSpPr>
            <a:spLocks noChangeShapeType="1"/>
          </p:cNvSpPr>
          <p:nvPr/>
        </p:nvSpPr>
        <p:spPr bwMode="auto">
          <a:xfrm>
            <a:off x="1763713" y="4437063"/>
            <a:ext cx="576262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31"/>
          <p:cNvSpPr>
            <a:spLocks noChangeShapeType="1"/>
          </p:cNvSpPr>
          <p:nvPr/>
        </p:nvSpPr>
        <p:spPr bwMode="auto">
          <a:xfrm>
            <a:off x="1763713" y="5084763"/>
            <a:ext cx="576262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31"/>
          <p:cNvSpPr>
            <a:spLocks noChangeShapeType="1"/>
          </p:cNvSpPr>
          <p:nvPr/>
        </p:nvSpPr>
        <p:spPr bwMode="auto">
          <a:xfrm>
            <a:off x="1763713" y="5805488"/>
            <a:ext cx="576262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TextBox 57"/>
          <p:cNvSpPr txBox="1">
            <a:spLocks noChangeArrowheads="1"/>
          </p:cNvSpPr>
          <p:nvPr/>
        </p:nvSpPr>
        <p:spPr bwMode="auto">
          <a:xfrm>
            <a:off x="2268538" y="4868863"/>
            <a:ext cx="23034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cs typeface="Arial" charset="0"/>
              </a:rPr>
              <a:t>Информационный стенд</a:t>
            </a:r>
          </a:p>
        </p:txBody>
      </p:sp>
      <p:sp>
        <p:nvSpPr>
          <p:cNvPr id="17431" name="Line 31"/>
          <p:cNvSpPr>
            <a:spLocks noChangeShapeType="1"/>
          </p:cNvSpPr>
          <p:nvPr/>
        </p:nvSpPr>
        <p:spPr bwMode="auto">
          <a:xfrm>
            <a:off x="6948488" y="4221163"/>
            <a:ext cx="576262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Прямоугольник 59"/>
          <p:cNvSpPr>
            <a:spLocks noChangeArrowheads="1"/>
          </p:cNvSpPr>
          <p:nvPr/>
        </p:nvSpPr>
        <p:spPr bwMode="auto">
          <a:xfrm>
            <a:off x="250825" y="4797425"/>
            <a:ext cx="169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002060"/>
                </a:solidFill>
                <a:cs typeface="Arial" charset="0"/>
              </a:rPr>
              <a:t>Родительские собрания</a:t>
            </a:r>
            <a:endParaRPr lang="ru-RU" sz="1600">
              <a:latin typeface="Corbel" pitchFamily="34" charset="0"/>
            </a:endParaRPr>
          </a:p>
        </p:txBody>
      </p:sp>
      <p:sp>
        <p:nvSpPr>
          <p:cNvPr id="17433" name="TextBox 60"/>
          <p:cNvSpPr txBox="1">
            <a:spLocks noChangeArrowheads="1"/>
          </p:cNvSpPr>
          <p:nvPr/>
        </p:nvSpPr>
        <p:spPr bwMode="auto">
          <a:xfrm>
            <a:off x="755650" y="5589588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cs typeface="Arial" charset="0"/>
              </a:rPr>
              <a:t>СМИ</a:t>
            </a:r>
          </a:p>
        </p:txBody>
      </p:sp>
      <p:sp>
        <p:nvSpPr>
          <p:cNvPr id="17434" name="TextBox 61"/>
          <p:cNvSpPr txBox="1">
            <a:spLocks noChangeArrowheads="1"/>
          </p:cNvSpPr>
          <p:nvPr/>
        </p:nvSpPr>
        <p:spPr bwMode="auto">
          <a:xfrm>
            <a:off x="2411413" y="5589588"/>
            <a:ext cx="2016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cs typeface="Arial" charset="0"/>
              </a:rPr>
              <a:t>Консультации</a:t>
            </a:r>
          </a:p>
        </p:txBody>
      </p:sp>
      <p:sp>
        <p:nvSpPr>
          <p:cNvPr id="17435" name="Line 188"/>
          <p:cNvSpPr>
            <a:spLocks noChangeShapeType="1"/>
          </p:cNvSpPr>
          <p:nvPr/>
        </p:nvSpPr>
        <p:spPr bwMode="auto">
          <a:xfrm flipH="1">
            <a:off x="7235825" y="4005263"/>
            <a:ext cx="0" cy="2087562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Line 31"/>
          <p:cNvSpPr>
            <a:spLocks noChangeShapeType="1"/>
          </p:cNvSpPr>
          <p:nvPr/>
        </p:nvSpPr>
        <p:spPr bwMode="auto">
          <a:xfrm>
            <a:off x="6948488" y="4797425"/>
            <a:ext cx="576262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7" name="Line 31"/>
          <p:cNvSpPr>
            <a:spLocks noChangeShapeType="1"/>
          </p:cNvSpPr>
          <p:nvPr/>
        </p:nvSpPr>
        <p:spPr bwMode="auto">
          <a:xfrm>
            <a:off x="6948488" y="5589588"/>
            <a:ext cx="576262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8" name="TextBox 67"/>
          <p:cNvSpPr txBox="1">
            <a:spLocks noChangeArrowheads="1"/>
          </p:cNvSpPr>
          <p:nvPr/>
        </p:nvSpPr>
        <p:spPr bwMode="auto">
          <a:xfrm>
            <a:off x="5292725" y="4076700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cs typeface="Arial" charset="0"/>
              </a:rPr>
              <a:t>Практикумы</a:t>
            </a:r>
          </a:p>
        </p:txBody>
      </p:sp>
      <p:sp>
        <p:nvSpPr>
          <p:cNvPr id="17439" name="TextBox 68"/>
          <p:cNvSpPr txBox="1">
            <a:spLocks noChangeArrowheads="1"/>
          </p:cNvSpPr>
          <p:nvPr/>
        </p:nvSpPr>
        <p:spPr bwMode="auto">
          <a:xfrm>
            <a:off x="7451725" y="4005263"/>
            <a:ext cx="16922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2060"/>
                </a:solidFill>
                <a:cs typeface="Arial" charset="0"/>
              </a:rPr>
              <a:t>Коррекционные занятия  с участием родителей</a:t>
            </a:r>
          </a:p>
        </p:txBody>
      </p:sp>
      <p:sp>
        <p:nvSpPr>
          <p:cNvPr id="17440" name="TextBox 69"/>
          <p:cNvSpPr txBox="1">
            <a:spLocks noChangeArrowheads="1"/>
          </p:cNvSpPr>
          <p:nvPr/>
        </p:nvSpPr>
        <p:spPr bwMode="auto">
          <a:xfrm>
            <a:off x="5292725" y="4652963"/>
            <a:ext cx="1655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2060"/>
                </a:solidFill>
                <a:cs typeface="Arial" charset="0"/>
              </a:rPr>
              <a:t>Совместные развлечения </a:t>
            </a:r>
          </a:p>
        </p:txBody>
      </p:sp>
      <p:sp>
        <p:nvSpPr>
          <p:cNvPr id="17441" name="TextBox 70"/>
          <p:cNvSpPr txBox="1">
            <a:spLocks noChangeArrowheads="1"/>
          </p:cNvSpPr>
          <p:nvPr/>
        </p:nvSpPr>
        <p:spPr bwMode="auto">
          <a:xfrm>
            <a:off x="5364163" y="5445125"/>
            <a:ext cx="1439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cs typeface="Arial" charset="0"/>
              </a:rPr>
              <a:t>Всеобучи</a:t>
            </a:r>
          </a:p>
        </p:txBody>
      </p:sp>
      <p:sp>
        <p:nvSpPr>
          <p:cNvPr id="17442" name="TextBox 71"/>
          <p:cNvSpPr txBox="1">
            <a:spLocks noChangeArrowheads="1"/>
          </p:cNvSpPr>
          <p:nvPr/>
        </p:nvSpPr>
        <p:spPr bwMode="auto">
          <a:xfrm>
            <a:off x="7596188" y="5229225"/>
            <a:ext cx="15478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2060"/>
                </a:solidFill>
                <a:cs typeface="Arial" charset="0"/>
              </a:rPr>
              <a:t>Индивидуальные практикумы,</a:t>
            </a:r>
          </a:p>
          <a:p>
            <a:r>
              <a:rPr lang="ru-RU" sz="1600" b="1">
                <a:solidFill>
                  <a:srgbClr val="002060"/>
                </a:solidFill>
                <a:cs typeface="Arial" charset="0"/>
              </a:rPr>
              <a:t>тренинги. </a:t>
            </a:r>
          </a:p>
        </p:txBody>
      </p:sp>
      <p:pic>
        <p:nvPicPr>
          <p:cNvPr id="17443" name="Picture 4" descr="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5825" y="1052513"/>
            <a:ext cx="158432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Прямоугольник 44"/>
          <p:cNvSpPr/>
          <p:nvPr/>
        </p:nvSpPr>
        <p:spPr>
          <a:xfrm>
            <a:off x="1043608" y="0"/>
            <a:ext cx="8101408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Модель взаимодействия учителя-логопеда с семьёй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9635" y="692696"/>
            <a:ext cx="3770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flipH="1">
            <a:off x="1258888" y="1268413"/>
            <a:ext cx="6913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>
                <a:solidFill>
                  <a:srgbClr val="000066"/>
                </a:solidFill>
                <a:cs typeface="Arial" charset="0"/>
              </a:rPr>
              <a:t>Участие детей  в городском конкурсе  </a:t>
            </a:r>
          </a:p>
          <a:p>
            <a:pPr algn="just"/>
            <a:r>
              <a:rPr lang="ru-RU" sz="2000">
                <a:solidFill>
                  <a:srgbClr val="000066"/>
                </a:solidFill>
                <a:cs typeface="Arial" charset="0"/>
              </a:rPr>
              <a:t>«Я- исследователь». Защита проекта «Сказки дедушки Корнея»</a:t>
            </a:r>
          </a:p>
        </p:txBody>
      </p:sp>
      <p:pic>
        <p:nvPicPr>
          <p:cNvPr id="7" name="Рисунок 6" descr="F:\DSCN6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276475"/>
            <a:ext cx="28797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2988" y="4437063"/>
            <a:ext cx="619283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>
                <a:solidFill>
                  <a:srgbClr val="000066"/>
                </a:solidFill>
                <a:cs typeface="Arial" charset="0"/>
              </a:rPr>
              <a:t>Участие  старших дошкольников в международной дистанционной олимпиаде «Весенняя карусель»</a:t>
            </a:r>
            <a:r>
              <a:rPr lang="en-US" sz="2000" b="1">
                <a:solidFill>
                  <a:srgbClr val="000066"/>
                </a:solidFill>
                <a:latin typeface="Gill Sans MT" pitchFamily="34" charset="0"/>
              </a:rPr>
              <a:t> </a:t>
            </a:r>
            <a:r>
              <a:rPr lang="en-US" sz="2000" b="1">
                <a:solidFill>
                  <a:srgbClr val="000066"/>
                </a:solidFill>
                <a:cs typeface="Arial" charset="0"/>
                <a:hlinkClick r:id="rId3"/>
              </a:rPr>
              <a:t>i</a:t>
            </a:r>
            <a:r>
              <a:rPr lang="ru-RU" sz="2000" b="1">
                <a:solidFill>
                  <a:srgbClr val="000066"/>
                </a:solidFill>
                <a:cs typeface="Arial" charset="0"/>
                <a:hlinkClick r:id="rId3"/>
              </a:rPr>
              <a:t>nfo@</a:t>
            </a:r>
            <a:r>
              <a:rPr lang="en-US" sz="2000" b="1">
                <a:solidFill>
                  <a:srgbClr val="000066"/>
                </a:solidFill>
                <a:cs typeface="Arial" charset="0"/>
                <a:hlinkClick r:id="rId3"/>
              </a:rPr>
              <a:t>i</a:t>
            </a:r>
            <a:r>
              <a:rPr lang="ru-RU" sz="2000" b="1">
                <a:solidFill>
                  <a:srgbClr val="000066"/>
                </a:solidFill>
                <a:cs typeface="Arial" charset="0"/>
                <a:hlinkClick r:id="rId3"/>
              </a:rPr>
              <a:t>nfourok.</a:t>
            </a:r>
            <a:r>
              <a:rPr lang="en-US" sz="2000" b="1">
                <a:solidFill>
                  <a:srgbClr val="000066"/>
                </a:solidFill>
                <a:cs typeface="Arial" charset="0"/>
                <a:hlinkClick r:id="rId3"/>
              </a:rPr>
              <a:t>org</a:t>
            </a:r>
            <a:r>
              <a:rPr lang="ru-RU" sz="2000" b="1">
                <a:solidFill>
                  <a:srgbClr val="000066"/>
                </a:solidFill>
                <a:cs typeface="Arial" charset="0"/>
              </a:rPr>
              <a:t> </a:t>
            </a:r>
            <a:r>
              <a:rPr lang="ru-RU" sz="2000">
                <a:solidFill>
                  <a:srgbClr val="000066"/>
                </a:solidFill>
                <a:cs typeface="Arial" charset="0"/>
              </a:rPr>
              <a:t>(дипломы победителей).</a:t>
            </a:r>
          </a:p>
          <a:p>
            <a:pPr>
              <a:buFont typeface="Wingdings" pitchFamily="2" charset="2"/>
              <a:buChar char="Ø"/>
            </a:pPr>
            <a:endParaRPr lang="ru-RU" sz="2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98188" y="332656"/>
            <a:ext cx="476963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Реализация ОП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1916113"/>
            <a:ext cx="1825625" cy="2592387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3357563"/>
            <a:ext cx="1800225" cy="2551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08075" y="1341438"/>
            <a:ext cx="77120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>
                <a:solidFill>
                  <a:srgbClr val="000066"/>
                </a:solidFill>
                <a:cs typeface="Arial" charset="0"/>
              </a:rPr>
              <a:t>Викторина для детей и  родителей по творчеству К.И. Чуковского </a:t>
            </a:r>
          </a:p>
        </p:txBody>
      </p:sp>
      <p:pic>
        <p:nvPicPr>
          <p:cNvPr id="1028" name="Picture 4" descr="D:\фото 7 группа\IMG_01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060575"/>
            <a:ext cx="324008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0" name="Рисунок 9" descr="D:\фото 7 группа\IMG_017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2060575"/>
            <a:ext cx="31686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75656" y="260648"/>
            <a:ext cx="705678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Взаимодействие с семьями воспитанников 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1258888" y="4581525"/>
            <a:ext cx="7416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>
                <a:solidFill>
                  <a:srgbClr val="000066"/>
                </a:solidFill>
                <a:cs typeface="Arial" charset="0"/>
              </a:rPr>
              <a:t>Индивидуальные консультации родителей (ежемесячно): «Логопедические пятиминутки», «Вопросы-ответы», практикумы.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>
                <a:solidFill>
                  <a:srgbClr val="000066"/>
                </a:solidFill>
                <a:cs typeface="Arial" charset="0"/>
              </a:rPr>
              <a:t>Просветительские консультации в уголках групп, на стенде «Советы логопеда», на сайте ДОУ «За советом к логопеду» (в соответствие с планом).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476672"/>
            <a:ext cx="745447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СЕТЕВОЕ   ВЗАИМОДЕСТВИЕ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450" y="1484313"/>
            <a:ext cx="7345363" cy="6278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15 декабря 2014 г.  выступила на заседании городской опорной площадки с вопросом «Создание условий для коррекционной работы в соответствие с ФГОС».</a:t>
            </a:r>
            <a:endParaRPr lang="ru-RU" sz="20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Открытый показ учителям-логопедам ДОУ города коррекционно-развивающего занятия с использованием  игр развивающего обучения.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Посещение семинара-практикума «Инновационные технологии в коррекционной работе учителя-логопеда» (школа-лицей им. </a:t>
            </a:r>
            <a:r>
              <a:rPr lang="ru-RU" sz="20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Атякшева</a:t>
            </a: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Посещение открытых занятий в рамках заседания городской опорной площадки.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Публикации на личном сайте  социальной сети работников образования </a:t>
            </a:r>
            <a:r>
              <a:rPr lang="en-US" sz="20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Nsportal</a:t>
            </a: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создание  web-страницы в региональной сети «</a:t>
            </a:r>
            <a:r>
              <a:rPr lang="ru-RU" sz="20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Sh</a:t>
            </a:r>
            <a:r>
              <a:rPr lang="en-US" sz="20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kollegi</a:t>
            </a: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», соц. сеть взаимопомощи для учителей </a:t>
            </a:r>
            <a:r>
              <a:rPr lang="en-US" sz="20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nfo@</a:t>
            </a:r>
            <a:r>
              <a:rPr lang="en-US" sz="20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nfourok</a:t>
            </a:r>
            <a:r>
              <a:rPr 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6013" y="1628775"/>
            <a:ext cx="496887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Призёр городского конкурса учебно-методических материалов в номинации «Ведение и реализация ФГОС в образовательные учреждения дошкольного, начального общего, основного общего, основного общего и среднего общего образования».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Методическое  пособие: «Рабочая логопедическая тетрадь «Звуки изучаю, их красиво повторяю».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Danil\Desktop\Презентация отчёта 2015г\УММ 2015 2 мест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628775"/>
            <a:ext cx="2663825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625239" y="476672"/>
            <a:ext cx="658282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УЧАСТИЕ  В КОНКУРСАХ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8649" y="404664"/>
            <a:ext cx="7507807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Повышение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профессиональной компетентности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31913" y="2205038"/>
            <a:ext cx="36718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Прошла курсы повышения квалификации по теме: «Реализация принципов государственно-общественного  управления образованием</a:t>
            </a:r>
          </a:p>
          <a:p>
            <a:pPr algn="just"/>
            <a:r>
              <a:rPr lang="ru-RU" sz="200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 в условиях введения ФГОС ДО». </a:t>
            </a:r>
          </a:p>
          <a:p>
            <a:pPr algn="just" eaLnBrk="0" hangingPunct="0"/>
            <a:endParaRPr lang="ru-RU" sz="200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ru-RU" sz="200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АУ ДПО ХМАО-Югры ИРО</a:t>
            </a:r>
          </a:p>
          <a:p>
            <a:pPr algn="just" eaLnBrk="0" hangingPunct="0"/>
            <a:r>
              <a:rPr lang="ru-RU" sz="200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г. Ханты-Мансийск 2014г 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3488" y="2420938"/>
            <a:ext cx="1878012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420938"/>
            <a:ext cx="18732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ПРОБЛЕМЫ, ВЫЯВЛЕННЫЕ </a:t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в 2014-2015 УЧЕБНОМ году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450" y="1484313"/>
            <a:ext cx="7497763" cy="4800600"/>
          </a:xfrm>
        </p:spPr>
        <p:txBody>
          <a:bodyPr>
            <a:normAutofit fontScale="77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0066"/>
                </a:solidFill>
              </a:rPr>
              <a:t>Увеличение количества детей в логопедическом  пункте со сложными речевыми нарушениями и с </a:t>
            </a:r>
            <a:r>
              <a:rPr lang="ru-RU" dirty="0" err="1" smtClean="0">
                <a:solidFill>
                  <a:srgbClr val="000066"/>
                </a:solidFill>
              </a:rPr>
              <a:t>неуточнёнными</a:t>
            </a:r>
            <a:r>
              <a:rPr lang="ru-RU" dirty="0" smtClean="0">
                <a:solidFill>
                  <a:srgbClr val="000066"/>
                </a:solidFill>
              </a:rPr>
              <a:t> медицинскими диагнозами, что затягивает процесс коррекционно-развивающей работы и отрицательно влияет на её результативность.</a:t>
            </a:r>
          </a:p>
          <a:p>
            <a:pPr marL="365760" indent="-283464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0066"/>
                </a:solidFill>
              </a:rPr>
              <a:t>Инфантильное отношение  отдельной части родителей к  серьёзным речевым нарушениям и их последствиям  у детей.</a:t>
            </a:r>
          </a:p>
          <a:p>
            <a:pPr marL="365760" indent="-283464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0066"/>
                </a:solidFill>
              </a:rPr>
              <a:t>Со стороны специалиста недостаточная пропаганда специальных логопедических знаний среди родителей с детьми со сложными речевыми нарушениями.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667</TotalTime>
  <Words>337</Words>
  <Application>Microsoft Office PowerPoint</Application>
  <PresentationFormat>Экран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Corbel</vt:lpstr>
      <vt:lpstr>Arial</vt:lpstr>
      <vt:lpstr>Wingdings 2</vt:lpstr>
      <vt:lpstr>Verdana</vt:lpstr>
      <vt:lpstr>Calibri</vt:lpstr>
      <vt:lpstr>Gill Sans MT</vt:lpstr>
      <vt:lpstr>Wingdings</vt:lpstr>
      <vt:lpstr>Times New Roman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53</cp:revision>
  <dcterms:created xsi:type="dcterms:W3CDTF">2011-03-13T16:53:26Z</dcterms:created>
  <dcterms:modified xsi:type="dcterms:W3CDTF">2015-10-14T17:24:09Z</dcterms:modified>
</cp:coreProperties>
</file>