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57" r:id="rId2"/>
    <p:sldId id="260" r:id="rId3"/>
    <p:sldId id="282" r:id="rId4"/>
    <p:sldId id="262" r:id="rId5"/>
    <p:sldId id="286" r:id="rId6"/>
    <p:sldId id="287" r:id="rId7"/>
    <p:sldId id="288" r:id="rId8"/>
    <p:sldId id="295" r:id="rId9"/>
    <p:sldId id="289" r:id="rId10"/>
    <p:sldId id="283" r:id="rId11"/>
    <p:sldId id="284" r:id="rId12"/>
    <p:sldId id="290" r:id="rId13"/>
    <p:sldId id="292" r:id="rId14"/>
    <p:sldId id="293" r:id="rId15"/>
    <p:sldId id="294" r:id="rId16"/>
    <p:sldId id="285" r:id="rId17"/>
  </p:sldIdLst>
  <p:sldSz cx="9144000" cy="6858000" type="screen4x3"/>
  <p:notesSz cx="6858000" cy="9144000"/>
  <p:defaultTextStyle>
    <a:defPPr>
      <a:defRPr lang="ru-RU"/>
    </a:defPPr>
    <a:lvl1pPr algn="ctr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CC"/>
    <a:srgbClr val="FFCCCC"/>
    <a:srgbClr val="99CCFF"/>
    <a:srgbClr val="FFFF99"/>
    <a:srgbClr val="3333FF"/>
    <a:srgbClr val="CC6600"/>
    <a:srgbClr val="D5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6272C1C5-35EA-4AB2-A4FC-30266ADBC7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644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D0310-9AC3-4EB0-A6B2-AEB0B8BD9B75}" type="slidenum">
              <a:rPr lang="ru-RU"/>
              <a:pPr/>
              <a:t>1</a:t>
            </a:fld>
            <a:endParaRPr lang="ru-RU"/>
          </a:p>
        </p:txBody>
      </p:sp>
      <p:sp>
        <p:nvSpPr>
          <p:cNvPr id="819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</p:spPr>
      </p:sp>
      <p:sp>
        <p:nvSpPr>
          <p:cNvPr id="8195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2C1C5-35EA-4AB2-A4FC-30266ADBC78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2C1C5-35EA-4AB2-A4FC-30266ADBC78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EA66FD-D88A-41A3-8F28-488BD6CA20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54496E-E394-4C08-807E-6684D5A2DA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856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856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5B17A44-A017-41B1-A0DF-F00D0BD15C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11445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7250" cy="47148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7188" cy="47148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28838" cy="471487"/>
          </a:xfrm>
        </p:spPr>
        <p:txBody>
          <a:bodyPr/>
          <a:lstStyle>
            <a:lvl1pPr>
              <a:defRPr/>
            </a:lvl1pPr>
          </a:lstStyle>
          <a:p>
            <a:fld id="{4F3CF321-8CDF-4793-B264-7E1EEC85FA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D677D8-2E4F-4C6D-8F1B-3610DBDFE8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204E88-59C8-456C-87B1-614ACEAEB5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060B5E-8753-49B4-996D-8052B41A9B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48AD29-F8B1-4EFE-BE94-1E0EDCE849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CE766B-547C-4B90-82F5-36CFB407F9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F2970C-3B1F-4279-B26F-76B499C90E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BA360F1-1110-4095-B619-5D27CDE674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BDA806-2C33-4469-ABBF-23BCE6E5D5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9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07988" hangingPunct="0">
              <a:lnSpc>
                <a:spcPct val="95000"/>
              </a:lnSpc>
              <a:tabLst>
                <a:tab pos="657225" algn="l"/>
                <a:tab pos="1312863" algn="l"/>
                <a:tab pos="1970088" algn="l"/>
              </a:tabLst>
              <a:defRPr sz="1300"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7988" hangingPunct="0">
              <a:lnSpc>
                <a:spcPct val="95000"/>
              </a:lnSpc>
              <a:tabLst>
                <a:tab pos="657225" algn="l"/>
                <a:tab pos="1312863" algn="l"/>
                <a:tab pos="1970088" algn="l"/>
                <a:tab pos="2627313" algn="l"/>
              </a:tabLst>
              <a:defRPr sz="1300"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7988" hangingPunct="0">
              <a:lnSpc>
                <a:spcPct val="95000"/>
              </a:lnSpc>
              <a:tabLst>
                <a:tab pos="657225" algn="l"/>
                <a:tab pos="1312863" algn="l"/>
                <a:tab pos="1970088" algn="l"/>
              </a:tabLst>
              <a:defRPr sz="1300"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58A7B4DC-E791-4681-A6AB-3AB0E2E736B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marL="1866900" indent="-207963" algn="ctr" defTabSz="407988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1866900" indent="-207963" algn="ctr" defTabSz="407988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2pPr>
      <a:lvl3pPr marL="1866900" indent="-207963" algn="ctr" defTabSz="407988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3pPr>
      <a:lvl4pPr marL="1866900" indent="-207963" algn="ctr" defTabSz="407988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4pPr>
      <a:lvl5pPr marL="1866900" indent="-207963" algn="ctr" defTabSz="407988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5pPr>
      <a:lvl6pPr marL="2324100" indent="-207963" algn="ctr" defTabSz="407988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6pPr>
      <a:lvl7pPr marL="2781300" indent="-207963" algn="ctr" defTabSz="407988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7pPr>
      <a:lvl8pPr marL="3238500" indent="-207963" algn="ctr" defTabSz="407988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8pPr>
      <a:lvl9pPr marL="3695700" indent="-207963" algn="ctr" defTabSz="407988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9pPr>
    </p:titleStyle>
    <p:bodyStyle>
      <a:lvl1pPr marL="311150" indent="-311150" algn="l" defTabSz="407988" rtl="0" fontAlgn="base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4688" indent="-260350" algn="l" defTabSz="407988" rtl="0" fontAlgn="base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</a:defRPr>
      </a:lvl2pPr>
      <a:lvl3pPr marL="1036638" indent="-207963" algn="l" defTabSz="407988" rtl="0" fontAlgn="base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</a:defRPr>
      </a:lvl3pPr>
      <a:lvl4pPr marL="1450975" indent="-206375" algn="l" defTabSz="407988" rtl="0" fontAlgn="base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4pPr>
      <a:lvl5pPr marL="1866900" indent="-207963" algn="l" defTabSz="407988" rtl="0" fontAlgn="base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5pPr>
      <a:lvl6pPr marL="2324100" indent="-207963" algn="l" defTabSz="407988" rtl="0" fontAlgn="base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6pPr>
      <a:lvl7pPr marL="2781300" indent="-207963" algn="l" defTabSz="407988" rtl="0" fontAlgn="base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7pPr>
      <a:lvl8pPr marL="3238500" indent="-207963" algn="l" defTabSz="407988" rtl="0" fontAlgn="base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8pPr>
      <a:lvl9pPr marL="3695700" indent="-207963" algn="l" defTabSz="407988" rtl="0" fontAlgn="base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gif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 bwMode="auto">
          <a:xfrm>
            <a:off x="1571604" y="3929066"/>
            <a:ext cx="45719" cy="714380"/>
          </a:xfrm>
          <a:prstGeom prst="flowChartPunchedTap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866900" marR="0" indent="-207963" algn="ctr" defTabSz="407988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 bwMode="auto">
          <a:xfrm>
            <a:off x="1428728" y="2643182"/>
            <a:ext cx="7286676" cy="2214578"/>
          </a:xfrm>
          <a:prstGeom prst="flowChartPunchedTap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866900" marR="0" indent="-207963" algn="ctr" defTabSz="407988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 bwMode="auto">
          <a:xfrm flipH="1">
            <a:off x="1617323" y="2500306"/>
            <a:ext cx="3954809" cy="2643206"/>
          </a:xfrm>
          <a:prstGeom prst="flowChartPunchedTap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866900" marR="0" indent="-207963" algn="ctr" defTabSz="407988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428736"/>
            <a:ext cx="7072362" cy="26112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Мир профессий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Блок-схема: перфолента 6"/>
          <p:cNvSpPr/>
          <p:nvPr/>
        </p:nvSpPr>
        <p:spPr bwMode="auto">
          <a:xfrm>
            <a:off x="2000232" y="3000372"/>
            <a:ext cx="914400" cy="804672"/>
          </a:xfrm>
          <a:prstGeom prst="flowChartPunchedTap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866900" marR="0" indent="-207963" algn="ctr" defTabSz="407988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8" name="Picture 22" descr="0_50717_f2ee8321_XXXL"/>
          <p:cNvPicPr>
            <a:picLocks noChangeAspect="1" noChangeArrowheads="1"/>
          </p:cNvPicPr>
          <p:nvPr/>
        </p:nvPicPr>
        <p:blipFill>
          <a:blip r:embed="rId4" cstate="print">
            <a:lum bright="-18000" contrast="30000"/>
          </a:blip>
          <a:srcRect/>
          <a:stretch>
            <a:fillRect/>
          </a:stretch>
        </p:blipFill>
        <p:spPr bwMode="auto">
          <a:xfrm rot="1962511" flipH="1">
            <a:off x="7582384" y="1634981"/>
            <a:ext cx="1101854" cy="115352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-0.03281 -0.00069 -0.06563 -0.00138 -0.09653 -0.00231 C -0.12743 -0.00324 -0.16024 -0.00416 -0.18594 -0.00555 C -0.21163 -0.00694 -0.2342 -0.00787 -0.25087 -0.01018 C -0.26754 -0.0125 -0.26858 -0.00925 -0.28576 -0.02013 C -0.30295 -0.03101 -0.33212 -0.04722 -0.35399 -0.07569 C -0.37587 -0.10416 -0.40417 -0.16713 -0.41736 -0.1912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869934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      ПАРИКМАХЕР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dirty="0" smtClean="0"/>
              <a:t>Дайте ножницы, расчёску,</a:t>
            </a:r>
          </a:p>
          <a:p>
            <a:pPr algn="ctr"/>
            <a:r>
              <a:rPr lang="ru-RU" dirty="0" smtClean="0"/>
              <a:t>Он вам сделает причёску.</a:t>
            </a:r>
          </a:p>
          <a:p>
            <a:pPr algn="ctr"/>
            <a:r>
              <a:rPr lang="ru-RU" dirty="0" smtClean="0"/>
              <a:t>Парикмахер непременно</a:t>
            </a:r>
          </a:p>
          <a:p>
            <a:pPr algn="ctr"/>
            <a:r>
              <a:rPr lang="ru-RU" dirty="0" smtClean="0"/>
              <a:t>Подстрижёт вас современно.</a:t>
            </a:r>
          </a:p>
          <a:p>
            <a:endParaRPr lang="ru-RU" dirty="0"/>
          </a:p>
        </p:txBody>
      </p:sp>
      <p:pic>
        <p:nvPicPr>
          <p:cNvPr id="7" name="Содержимое 6" descr="пари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4286280" cy="4572032"/>
          </a:xfrm>
          <a:prstGeom prst="rect">
            <a:avLst/>
          </a:prstGeom>
        </p:spPr>
      </p:pic>
      <p:pic>
        <p:nvPicPr>
          <p:cNvPr id="5" name="Picture 22" descr="0_50717_f2ee8321_XXXL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 rot="1962511" flipH="1">
            <a:off x="7817844" y="563411"/>
            <a:ext cx="1101854" cy="1153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-0.03281 -0.00069 -0.06563 -0.00138 -0.09653 -0.00231 C -0.12743 -0.00324 -0.16024 -0.00416 -0.18594 -0.00555 C -0.21163 -0.00694 -0.2342 -0.00787 -0.25087 -0.01018 C -0.26754 -0.0125 -0.26858 -0.00925 -0.28576 -0.02013 C -0.30295 -0.03101 -0.33212 -0.04722 -0.35399 -0.07569 C -0.37587 -0.10416 -0.40417 -0.16713 -0.41736 -0.1912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6425" cy="928694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            </a:t>
            </a:r>
            <a:r>
              <a:rPr lang="ru-RU" sz="4400" b="1" dirty="0" smtClean="0">
                <a:solidFill>
                  <a:srgbClr val="C00000"/>
                </a:solidFill>
              </a:rPr>
              <a:t>ПОВАР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57752" y="1142985"/>
            <a:ext cx="4071965" cy="4986354"/>
          </a:xfrm>
        </p:spPr>
        <p:txBody>
          <a:bodyPr/>
          <a:lstStyle/>
          <a:p>
            <a:pPr algn="ctr"/>
            <a:r>
              <a:rPr lang="ru-RU" sz="2400" dirty="0" smtClean="0"/>
              <a:t>    Повар готовит для детки</a:t>
            </a:r>
            <a:br>
              <a:rPr lang="ru-RU" sz="2400" dirty="0" smtClean="0"/>
            </a:br>
            <a:r>
              <a:rPr lang="ru-RU" sz="2400" dirty="0" smtClean="0"/>
              <a:t>Супчик, картошку, котлетки</a:t>
            </a:r>
            <a:br>
              <a:rPr lang="ru-RU" sz="2400" dirty="0" smtClean="0"/>
            </a:br>
            <a:r>
              <a:rPr lang="ru-RU" sz="2400" dirty="0" smtClean="0"/>
              <a:t>Варит кашу-манку,</a:t>
            </a:r>
            <a:br>
              <a:rPr lang="ru-RU" sz="2400" dirty="0" smtClean="0"/>
            </a:br>
            <a:r>
              <a:rPr lang="ru-RU" sz="2400" dirty="0" smtClean="0"/>
              <a:t>Салатик со </a:t>
            </a:r>
            <a:r>
              <a:rPr lang="ru-RU" sz="2400" dirty="0" err="1" smtClean="0"/>
              <a:t>сметанкой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Крендельки, лепешки</a:t>
            </a:r>
            <a:br>
              <a:rPr lang="ru-RU" sz="2400" dirty="0" smtClean="0"/>
            </a:br>
            <a:r>
              <a:rPr lang="ru-RU" sz="2400" dirty="0" smtClean="0"/>
              <a:t>Приготовьте ложки!</a:t>
            </a:r>
          </a:p>
          <a:p>
            <a:pPr algn="ctr"/>
            <a:r>
              <a:rPr lang="ru-RU" sz="2400" dirty="0" smtClean="0"/>
              <a:t>    Дайте повару продукты:</a:t>
            </a:r>
            <a:br>
              <a:rPr lang="ru-RU" sz="2400" dirty="0" smtClean="0"/>
            </a:br>
            <a:r>
              <a:rPr lang="ru-RU" sz="2400" dirty="0" smtClean="0"/>
              <a:t>Мясо птицы, сухофрукты,</a:t>
            </a:r>
            <a:br>
              <a:rPr lang="ru-RU" sz="2400" dirty="0" smtClean="0"/>
            </a:br>
            <a:r>
              <a:rPr lang="ru-RU" sz="2400" dirty="0" smtClean="0"/>
              <a:t>Рис, картофель… </a:t>
            </a:r>
          </a:p>
          <a:p>
            <a:pPr algn="ctr"/>
            <a:r>
              <a:rPr lang="ru-RU" sz="2400" dirty="0" smtClean="0"/>
              <a:t>И тогда</a:t>
            </a:r>
            <a:br>
              <a:rPr lang="ru-RU" sz="2400" dirty="0" smtClean="0"/>
            </a:br>
            <a:r>
              <a:rPr lang="ru-RU" sz="2400" dirty="0" smtClean="0"/>
              <a:t>Ждёт вас вкусная еда.</a:t>
            </a:r>
          </a:p>
          <a:p>
            <a:endParaRPr lang="ru-RU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457203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0_50717_f2ee8321_XXXL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 rot="1962511" flipH="1">
            <a:off x="1708650" y="1114620"/>
            <a:ext cx="1375082" cy="1439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-0.03281 -0.00069 -0.06563 -0.00138 -0.09653 -0.00231 C -0.12743 -0.00324 -0.16024 -0.00416 -0.18594 -0.00555 C -0.21163 -0.00694 -0.2342 -0.00787 -0.25087 -0.01018 C -0.26754 -0.0125 -0.26858 -0.00925 -0.28576 -0.02013 C -0.30295 -0.03101 -0.33212 -0.04722 -0.35399 -0.07569 C -0.37587 -0.10416 -0.40417 -0.16713 -0.41736 -0.1912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58418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АВТОИНСПЕКТОР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ea typeface="MingLiU_HKSCS" pitchFamily="18" charset="-120"/>
              </a:rPr>
              <a:t>Он главный на дороге.</a:t>
            </a:r>
            <a:br>
              <a:rPr lang="ru-RU" sz="3200" dirty="0" smtClean="0">
                <a:ea typeface="MingLiU_HKSCS" pitchFamily="18" charset="-120"/>
              </a:rPr>
            </a:br>
            <a:r>
              <a:rPr lang="ru-RU" sz="3200" dirty="0" smtClean="0">
                <a:ea typeface="MingLiU_HKSCS" pitchFamily="18" charset="-120"/>
              </a:rPr>
              <a:t>Он важный, как директор.</a:t>
            </a:r>
            <a:br>
              <a:rPr lang="ru-RU" sz="3200" dirty="0" smtClean="0">
                <a:ea typeface="MingLiU_HKSCS" pitchFamily="18" charset="-120"/>
              </a:rPr>
            </a:br>
            <a:r>
              <a:rPr lang="ru-RU" sz="3200" dirty="0" smtClean="0">
                <a:ea typeface="MingLiU_HKSCS" pitchFamily="18" charset="-120"/>
              </a:rPr>
              <a:t>И смотри взглядом строгим</a:t>
            </a:r>
            <a:br>
              <a:rPr lang="ru-RU" sz="3200" dirty="0" smtClean="0">
                <a:ea typeface="MingLiU_HKSCS" pitchFamily="18" charset="-120"/>
              </a:rPr>
            </a:br>
            <a:r>
              <a:rPr lang="ru-RU" sz="3200" dirty="0" smtClean="0">
                <a:ea typeface="MingLiU_HKSCS" pitchFamily="18" charset="-120"/>
              </a:rPr>
              <a:t>На всех автоинспектор</a:t>
            </a:r>
            <a:endParaRPr lang="ru-RU" sz="3200" dirty="0">
              <a:ea typeface="MingLiU_HKSCS" pitchFamily="18" charset="-12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435771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0_50717_f2ee8321_XXXL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 rot="1962511" flipH="1">
            <a:off x="7817844" y="706287"/>
            <a:ext cx="1101854" cy="1153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-0.03281 -0.00069 -0.06563 -0.00138 -0.09653 -0.00231 C -0.12743 -0.00324 -0.16024 -0.00416 -0.18594 -0.00555 C -0.21163 -0.00694 -0.2342 -0.00787 -0.25087 -0.01018 C -0.26754 -0.0125 -0.26858 -0.00925 -0.28576 -0.02013 C -0.30295 -0.03101 -0.33212 -0.04722 -0.35399 -0.07569 C -0.37587 -0.10416 -0.40417 -0.16713 -0.41736 -0.1912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79849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    ЧТО НЕ ТАК?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1263645929_clipart-school2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142844" y="1142984"/>
            <a:ext cx="8858312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5_1_~1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57290" y="2643182"/>
            <a:ext cx="3286148" cy="3971929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" name="Picture 22" descr="0_50717_f2ee8321_XXXL"/>
          <p:cNvPicPr>
            <a:picLocks noChangeAspect="1" noChangeArrowheads="1"/>
          </p:cNvPicPr>
          <p:nvPr/>
        </p:nvPicPr>
        <p:blipFill>
          <a:blip r:embed="rId4" cstate="print">
            <a:lum bright="-18000" contrast="30000"/>
          </a:blip>
          <a:srcRect/>
          <a:stretch>
            <a:fillRect/>
          </a:stretch>
        </p:blipFill>
        <p:spPr bwMode="auto">
          <a:xfrm rot="1962511" flipH="1">
            <a:off x="7653823" y="206245"/>
            <a:ext cx="1101854" cy="1153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-0.03281 -0.00069 -0.06563 -0.00138 -0.09653 -0.00231 C -0.12743 -0.00324 -0.16024 -0.00416 -0.18594 -0.00555 C -0.21163 -0.00694 -0.2342 -0.00787 -0.25087 -0.01018 C -0.26754 -0.0125 -0.26858 -0.00925 -0.28576 -0.02013 C -0.30295 -0.03101 -0.33212 -0.04722 -0.35399 -0.07569 C -0.37587 -0.10416 -0.40417 -0.16713 -0.41736 -0.1912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79849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         ЧТО НЕ ТАК?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583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1142984"/>
            <a:ext cx="8715436" cy="557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15" descr="63148820_1282679935_1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4958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0000" flipV="1">
            <a:off x="5570432" y="3905256"/>
            <a:ext cx="1524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0_50717_f2ee8321_XXXL"/>
          <p:cNvPicPr>
            <a:picLocks noChangeAspect="1" noChangeArrowheads="1"/>
          </p:cNvPicPr>
          <p:nvPr/>
        </p:nvPicPr>
        <p:blipFill>
          <a:blip r:embed="rId5" cstate="print">
            <a:lum bright="-18000" contrast="30000"/>
          </a:blip>
          <a:srcRect/>
          <a:stretch>
            <a:fillRect/>
          </a:stretch>
        </p:blipFill>
        <p:spPr bwMode="auto">
          <a:xfrm rot="1962511" flipH="1">
            <a:off x="7817844" y="206246"/>
            <a:ext cx="1101854" cy="1153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-0.03281 -0.00069 -0.06563 -0.00138 -0.09653 -0.00231 C -0.12743 -0.00324 -0.16024 -0.00416 -0.18594 -0.00555 C -0.21163 -0.00694 -0.2342 -0.00787 -0.25087 -0.01018 C -0.26754 -0.0125 -0.26858 -0.00925 -0.28576 -0.02013 C -0.30295 -0.03101 -0.33212 -0.04722 -0.35399 -0.07569 C -0.37587 -0.10416 -0.40417 -0.16713 -0.41736 -0.1912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Загадки о профессиях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20" y="1071546"/>
            <a:ext cx="4211668" cy="235745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b="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b="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b="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b="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800" b="0" dirty="0" smtClean="0"/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800" b="0" dirty="0" smtClean="0"/>
              <a:t>С малышами я вожусь,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800" b="0" dirty="0" smtClean="0"/>
              <a:t>С ними провожу все дни.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800" b="0" dirty="0" smtClean="0"/>
              <a:t>Никогда я не сержусь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800" b="0" dirty="0" smtClean="0"/>
              <a:t>На проделки ребятни.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800" b="0" dirty="0" smtClean="0"/>
              <a:t>С ними я хожу гулять,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800" b="0" dirty="0" smtClean="0"/>
              <a:t>их укладываю спать.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800" b="0" dirty="0" smtClean="0"/>
              <a:t>И конечно же , люблю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800" b="0" dirty="0" smtClean="0"/>
              <a:t>Я профессию свою.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800" b="0" dirty="0" smtClean="0"/>
              <a:t>(воспитатель)</a:t>
            </a:r>
            <a:endParaRPr lang="ru-RU" sz="1800" b="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14282" y="3714752"/>
            <a:ext cx="4283106" cy="241141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/>
              <a:t>     Феном, щёткой и расчёской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/>
              <a:t>        Ловко сделает причёску.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/>
              <a:t>                (парикмахер)</a:t>
            </a:r>
          </a:p>
          <a:p>
            <a:pPr>
              <a:lnSpc>
                <a:spcPct val="50000"/>
              </a:lnSpc>
              <a:spcAft>
                <a:spcPts val="600"/>
              </a:spcAft>
            </a:pPr>
            <a:endParaRPr lang="ru-RU" sz="1800" dirty="0" smtClean="0"/>
          </a:p>
          <a:p>
            <a:pPr>
              <a:lnSpc>
                <a:spcPct val="50000"/>
              </a:lnSpc>
              <a:spcAft>
                <a:spcPts val="600"/>
              </a:spcAft>
            </a:pPr>
            <a:endParaRPr lang="ru-RU" sz="1800" dirty="0" smtClean="0"/>
          </a:p>
          <a:p>
            <a:pPr>
              <a:lnSpc>
                <a:spcPct val="50000"/>
              </a:lnSpc>
              <a:spcAft>
                <a:spcPts val="600"/>
              </a:spcAft>
            </a:pPr>
            <a:r>
              <a:rPr lang="ru-RU" sz="1800" dirty="0" smtClean="0"/>
              <a:t>Он вылечит корь, и бронхит, и ангину,</a:t>
            </a:r>
          </a:p>
          <a:p>
            <a:pPr>
              <a:lnSpc>
                <a:spcPct val="50000"/>
              </a:lnSpc>
              <a:spcAft>
                <a:spcPts val="600"/>
              </a:spcAft>
            </a:pPr>
            <a:r>
              <a:rPr lang="ru-RU" sz="1800" dirty="0" smtClean="0"/>
              <a:t>Пропишет пилюли и витамины. </a:t>
            </a:r>
          </a:p>
          <a:p>
            <a:pPr>
              <a:lnSpc>
                <a:spcPct val="50000"/>
              </a:lnSpc>
              <a:spcAft>
                <a:spcPts val="600"/>
              </a:spcAft>
            </a:pPr>
            <a:r>
              <a:rPr lang="ru-RU" sz="1800" dirty="0" smtClean="0"/>
              <a:t>                                        (врач)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43372" y="1785926"/>
            <a:ext cx="4572000" cy="4930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14876" y="928670"/>
            <a:ext cx="4643470" cy="13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Мы работаем бригадой, </a:t>
            </a:r>
          </a:p>
          <a:p>
            <a:r>
              <a:rPr lang="ru-RU" sz="1800" dirty="0" smtClean="0"/>
              <a:t>Нам везут песок, бетон.</a:t>
            </a:r>
          </a:p>
          <a:p>
            <a:r>
              <a:rPr lang="ru-RU" sz="1800" dirty="0" smtClean="0"/>
              <a:t>Дружно потрудиться надо,</a:t>
            </a:r>
          </a:p>
          <a:p>
            <a:r>
              <a:rPr lang="ru-RU" sz="1800" dirty="0" smtClean="0"/>
              <a:t> чтоб построить новый дом. </a:t>
            </a:r>
          </a:p>
          <a:p>
            <a:r>
              <a:rPr lang="ru-RU" sz="1800" dirty="0" smtClean="0"/>
              <a:t>(строители)</a:t>
            </a:r>
            <a:endParaRPr lang="ru-RU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143372" y="2357430"/>
            <a:ext cx="2735814" cy="13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У него товаров горы –</a:t>
            </a:r>
          </a:p>
          <a:p>
            <a:r>
              <a:rPr lang="ru-RU" sz="1800" dirty="0" smtClean="0"/>
              <a:t>Огурцы и помидоры.</a:t>
            </a:r>
          </a:p>
          <a:p>
            <a:r>
              <a:rPr lang="ru-RU" sz="1800" dirty="0" smtClean="0"/>
              <a:t>Кабачки, капуста, мёд –</a:t>
            </a:r>
          </a:p>
          <a:p>
            <a:r>
              <a:rPr lang="ru-RU" sz="1800" dirty="0" smtClean="0"/>
              <a:t>Всё он людям продаёт.</a:t>
            </a:r>
          </a:p>
          <a:p>
            <a:r>
              <a:rPr lang="ru-RU" sz="1800" dirty="0" smtClean="0"/>
              <a:t>(продавец)</a:t>
            </a:r>
            <a:endParaRPr lang="ru-RU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5572132" y="3786190"/>
            <a:ext cx="3341364" cy="865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Он с утра в столовой нашей, </a:t>
            </a:r>
          </a:p>
          <a:p>
            <a:r>
              <a:rPr lang="ru-RU" sz="1800" dirty="0" smtClean="0"/>
              <a:t>варит суп, компот и кашу. </a:t>
            </a:r>
          </a:p>
          <a:p>
            <a:r>
              <a:rPr lang="ru-RU" sz="1800" dirty="0" smtClean="0"/>
              <a:t>(повар)</a:t>
            </a:r>
            <a:endParaRPr lang="ru-RU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4857760"/>
            <a:ext cx="3180165" cy="13805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Если  вьётся пламя, </a:t>
            </a:r>
          </a:p>
          <a:p>
            <a:r>
              <a:rPr lang="ru-RU" sz="1800" dirty="0" smtClean="0"/>
              <a:t>дым валит столбом,</a:t>
            </a:r>
          </a:p>
          <a:p>
            <a:r>
              <a:rPr lang="ru-RU" sz="1800" dirty="0" smtClean="0"/>
              <a:t>«</a:t>
            </a:r>
            <a:r>
              <a:rPr lang="ru-RU" sz="1800" dirty="0" err="1" smtClean="0"/>
              <a:t>ноль-один</a:t>
            </a:r>
            <a:r>
              <a:rPr lang="ru-RU" sz="1800" dirty="0" smtClean="0"/>
              <a:t>» мы набираем, </a:t>
            </a:r>
          </a:p>
          <a:p>
            <a:r>
              <a:rPr lang="ru-RU" sz="1800" dirty="0" smtClean="0"/>
              <a:t>Его на помощь мы зовём.</a:t>
            </a:r>
          </a:p>
          <a:p>
            <a:r>
              <a:rPr lang="ru-RU" sz="1800" dirty="0" smtClean="0"/>
              <a:t>(пожарный)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14290"/>
            <a:ext cx="8929718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«Все профессии нужны, 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 все профессии важны!»</a:t>
            </a:r>
            <a:endParaRPr lang="ru-RU" sz="4000" b="1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428728" y="1428736"/>
            <a:ext cx="7072362" cy="4071966"/>
          </a:xfrm>
          <a:prstGeom prst="cloudCallout">
            <a:avLst>
              <a:gd name="adj1" fmla="val -51495"/>
              <a:gd name="adj2" fmla="val 5752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ru-RU" b="1" dirty="0" smtClean="0">
              <a:solidFill>
                <a:srgbClr val="FFFF00"/>
              </a:solidFill>
              <a:latin typeface="+mn-lt"/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ru-RU" b="1" dirty="0" smtClean="0">
                <a:solidFill>
                  <a:srgbClr val="0000CC"/>
                </a:solidFill>
                <a:latin typeface="+mn-lt"/>
              </a:rPr>
              <a:t>Вот и закончилось наше путешествие по миру  профессий.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ru-RU" b="1" dirty="0" smtClean="0">
                <a:solidFill>
                  <a:srgbClr val="0000CC"/>
                </a:solidFill>
                <a:latin typeface="+mn-lt"/>
              </a:rPr>
              <a:t>До скорых встреч!!!</a:t>
            </a:r>
            <a:endParaRPr lang="ru-RU" b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7" name="Picture 22" descr="0_50717_f2ee8321_XXXL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</a:blip>
          <a:srcRect/>
          <a:stretch>
            <a:fillRect/>
          </a:stretch>
        </p:blipFill>
        <p:spPr bwMode="auto">
          <a:xfrm rot="1962511" flipH="1">
            <a:off x="6646008" y="1099143"/>
            <a:ext cx="2734052" cy="2661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-0.03281 -0.00069 -0.06563 -0.00138 -0.09653 -0.00231 C -0.12743 -0.00324 -0.16024 -0.00416 -0.18594 -0.00555 C -0.21163 -0.00694 -0.2342 -0.00787 -0.25087 -0.01018 C -0.26754 -0.0125 -0.26858 -0.00925 -0.28576 -0.02013 C -0.30295 -0.03101 -0.33212 -0.04722 -0.35399 -0.07569 C -0.37587 -0.10416 -0.40417 -0.16713 -0.41736 -0.1912 " pathEditMode="relative" rAng="0" ptsTypes="aaaaaaa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    </a:t>
            </a:r>
            <a:endParaRPr lang="ru-RU" sz="54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12292" name="Picture 4" descr="4273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88913"/>
            <a:ext cx="1804987" cy="1773237"/>
          </a:xfrm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1357290" y="1571612"/>
            <a:ext cx="7072362" cy="4071966"/>
          </a:xfrm>
          <a:prstGeom prst="cloudCallout">
            <a:avLst>
              <a:gd name="adj1" fmla="val -51495"/>
              <a:gd name="adj2" fmla="val 5752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ru-RU" b="1" dirty="0" smtClean="0">
                <a:solidFill>
                  <a:srgbClr val="0000CC"/>
                </a:solidFill>
              </a:rPr>
              <a:t>Ребята !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ru-RU" b="1" dirty="0" smtClean="0">
                <a:solidFill>
                  <a:srgbClr val="0000CC"/>
                </a:solidFill>
              </a:rPr>
              <a:t>Давайте, </a:t>
            </a:r>
            <a:r>
              <a:rPr lang="ru-RU" b="1" dirty="0" smtClean="0">
                <a:solidFill>
                  <a:srgbClr val="0000CC"/>
                </a:solidFill>
                <a:latin typeface="+mn-lt"/>
              </a:rPr>
              <a:t>вместе с божьей коровкой </a:t>
            </a:r>
            <a:r>
              <a:rPr lang="ru-RU" b="1" dirty="0" err="1" smtClean="0">
                <a:solidFill>
                  <a:srgbClr val="0000CC"/>
                </a:solidFill>
                <a:latin typeface="+mn-lt"/>
              </a:rPr>
              <a:t>Жужей</a:t>
            </a:r>
            <a:r>
              <a:rPr lang="ru-RU" b="1" dirty="0" smtClean="0">
                <a:solidFill>
                  <a:srgbClr val="0000CC"/>
                </a:solidFill>
                <a:latin typeface="+mn-lt"/>
              </a:rPr>
              <a:t> отправимся  в путешествие по миру  профессий</a:t>
            </a:r>
            <a:endParaRPr lang="ru-RU" b="1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16" name="Picture 22" descr="0_50717_f2ee8321_XXXL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 rot="1962511" flipH="1">
            <a:off x="6138496" y="110205"/>
            <a:ext cx="2497163" cy="2614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-0.03281 -0.00069 -0.06563 -0.00138 -0.09653 -0.00231 C -0.12743 -0.00324 -0.16024 -0.00416 -0.18594 -0.00555 C -0.21163 -0.00694 -0.2342 -0.00787 -0.25087 -0.01018 C -0.26754 -0.0125 -0.26858 -0.00925 -0.28576 -0.02013 C -0.30295 -0.03101 -0.33212 -0.04722 -0.35399 -0.07569 C -0.37587 -0.10416 -0.40417 -0.16713 -0.41736 -0.1912 " pathEditMode="relative" rAng="0" ptsTypes="aaaaaaa"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0" grpId="1"/>
      <p:bldP spid="122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27c5437272f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857760"/>
            <a:ext cx="2057352" cy="1607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 3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6" y="285728"/>
            <a:ext cx="1785950" cy="1593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врач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00298" y="1928802"/>
            <a:ext cx="1714512" cy="1919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1322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072330" y="4929198"/>
            <a:ext cx="1879369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 5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857752" y="4214818"/>
            <a:ext cx="1643074" cy="1930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CAMC203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643174" y="4214818"/>
            <a:ext cx="1722189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 66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00034" y="2428868"/>
            <a:ext cx="1643074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1928794" y="357166"/>
            <a:ext cx="5643602" cy="1924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Профессия – это труд, которому человек посвящает всю свою жизнь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2" name="Рисунок 11" descr="iCA7Z72AC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593472" y="214290"/>
            <a:ext cx="1284336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9" descr="50R4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57818" y="1785926"/>
            <a:ext cx="1214446" cy="2194782"/>
          </a:xfrm>
          <a:prstGeom prst="rect">
            <a:avLst/>
          </a:prstGeom>
          <a:noFill/>
        </p:spPr>
      </p:pic>
      <p:pic>
        <p:nvPicPr>
          <p:cNvPr id="16" name="Рисунок 15" descr="маляр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43702" y="2786058"/>
            <a:ext cx="2190765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72705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 ВОСПИТАТЕЛЬ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500562" y="1142984"/>
            <a:ext cx="4183063" cy="4986355"/>
          </a:xfrm>
        </p:spPr>
        <p:txBody>
          <a:bodyPr/>
          <a:lstStyle/>
          <a:p>
            <a:pPr algn="ctr"/>
            <a:r>
              <a:rPr lang="ru-RU" sz="1800" dirty="0" smtClean="0"/>
              <a:t>Мама ходит на работу.</a:t>
            </a:r>
          </a:p>
          <a:p>
            <a:pPr algn="ctr"/>
            <a:r>
              <a:rPr lang="ru-RU" sz="1800" dirty="0" smtClean="0"/>
              <a:t>И у папы много дел.</a:t>
            </a:r>
          </a:p>
          <a:p>
            <a:pPr algn="ctr"/>
            <a:r>
              <a:rPr lang="ru-RU" sz="1800" dirty="0" smtClean="0"/>
              <a:t>Значит надо, чтобы кто-то</a:t>
            </a:r>
          </a:p>
          <a:p>
            <a:pPr algn="ctr"/>
            <a:r>
              <a:rPr lang="ru-RU" sz="1800" dirty="0" smtClean="0"/>
              <a:t>И за нами приглядел!</a:t>
            </a:r>
          </a:p>
          <a:p>
            <a:pPr algn="ctr"/>
            <a:r>
              <a:rPr lang="ru-RU" sz="1800" dirty="0" smtClean="0"/>
              <a:t>     Кто накормит кашей с ложки,</a:t>
            </a:r>
          </a:p>
          <a:p>
            <a:pPr algn="ctr"/>
            <a:r>
              <a:rPr lang="ru-RU" sz="1800" dirty="0" smtClean="0"/>
              <a:t>Кто нам сказку почитает,</a:t>
            </a:r>
          </a:p>
          <a:p>
            <a:pPr algn="ctr"/>
            <a:r>
              <a:rPr lang="ru-RU" sz="1800" dirty="0" smtClean="0"/>
              <a:t>Кто наденет нам сапожки,</a:t>
            </a:r>
          </a:p>
          <a:p>
            <a:pPr algn="ctr"/>
            <a:r>
              <a:rPr lang="ru-RU" sz="1800" dirty="0" smtClean="0"/>
              <a:t>Кто стихи и песни знает?</a:t>
            </a:r>
          </a:p>
          <a:p>
            <a:pPr algn="ctr"/>
            <a:r>
              <a:rPr lang="ru-RU" sz="1800" dirty="0" smtClean="0"/>
              <a:t>   Кто помирит, кто подскажет,</a:t>
            </a:r>
          </a:p>
          <a:p>
            <a:pPr algn="ctr"/>
            <a:r>
              <a:rPr lang="ru-RU" sz="1800" dirty="0" smtClean="0"/>
              <a:t>Кто подружка и приятель,</a:t>
            </a:r>
          </a:p>
          <a:p>
            <a:pPr algn="ctr"/>
            <a:r>
              <a:rPr lang="ru-RU" sz="1800" dirty="0" smtClean="0"/>
              <a:t>Кто нам фокусы покажет?</a:t>
            </a:r>
          </a:p>
          <a:p>
            <a:pPr algn="ctr"/>
            <a:r>
              <a:rPr lang="ru-RU" sz="1800" dirty="0" smtClean="0"/>
              <a:t>Ну, конечно, воспитатель!</a:t>
            </a:r>
          </a:p>
          <a:p>
            <a:endParaRPr lang="ru-RU" dirty="0"/>
          </a:p>
        </p:txBody>
      </p:sp>
      <p:pic>
        <p:nvPicPr>
          <p:cNvPr id="16" name="Picture 2" descr="http://ozvest.ru/wp-content/uploads/2012/11/27_sentyabrya_-_den_vospitately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4786346" cy="4071966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0_50717_f2ee8321_XXXL"/>
          <p:cNvPicPr>
            <a:picLocks noChangeAspect="1" noChangeArrowheads="1"/>
          </p:cNvPicPr>
          <p:nvPr/>
        </p:nvPicPr>
        <p:blipFill>
          <a:blip r:embed="rId4" cstate="print">
            <a:lum bright="-18000" contrast="30000"/>
          </a:blip>
          <a:srcRect/>
          <a:stretch>
            <a:fillRect/>
          </a:stretch>
        </p:blipFill>
        <p:spPr bwMode="auto">
          <a:xfrm rot="1962511" flipH="1">
            <a:off x="7817845" y="206244"/>
            <a:ext cx="1101854" cy="1153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-0.03281 -0.00069 -0.06563 -0.00138 -0.09653 -0.00231 C -0.12743 -0.00324 -0.16024 -0.00416 -0.18594 -0.00555 C -0.21163 -0.00694 -0.2342 -0.00787 -0.25087 -0.01018 C -0.26754 -0.0125 -0.26858 -0.00925 -0.28576 -0.02013 C -0.30295 -0.03101 -0.33212 -0.04722 -0.35399 -0.07569 C -0.37587 -0.10416 -0.40417 -0.16713 -0.41736 -0.1912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58418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           </a:t>
            </a:r>
            <a:r>
              <a:rPr lang="ru-RU" sz="4400" b="1" dirty="0" smtClean="0">
                <a:solidFill>
                  <a:srgbClr val="FF0000"/>
                </a:solidFill>
              </a:rPr>
              <a:t>ВРАЧ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/>
              <a:t>Все болезни лечит врач,</a:t>
            </a:r>
          </a:p>
          <a:p>
            <a:pPr algn="ctr">
              <a:buNone/>
            </a:pPr>
            <a:r>
              <a:rPr lang="ru-RU" sz="2400" dirty="0" smtClean="0"/>
              <a:t>Он уколет – ты не плачь.</a:t>
            </a:r>
          </a:p>
          <a:p>
            <a:pPr algn="ctr">
              <a:buNone/>
            </a:pPr>
            <a:r>
              <a:rPr lang="ru-RU" sz="2400" dirty="0" smtClean="0"/>
              <a:t>Веселей смотри вокруг:</a:t>
            </a:r>
          </a:p>
          <a:p>
            <a:pPr algn="ctr">
              <a:buNone/>
            </a:pPr>
            <a:r>
              <a:rPr lang="ru-RU" sz="2400" dirty="0" smtClean="0"/>
              <a:t>Детский врач – ребятам друг.</a:t>
            </a:r>
          </a:p>
          <a:p>
            <a:endParaRPr lang="ru-RU" dirty="0"/>
          </a:p>
        </p:txBody>
      </p:sp>
      <p:pic>
        <p:nvPicPr>
          <p:cNvPr id="10" name="Picture 4" descr="http://veselka.dnepredu.com/uploads/editor/1902/92777/sitepage_24/images/e6019b3069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00109"/>
            <a:ext cx="4143404" cy="435771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0_50717_f2ee8321_XXXL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 rot="1962511" flipH="1">
            <a:off x="7817845" y="206244"/>
            <a:ext cx="1101854" cy="1153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-0.03281 -0.00069 -0.06563 -0.00138 -0.09653 -0.00231 C -0.12743 -0.00324 -0.16024 -0.00416 -0.18594 -0.00555 C -0.21163 -0.00694 -0.2342 -0.00787 -0.25087 -0.01018 C -0.26754 -0.0125 -0.26858 -0.00925 -0.28576 -0.02013 C -0.30295 -0.03101 -0.33212 -0.04722 -0.35399 -0.07569 C -0.37587 -0.10416 -0.40417 -0.16713 -0.41736 -0.1912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798496"/>
          </a:xfrm>
        </p:spPr>
        <p:txBody>
          <a:bodyPr/>
          <a:lstStyle/>
          <a:p>
            <a:pPr algn="l"/>
            <a:r>
              <a:rPr lang="ru-RU" dirty="0" smtClean="0"/>
              <a:t>  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ПРОДАВЕЦ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28737"/>
            <a:ext cx="4037012" cy="4700602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В магазине возле касс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Продавец встречает нас: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То пакетами шуршит,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То бумагой шелестит.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На весах живая стрелка,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И она быстра, как белка,-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Очень точные весы.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Мы купили колбасы,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Сыру твердого, конфет,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Кошке рыбу на обед</a:t>
            </a:r>
            <a:endParaRPr lang="ru-RU" sz="2000" dirty="0"/>
          </a:p>
        </p:txBody>
      </p:sp>
      <p:pic>
        <p:nvPicPr>
          <p:cNvPr id="5" name="Picture 2" descr="http://servis-class.ru/wp-content/uploads/2013/01/3346546_professii_15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1"/>
          <a:stretch/>
        </p:blipFill>
        <p:spPr bwMode="auto">
          <a:xfrm>
            <a:off x="428596" y="1214422"/>
            <a:ext cx="4037013" cy="4063742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0_50717_f2ee8321_XXXL"/>
          <p:cNvPicPr>
            <a:picLocks noChangeAspect="1" noChangeArrowheads="1"/>
          </p:cNvPicPr>
          <p:nvPr/>
        </p:nvPicPr>
        <p:blipFill>
          <a:blip r:embed="rId4" cstate="print">
            <a:lum bright="-18000" contrast="30000"/>
          </a:blip>
          <a:srcRect/>
          <a:stretch>
            <a:fillRect/>
          </a:stretch>
        </p:blipFill>
        <p:spPr bwMode="auto">
          <a:xfrm rot="1962511" flipH="1">
            <a:off x="7770821" y="248138"/>
            <a:ext cx="1325667" cy="1387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-0.03281 -0.00069 -0.06563 -0.00138 -0.09653 -0.00231 C -0.12743 -0.00324 -0.16024 -0.00416 -0.18594 -0.00555 C -0.21163 -0.00694 -0.2342 -0.00787 -0.25087 -0.01018 C -0.26754 -0.0125 -0.26858 -0.00925 -0.28576 -0.02013 C -0.30295 -0.03101 -0.33212 -0.04722 -0.35399 -0.07569 C -0.37587 -0.10416 -0.40417 -0.16713 -0.41736 -0.1912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79849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      ПОЖАРНЫЙ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214423"/>
            <a:ext cx="4037012" cy="4914916"/>
          </a:xfrm>
        </p:spPr>
        <p:txBody>
          <a:bodyPr/>
          <a:lstStyle/>
          <a:p>
            <a:pPr algn="ctr"/>
            <a:r>
              <a:rPr lang="ru-RU" sz="2400" dirty="0" smtClean="0"/>
              <a:t> </a:t>
            </a:r>
            <a:r>
              <a:rPr lang="ru-RU" sz="1800" dirty="0" smtClean="0"/>
              <a:t>На машине ярко-красной</a:t>
            </a:r>
          </a:p>
          <a:p>
            <a:pPr algn="ctr"/>
            <a:r>
              <a:rPr lang="ru-RU" sz="1800" dirty="0" smtClean="0"/>
              <a:t> Мчимся мы вперёд.</a:t>
            </a:r>
          </a:p>
          <a:p>
            <a:pPr algn="ctr"/>
            <a:r>
              <a:rPr lang="ru-RU" sz="1800" dirty="0" smtClean="0"/>
              <a:t> Труд тяжёлый и опасный </a:t>
            </a:r>
          </a:p>
          <a:p>
            <a:pPr algn="ctr"/>
            <a:r>
              <a:rPr lang="ru-RU" sz="1800" dirty="0" smtClean="0"/>
              <a:t>Нас, пожарных, ждёт. </a:t>
            </a:r>
          </a:p>
          <a:p>
            <a:pPr algn="ctr"/>
            <a:r>
              <a:rPr lang="ru-RU" sz="1800" dirty="0" smtClean="0"/>
              <a:t>Вой пронзительной сирены </a:t>
            </a:r>
          </a:p>
          <a:p>
            <a:pPr algn="ctr"/>
            <a:r>
              <a:rPr lang="ru-RU" sz="1800" dirty="0" smtClean="0"/>
              <a:t>Может оглушить, </a:t>
            </a:r>
          </a:p>
          <a:p>
            <a:pPr algn="ctr"/>
            <a:r>
              <a:rPr lang="ru-RU" sz="1800" dirty="0" smtClean="0"/>
              <a:t>Будем и водой, и пеной </a:t>
            </a:r>
          </a:p>
          <a:p>
            <a:pPr algn="ctr"/>
            <a:r>
              <a:rPr lang="ru-RU" sz="1800" dirty="0" smtClean="0"/>
              <a:t>Мы пожар тушить. </a:t>
            </a:r>
          </a:p>
          <a:p>
            <a:pPr algn="ctr"/>
            <a:r>
              <a:rPr lang="ru-RU" sz="1800" dirty="0" smtClean="0"/>
              <a:t>И в беду попавшим людям </a:t>
            </a:r>
          </a:p>
          <a:p>
            <a:pPr algn="ctr"/>
            <a:r>
              <a:rPr lang="ru-RU" sz="1800" dirty="0" smtClean="0"/>
              <a:t>Сможем мы помочь, </a:t>
            </a:r>
          </a:p>
          <a:p>
            <a:pPr algn="ctr"/>
            <a:r>
              <a:rPr lang="ru-RU" sz="1800" dirty="0" smtClean="0"/>
              <a:t>Ведь с огнём бороться будем</a:t>
            </a:r>
          </a:p>
          <a:p>
            <a:pPr algn="ctr"/>
            <a:r>
              <a:rPr lang="ru-RU" sz="1800" dirty="0" smtClean="0"/>
              <a:t> Смело день и ночь! </a:t>
            </a:r>
          </a:p>
          <a:p>
            <a:endParaRPr lang="ru-RU" sz="2400" dirty="0"/>
          </a:p>
        </p:txBody>
      </p:sp>
      <p:pic>
        <p:nvPicPr>
          <p:cNvPr id="5" name="Picture 3" descr="http://school79.mmc24421.cross-edu.ru/images/pogha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71546"/>
            <a:ext cx="4279931" cy="442915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0_50717_f2ee8321_XXXL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 rot="1962511" flipH="1">
            <a:off x="7817844" y="206246"/>
            <a:ext cx="1101854" cy="1153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-0.03281 -0.00069 -0.06563 -0.00138 -0.09653 -0.00231 C -0.12743 -0.00324 -0.16024 -0.00416 -0.18594 -0.00555 C -0.21163 -0.00694 -0.2342 -0.00787 -0.25087 -0.01018 C -0.26754 -0.0125 -0.26858 -0.00925 -0.28576 -0.02013 C -0.30295 -0.03101 -0.33212 -0.04722 -0.35399 -0.07569 C -0.37587 -0.10416 -0.40417 -0.16713 -0.41736 -0.1912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     СПОРТСМЕН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бокс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3786190"/>
            <a:ext cx="4357718" cy="2857519"/>
          </a:xfrm>
        </p:spPr>
      </p:pic>
      <p:pic>
        <p:nvPicPr>
          <p:cNvPr id="7" name="Picture 22" descr="0_50717_f2ee8321_XXXL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 rot="1962511" flipH="1">
            <a:off x="7889952" y="83404"/>
            <a:ext cx="1209025" cy="1265720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714876" y="1214423"/>
            <a:ext cx="4143404" cy="4914916"/>
          </a:xfrm>
        </p:spPr>
        <p:txBody>
          <a:bodyPr/>
          <a:lstStyle/>
          <a:p>
            <a:pPr algn="ctr"/>
            <a:r>
              <a:rPr lang="ru-RU" sz="2200" dirty="0" smtClean="0"/>
              <a:t>Вот стадион – рукоплещут трибуны!</a:t>
            </a:r>
            <a:br>
              <a:rPr lang="ru-RU" sz="2200" dirty="0" smtClean="0"/>
            </a:br>
            <a:r>
              <a:rPr lang="ru-RU" sz="2200" dirty="0" smtClean="0"/>
              <a:t>Море вокруг разноцветных огней!</a:t>
            </a:r>
            <a:br>
              <a:rPr lang="ru-RU" sz="2200" dirty="0" smtClean="0"/>
            </a:br>
            <a:r>
              <a:rPr lang="ru-RU" sz="2200" dirty="0" smtClean="0"/>
              <a:t>Перед тобой беговая дорожка…</a:t>
            </a:r>
            <a:br>
              <a:rPr lang="ru-RU" sz="2200" dirty="0" smtClean="0"/>
            </a:br>
            <a:r>
              <a:rPr lang="ru-RU" sz="2200" dirty="0" smtClean="0"/>
              <a:t>Себе говоришь ты: «Быстрее, быстрей!»</a:t>
            </a:r>
            <a:br>
              <a:rPr lang="ru-RU" sz="2200" dirty="0" smtClean="0"/>
            </a:br>
            <a:r>
              <a:rPr lang="ru-RU" sz="2200" dirty="0" smtClean="0"/>
              <a:t>Ты победил, ты – герой на сегодня.</a:t>
            </a:r>
            <a:br>
              <a:rPr lang="ru-RU" sz="2200" dirty="0" smtClean="0"/>
            </a:br>
            <a:r>
              <a:rPr lang="ru-RU" sz="2200" dirty="0" smtClean="0"/>
              <a:t>Хвалебные песни повсюду звучат.</a:t>
            </a:r>
            <a:br>
              <a:rPr lang="ru-RU" sz="2200" dirty="0" smtClean="0"/>
            </a:br>
            <a:r>
              <a:rPr lang="ru-RU" sz="2200" dirty="0" smtClean="0"/>
              <a:t>Люди чужие тебя поздравляют,</a:t>
            </a:r>
            <a:br>
              <a:rPr lang="ru-RU" sz="2200" dirty="0" smtClean="0"/>
            </a:br>
            <a:r>
              <a:rPr lang="ru-RU" sz="2200" dirty="0" smtClean="0"/>
              <a:t>И про победу все говорят.</a:t>
            </a:r>
          </a:p>
          <a:p>
            <a:endParaRPr lang="ru-RU" dirty="0"/>
          </a:p>
        </p:txBody>
      </p:sp>
      <p:pic>
        <p:nvPicPr>
          <p:cNvPr id="11" name="Содержимое 5" descr="спортсмен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4282" y="1214422"/>
            <a:ext cx="4357718" cy="2643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-0.03281 -0.00069 -0.06563 -0.00138 -0.09653 -0.00231 C -0.12743 -0.00324 -0.16024 -0.00416 -0.18594 -0.00555 C -0.21163 -0.00694 -0.2342 -0.00787 -0.25087 -0.01018 C -0.26754 -0.0125 -0.26858 -0.00925 -0.28576 -0.02013 C -0.30295 -0.03101 -0.33212 -0.04722 -0.35399 -0.07569 C -0.37587 -0.10416 -0.40417 -0.16713 -0.41736 -0.1912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94137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       </a:t>
            </a:r>
            <a:r>
              <a:rPr lang="ru-RU" b="1" dirty="0" smtClean="0">
                <a:solidFill>
                  <a:srgbClr val="FF0000"/>
                </a:solidFill>
              </a:rPr>
              <a:t>СТРОИТЕЛЬ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604963"/>
            <a:ext cx="4429156" cy="4524375"/>
          </a:xfrm>
        </p:spPr>
        <p:txBody>
          <a:bodyPr/>
          <a:lstStyle/>
          <a:p>
            <a:pPr algn="ctr"/>
            <a:endParaRPr lang="ru-RU" sz="2400" dirty="0" smtClean="0"/>
          </a:p>
          <a:p>
            <a:pPr algn="ctr"/>
            <a:r>
              <a:rPr lang="ru-RU" sz="2600" dirty="0" smtClean="0"/>
              <a:t>Точно в срок построит он: </a:t>
            </a:r>
            <a:br>
              <a:rPr lang="ru-RU" sz="2600" dirty="0" smtClean="0"/>
            </a:br>
            <a:r>
              <a:rPr lang="ru-RU" sz="2600" dirty="0" smtClean="0"/>
              <a:t>Небоскрёб и стадион. </a:t>
            </a:r>
            <a:br>
              <a:rPr lang="ru-RU" sz="2600" dirty="0" smtClean="0"/>
            </a:br>
            <a:r>
              <a:rPr lang="ru-RU" sz="2600" dirty="0" smtClean="0"/>
              <a:t>Детский садик и больницу, </a:t>
            </a:r>
            <a:br>
              <a:rPr lang="ru-RU" sz="2600" dirty="0" smtClean="0"/>
            </a:br>
            <a:r>
              <a:rPr lang="ru-RU" sz="2600" dirty="0" smtClean="0"/>
              <a:t>Магазинов вереницу. </a:t>
            </a:r>
            <a:br>
              <a:rPr lang="ru-RU" sz="2600" dirty="0" smtClean="0"/>
            </a:br>
            <a:r>
              <a:rPr lang="ru-RU" sz="2600" dirty="0" smtClean="0"/>
              <a:t>Даже дом, скажу вам я, </a:t>
            </a:r>
            <a:br>
              <a:rPr lang="ru-RU" sz="2600" dirty="0" smtClean="0"/>
            </a:br>
            <a:r>
              <a:rPr lang="ru-RU" sz="2600" dirty="0" smtClean="0"/>
              <a:t>Где живет моя семья, </a:t>
            </a:r>
            <a:br>
              <a:rPr lang="ru-RU" sz="2600" dirty="0" smtClean="0"/>
            </a:br>
            <a:r>
              <a:rPr lang="ru-RU" sz="2600" dirty="0" smtClean="0"/>
              <a:t>(и другие жители) </a:t>
            </a:r>
            <a:br>
              <a:rPr lang="ru-RU" sz="2600" dirty="0" smtClean="0"/>
            </a:br>
            <a:r>
              <a:rPr lang="ru-RU" sz="2600" dirty="0" smtClean="0"/>
              <a:t>Строили - строители!</a:t>
            </a:r>
          </a:p>
          <a:p>
            <a:endParaRPr lang="ru-RU" dirty="0"/>
          </a:p>
        </p:txBody>
      </p:sp>
      <p:pic>
        <p:nvPicPr>
          <p:cNvPr id="6" name="Содержимое 5" descr="строи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214422"/>
            <a:ext cx="4357718" cy="4357718"/>
          </a:xfrm>
          <a:prstGeom prst="rect">
            <a:avLst/>
          </a:prstGeom>
        </p:spPr>
      </p:pic>
      <p:pic>
        <p:nvPicPr>
          <p:cNvPr id="5" name="Picture 22" descr="0_50717_f2ee8321_XXXL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 rot="1962511" flipH="1">
            <a:off x="7578681" y="457730"/>
            <a:ext cx="1300566" cy="1361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-0.03281 -0.00069 -0.06563 -0.00138 -0.09653 -0.00231 C -0.12743 -0.00324 -0.16024 -0.00416 -0.18594 -0.00555 C -0.21163 -0.00694 -0.2342 -0.00787 -0.25087 -0.01018 C -0.26754 -0.0125 -0.26858 -0.00925 -0.28576 -0.02013 C -0.30295 -0.03101 -0.33212 -0.04722 -0.35399 -0.07569 C -0.37587 -0.10416 -0.40417 -0.16713 -0.41736 -0.1912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1866900" marR="0" indent="-207963" algn="ctr" defTabSz="407988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1866900" marR="0" indent="-207963" algn="ctr" defTabSz="407988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474</Words>
  <Application>Microsoft Office PowerPoint</Application>
  <PresentationFormat>Экран (4:3)</PresentationFormat>
  <Paragraphs>115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1_Оформление по умолчанию</vt:lpstr>
      <vt:lpstr>Презентация PowerPoint</vt:lpstr>
      <vt:lpstr>    </vt:lpstr>
      <vt:lpstr>Презентация PowerPoint</vt:lpstr>
      <vt:lpstr> ВОСПИТАТЕЛЬ</vt:lpstr>
      <vt:lpstr>           ВРАЧ</vt:lpstr>
      <vt:lpstr>   ПРОДАВЕЦ</vt:lpstr>
      <vt:lpstr>      ПОЖАРНЫЙ</vt:lpstr>
      <vt:lpstr>     СПОРТСМЕН</vt:lpstr>
      <vt:lpstr>       СТРОИТЕЛЬ</vt:lpstr>
      <vt:lpstr>      ПАРИКМАХЕР</vt:lpstr>
      <vt:lpstr>            ПОВАР</vt:lpstr>
      <vt:lpstr>АВТОИНСПЕКТОР</vt:lpstr>
      <vt:lpstr>    ЧТО НЕ ТАК?</vt:lpstr>
      <vt:lpstr>         ЧТО НЕ ТАК?</vt:lpstr>
      <vt:lpstr>Загадки о профессиях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Никита</cp:lastModifiedBy>
  <cp:revision>54</cp:revision>
  <dcterms:created xsi:type="dcterms:W3CDTF">2010-10-12T16:22:23Z</dcterms:created>
  <dcterms:modified xsi:type="dcterms:W3CDTF">2015-02-03T20:48:26Z</dcterms:modified>
</cp:coreProperties>
</file>