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2" r:id="rId5"/>
    <p:sldId id="265" r:id="rId6"/>
    <p:sldId id="267" r:id="rId7"/>
    <p:sldId id="266" r:id="rId8"/>
    <p:sldId id="268" r:id="rId9"/>
    <p:sldId id="269" r:id="rId10"/>
    <p:sldId id="270"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3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8FF3B33-5383-493C-88A6-37C5DEED6A84}" type="datetimeFigureOut">
              <a:rPr lang="ru-RU" smtClean="0"/>
              <a:pPr/>
              <a:t>06.08.2015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9D205B99-E873-4CDF-BB82-EFD893FB8F70}"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8FF3B33-5383-493C-88A6-37C5DEED6A84}" type="datetimeFigureOut">
              <a:rPr lang="ru-RU" smtClean="0"/>
              <a:pPr/>
              <a:t>06.08.2015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205B99-E873-4CDF-BB82-EFD893FB8F7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8FF3B33-5383-493C-88A6-37C5DEED6A84}" type="datetimeFigureOut">
              <a:rPr lang="ru-RU" smtClean="0"/>
              <a:pPr/>
              <a:t>06.08.2015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205B99-E873-4CDF-BB82-EFD893FB8F7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8FF3B33-5383-493C-88A6-37C5DEED6A84}" type="datetimeFigureOut">
              <a:rPr lang="ru-RU" smtClean="0"/>
              <a:pPr/>
              <a:t>06.08.2015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205B99-E873-4CDF-BB82-EFD893FB8F7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8FF3B33-5383-493C-88A6-37C5DEED6A84}" type="datetimeFigureOut">
              <a:rPr lang="ru-RU" smtClean="0"/>
              <a:pPr/>
              <a:t>06.08.2015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9D205B99-E873-4CDF-BB82-EFD893FB8F7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8FF3B33-5383-493C-88A6-37C5DEED6A84}" type="datetimeFigureOut">
              <a:rPr lang="ru-RU" smtClean="0"/>
              <a:pPr/>
              <a:t>06.08.2015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205B99-E873-4CDF-BB82-EFD893FB8F7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8FF3B33-5383-493C-88A6-37C5DEED6A84}" type="datetimeFigureOut">
              <a:rPr lang="ru-RU" smtClean="0"/>
              <a:pPr/>
              <a:t>06.08.2015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D205B99-E873-4CDF-BB82-EFD893FB8F7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8FF3B33-5383-493C-88A6-37C5DEED6A84}" type="datetimeFigureOut">
              <a:rPr lang="ru-RU" smtClean="0"/>
              <a:pPr/>
              <a:t>06.08.2015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D205B99-E873-4CDF-BB82-EFD893FB8F7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FF3B33-5383-493C-88A6-37C5DEED6A84}" type="datetimeFigureOut">
              <a:rPr lang="ru-RU" smtClean="0"/>
              <a:pPr/>
              <a:t>06.08.2015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D205B99-E873-4CDF-BB82-EFD893FB8F7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8FF3B33-5383-493C-88A6-37C5DEED6A84}" type="datetimeFigureOut">
              <a:rPr lang="ru-RU" smtClean="0"/>
              <a:pPr/>
              <a:t>06.08.2015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205B99-E873-4CDF-BB82-EFD893FB8F7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8FF3B33-5383-493C-88A6-37C5DEED6A84}" type="datetimeFigureOut">
              <a:rPr lang="ru-RU" smtClean="0"/>
              <a:pPr/>
              <a:t>06.08.2015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205B99-E873-4CDF-BB82-EFD893FB8F7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8FF3B33-5383-493C-88A6-37C5DEED6A84}" type="datetimeFigureOut">
              <a:rPr lang="ru-RU" smtClean="0"/>
              <a:pPr/>
              <a:t>06.08.2015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D205B99-E873-4CDF-BB82-EFD893FB8F7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1371600"/>
            <a:ext cx="8229600" cy="2628904"/>
          </a:xfrm>
        </p:spPr>
        <p:txBody>
          <a:bodyPr>
            <a:noAutofit/>
          </a:bodyPr>
          <a:lstStyle/>
          <a:p>
            <a:r>
              <a:rPr lang="ru-RU" sz="6600" dirty="0" smtClean="0"/>
              <a:t/>
            </a:r>
            <a:br>
              <a:rPr lang="ru-RU" sz="6600" dirty="0" smtClean="0"/>
            </a:br>
            <a:r>
              <a:rPr lang="ru-RU" sz="6600" dirty="0" smtClean="0"/>
              <a:t/>
            </a:r>
            <a:br>
              <a:rPr lang="ru-RU" sz="6600" dirty="0" smtClean="0"/>
            </a:br>
            <a:r>
              <a:rPr lang="ru-RU" sz="6600" dirty="0" smtClean="0"/>
              <a:t/>
            </a:r>
            <a:br>
              <a:rPr lang="ru-RU" sz="6600" dirty="0" smtClean="0"/>
            </a:br>
            <a:r>
              <a:rPr lang="ru-RU" sz="6600" dirty="0" smtClean="0"/>
              <a:t/>
            </a:r>
            <a:br>
              <a:rPr lang="ru-RU" sz="6600" dirty="0" smtClean="0"/>
            </a:br>
            <a:r>
              <a:rPr lang="ru-RU" sz="6600" dirty="0" smtClean="0"/>
              <a:t/>
            </a:r>
            <a:br>
              <a:rPr lang="ru-RU" sz="6600" dirty="0" smtClean="0"/>
            </a:br>
            <a:r>
              <a:rPr lang="ru-RU" sz="6600" dirty="0" smtClean="0"/>
              <a:t/>
            </a:r>
            <a:br>
              <a:rPr lang="ru-RU" sz="6600" dirty="0" smtClean="0"/>
            </a:br>
            <a:r>
              <a:rPr lang="ru-RU" sz="6600" dirty="0" smtClean="0"/>
              <a:t>ОРИГАМИ</a:t>
            </a:r>
            <a:br>
              <a:rPr lang="ru-RU" sz="6600" dirty="0" smtClean="0"/>
            </a:br>
            <a:endParaRPr lang="ru-RU" sz="6600" dirty="0"/>
          </a:p>
        </p:txBody>
      </p:sp>
      <p:sp>
        <p:nvSpPr>
          <p:cNvPr id="3" name="Подзаголовок 2"/>
          <p:cNvSpPr>
            <a:spLocks noGrp="1"/>
          </p:cNvSpPr>
          <p:nvPr>
            <p:ph type="subTitle" idx="1"/>
          </p:nvPr>
        </p:nvSpPr>
        <p:spPr/>
        <p:txBody>
          <a:bodyPr/>
          <a:lstStyle/>
          <a:p>
            <a:pPr algn="r"/>
            <a:r>
              <a:rPr lang="ru-RU" dirty="0" smtClean="0">
                <a:solidFill>
                  <a:schemeClr val="bg2">
                    <a:lumMod val="10000"/>
                  </a:schemeClr>
                </a:solidFill>
              </a:rPr>
              <a:t>Составитель: В.В. Пакулина</a:t>
            </a:r>
          </a:p>
          <a:p>
            <a:pPr algn="r"/>
            <a:r>
              <a:rPr lang="ru-RU" dirty="0" smtClean="0">
                <a:solidFill>
                  <a:schemeClr val="bg2">
                    <a:lumMod val="10000"/>
                  </a:schemeClr>
                </a:solidFill>
              </a:rPr>
              <a:t>Воспитатель 1 категории</a:t>
            </a:r>
          </a:p>
          <a:p>
            <a:pPr algn="r"/>
            <a:r>
              <a:rPr lang="ru-RU" dirty="0" smtClean="0">
                <a:solidFill>
                  <a:schemeClr val="bg2">
                    <a:lumMod val="10000"/>
                  </a:schemeClr>
                </a:solidFill>
              </a:rPr>
              <a:t>МБДОУ детский сад «Радость»</a:t>
            </a:r>
            <a:endParaRPr lang="ru-RU" dirty="0">
              <a:solidFill>
                <a:schemeClr val="bg2">
                  <a:lumMod val="10000"/>
                </a:schemeClr>
              </a:solidFill>
            </a:endParaRPr>
          </a:p>
        </p:txBody>
      </p:sp>
    </p:spTree>
    <p:custDataLst>
      <p:tags r:id="rId1"/>
    </p:custDataLst>
  </p:cSld>
  <p:clrMapOvr>
    <a:masterClrMapping/>
  </p:clrMapOvr>
  <p:transition advTm="1165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Дом Документы\Рабочий стол\Camera\20150722_132821.jpg"/>
          <p:cNvPicPr>
            <a:picLocks noGrp="1" noChangeAspect="1" noChangeArrowheads="1"/>
          </p:cNvPicPr>
          <p:nvPr>
            <p:ph idx="1"/>
          </p:nvPr>
        </p:nvPicPr>
        <p:blipFill>
          <a:blip r:embed="rId3" cstate="print"/>
          <a:srcRect/>
          <a:stretch>
            <a:fillRect/>
          </a:stretch>
        </p:blipFill>
        <p:spPr bwMode="auto">
          <a:xfrm>
            <a:off x="1285852" y="857232"/>
            <a:ext cx="7074486" cy="5072098"/>
          </a:xfrm>
          <a:prstGeom prst="rect">
            <a:avLst/>
          </a:prstGeom>
          <a:ln>
            <a:noFill/>
          </a:ln>
          <a:effectLst>
            <a:softEdge rad="112500"/>
          </a:effectLst>
        </p:spPr>
      </p:pic>
    </p:spTree>
    <p:custDataLst>
      <p:tags r:id="rId1"/>
    </p:custDataLst>
  </p:cSld>
  <p:clrMapOvr>
    <a:masterClrMapping/>
  </p:clrMapOvr>
  <p:transition advTm="1062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753120"/>
          </a:xfrm>
        </p:spPr>
        <p:txBody>
          <a:bodyPr>
            <a:normAutofit/>
          </a:bodyPr>
          <a:lstStyle/>
          <a:p>
            <a:pPr algn="just">
              <a:lnSpc>
                <a:spcPct val="200000"/>
              </a:lnSpc>
              <a:buNone/>
            </a:pPr>
            <a:r>
              <a:rPr lang="ru-RU" sz="1400" b="1" dirty="0" smtClean="0">
                <a:solidFill>
                  <a:schemeClr val="bg2">
                    <a:lumMod val="10000"/>
                  </a:schemeClr>
                </a:solidFill>
                <a:latin typeface="Verdana" pitchFamily="34" charset="0"/>
                <a:ea typeface="Verdana" pitchFamily="34" charset="0"/>
                <a:cs typeface="Verdana" pitchFamily="34" charset="0"/>
              </a:rPr>
              <a:t>           </a:t>
            </a:r>
            <a:r>
              <a:rPr lang="ru-RU" sz="1400" dirty="0" smtClean="0">
                <a:solidFill>
                  <a:schemeClr val="bg2">
                    <a:lumMod val="10000"/>
                  </a:schemeClr>
                </a:solidFill>
                <a:latin typeface="Verdana" pitchFamily="34" charset="0"/>
                <a:ea typeface="Verdana" pitchFamily="34" charset="0"/>
                <a:cs typeface="Verdana" pitchFamily="34" charset="0"/>
              </a:rPr>
              <a:t>Оригами для детей - отличный способ развить логическое и пространственное мышление, стимулировать творческую активность путем активации мыслительных процессов.</a:t>
            </a:r>
          </a:p>
          <a:p>
            <a:pPr algn="just">
              <a:lnSpc>
                <a:spcPct val="200000"/>
              </a:lnSpc>
              <a:buNone/>
            </a:pPr>
            <a:r>
              <a:rPr lang="ru-RU" sz="1400" dirty="0" smtClean="0">
                <a:solidFill>
                  <a:schemeClr val="bg2">
                    <a:lumMod val="10000"/>
                  </a:schemeClr>
                </a:solidFill>
                <a:latin typeface="Verdana" pitchFamily="34" charset="0"/>
                <a:ea typeface="Verdana" pitchFamily="34" charset="0"/>
                <a:cs typeface="Verdana" pitchFamily="34" charset="0"/>
              </a:rPr>
              <a:t>           Оригами (яп. «сложенная бумага») — древнее искусство складывания фигурок из бумаги. </a:t>
            </a:r>
          </a:p>
          <a:p>
            <a:pPr algn="just">
              <a:lnSpc>
                <a:spcPct val="200000"/>
              </a:lnSpc>
              <a:buNone/>
            </a:pPr>
            <a:r>
              <a:rPr lang="ru-RU" sz="1400" dirty="0" smtClean="0">
                <a:solidFill>
                  <a:schemeClr val="bg2">
                    <a:lumMod val="10000"/>
                  </a:schemeClr>
                </a:solidFill>
                <a:latin typeface="Verdana" pitchFamily="34" charset="0"/>
                <a:ea typeface="Verdana" pitchFamily="34" charset="0"/>
                <a:cs typeface="Verdana" pitchFamily="34" charset="0"/>
              </a:rPr>
              <a:t>           Искусство оригами своими корнями уходит к древнему Китаю, где и была открыта бумага. Первоначально оригами использовалось в религиозных обрядах. Долгое время этот вид искусства был доступен лишь представителям высших сословий, где признаком хорошего тона было владение техникой складывания из бумаги. Лишь после второй мировой войны оригами вышло за пределы Востока и попало в Америку и Европу, где сразу обрело своих поклонников. Сейчас оригами занимаются не только взрослые, но и дети в разном возрасте - от 3 до 12 лет.</a:t>
            </a:r>
          </a:p>
          <a:p>
            <a:pPr>
              <a:lnSpc>
                <a:spcPct val="200000"/>
              </a:lnSpc>
              <a:buNone/>
            </a:pPr>
            <a:endParaRPr lang="ru-RU" sz="1400" dirty="0"/>
          </a:p>
        </p:txBody>
      </p:sp>
    </p:spTree>
    <p:custDataLst>
      <p:tags r:id="rId1"/>
    </p:custDataLst>
  </p:cSld>
  <p:clrMapOvr>
    <a:masterClrMapping/>
  </p:clrMapOvr>
  <p:transition advTm="205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215106"/>
          </a:xfrm>
        </p:spPr>
        <p:txBody>
          <a:bodyPr>
            <a:normAutofit fontScale="77500" lnSpcReduction="20000"/>
          </a:bodyPr>
          <a:lstStyle/>
          <a:p>
            <a:pPr algn="just">
              <a:lnSpc>
                <a:spcPct val="210000"/>
              </a:lnSpc>
              <a:buNone/>
            </a:pPr>
            <a:r>
              <a:rPr lang="ru-RU" dirty="0" smtClean="0">
                <a:solidFill>
                  <a:schemeClr val="bg2">
                    <a:lumMod val="10000"/>
                  </a:schemeClr>
                </a:solidFill>
                <a:latin typeface="Verdana" pitchFamily="34" charset="0"/>
                <a:ea typeface="Verdana" pitchFamily="34" charset="0"/>
                <a:cs typeface="Verdana" pitchFamily="34" charset="0"/>
              </a:rPr>
              <a:t>        </a:t>
            </a:r>
            <a:r>
              <a:rPr lang="ru-RU" sz="1800" dirty="0" smtClean="0">
                <a:solidFill>
                  <a:schemeClr val="bg2">
                    <a:lumMod val="10000"/>
                  </a:schemeClr>
                </a:solidFill>
                <a:latin typeface="Verdana" pitchFamily="34" charset="0"/>
                <a:ea typeface="Verdana" pitchFamily="34" charset="0"/>
                <a:cs typeface="Verdana" pitchFamily="34" charset="0"/>
              </a:rPr>
              <a:t>Оригами является не только увлекательным способом проведения досуга, но и средством решения многих педагогических задач.</a:t>
            </a:r>
          </a:p>
          <a:p>
            <a:pPr algn="just">
              <a:lnSpc>
                <a:spcPct val="210000"/>
              </a:lnSpc>
              <a:buNone/>
            </a:pPr>
            <a:r>
              <a:rPr lang="ru-RU" sz="1800" dirty="0" smtClean="0">
                <a:solidFill>
                  <a:schemeClr val="bg2">
                    <a:lumMod val="10000"/>
                  </a:schemeClr>
                </a:solidFill>
                <a:latin typeface="Verdana" pitchFamily="34" charset="0"/>
                <a:ea typeface="Verdana" pitchFamily="34" charset="0"/>
                <a:cs typeface="Verdana" pitchFamily="34" charset="0"/>
              </a:rPr>
              <a:t>             Оригами воздействуют на развитие мелкой моторики и таких психических процессов ребенка, как внимание, память, мышление, воображение, а следовательно на развитие интеллекта в целом.</a:t>
            </a:r>
          </a:p>
          <a:p>
            <a:pPr algn="just">
              <a:lnSpc>
                <a:spcPct val="210000"/>
              </a:lnSpc>
              <a:buNone/>
            </a:pPr>
            <a:r>
              <a:rPr lang="ru-RU" sz="1800" dirty="0" smtClean="0">
                <a:solidFill>
                  <a:schemeClr val="bg2">
                    <a:lumMod val="10000"/>
                  </a:schemeClr>
                </a:solidFill>
                <a:latin typeface="Verdana" pitchFamily="34" charset="0"/>
                <a:ea typeface="Verdana" pitchFamily="34" charset="0"/>
                <a:cs typeface="Verdana" pitchFamily="34" charset="0"/>
              </a:rPr>
              <a:t>             В процессе занятий и при использовании полученных фигурок может решить многие задачи обучающего и воспитательного характера.</a:t>
            </a:r>
          </a:p>
          <a:p>
            <a:pPr algn="just">
              <a:lnSpc>
                <a:spcPct val="210000"/>
              </a:lnSpc>
              <a:buNone/>
            </a:pPr>
            <a:r>
              <a:rPr lang="ru-RU" sz="1800" dirty="0" smtClean="0">
                <a:solidFill>
                  <a:schemeClr val="bg2">
                    <a:lumMod val="10000"/>
                  </a:schemeClr>
                </a:solidFill>
                <a:latin typeface="Verdana" pitchFamily="34" charset="0"/>
                <a:ea typeface="Verdana" pitchFamily="34" charset="0"/>
                <a:cs typeface="Verdana" pitchFamily="34" charset="0"/>
              </a:rPr>
              <a:t>             Оригами способствует воспитанию усидчивости, аккуратности, целеустремлённости, активности и самостоятельности, бережливости. Способствует формированию добрых чувств к близким и дают возможность выразить их, так как позволяет сделать подарок своими руками. За счет частичной или полной дорисовки деталей, применяя цветовые сочетания, у детей развивается художественное творчество, оформительские способности. </a:t>
            </a:r>
          </a:p>
          <a:p>
            <a:pPr algn="just"/>
            <a:endParaRPr lang="ru-RU" dirty="0"/>
          </a:p>
        </p:txBody>
      </p:sp>
    </p:spTree>
    <p:custDataLst>
      <p:tags r:id="rId1"/>
    </p:custDataLst>
  </p:cSld>
  <p:clrMapOvr>
    <a:masterClrMapping/>
  </p:clrMapOvr>
  <p:transition advTm="2056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880756"/>
          </a:xfrm>
        </p:spPr>
        <p:txBody>
          <a:bodyPr>
            <a:normAutofit fontScale="70000" lnSpcReduction="20000"/>
          </a:bodyPr>
          <a:lstStyle/>
          <a:p>
            <a:pPr algn="ctr">
              <a:lnSpc>
                <a:spcPct val="200000"/>
              </a:lnSpc>
              <a:buNone/>
            </a:pPr>
            <a:r>
              <a:rPr lang="ru-RU" sz="2200" dirty="0" smtClean="0">
                <a:solidFill>
                  <a:schemeClr val="bg2">
                    <a:lumMod val="10000"/>
                  </a:schemeClr>
                </a:solidFill>
              </a:rPr>
              <a:t>      </a:t>
            </a:r>
            <a:r>
              <a:rPr lang="ru-RU" sz="2200" dirty="0" smtClean="0">
                <a:solidFill>
                  <a:schemeClr val="bg2">
                    <a:lumMod val="10000"/>
                  </a:schemeClr>
                </a:solidFill>
                <a:latin typeface="Verdana" pitchFamily="34" charset="0"/>
                <a:ea typeface="Verdana" pitchFamily="34" charset="0"/>
                <a:cs typeface="Verdana" pitchFamily="34" charset="0"/>
              </a:rPr>
              <a:t> Задачи:</a:t>
            </a:r>
          </a:p>
          <a:p>
            <a:pPr>
              <a:lnSpc>
                <a:spcPct val="200000"/>
              </a:lnSpc>
              <a:buNone/>
            </a:pPr>
            <a:r>
              <a:rPr lang="ru-RU" sz="2200" dirty="0" smtClean="0">
                <a:solidFill>
                  <a:schemeClr val="bg2">
                    <a:lumMod val="10000"/>
                  </a:schemeClr>
                </a:solidFill>
                <a:latin typeface="Verdana" pitchFamily="34" charset="0"/>
                <a:ea typeface="Verdana" pitchFamily="34" charset="0"/>
                <a:cs typeface="Verdana" pitchFamily="34" charset="0"/>
              </a:rPr>
              <a:t>       Знакомить детей со способами преобразования квадрата,</a:t>
            </a:r>
          </a:p>
          <a:p>
            <a:pPr>
              <a:lnSpc>
                <a:spcPct val="200000"/>
              </a:lnSpc>
              <a:buNone/>
            </a:pPr>
            <a:r>
              <a:rPr lang="ru-RU" sz="2200" dirty="0" smtClean="0">
                <a:solidFill>
                  <a:schemeClr val="bg2">
                    <a:lumMod val="10000"/>
                  </a:schemeClr>
                </a:solidFill>
                <a:latin typeface="Verdana" pitchFamily="34" charset="0"/>
                <a:ea typeface="Verdana" pitchFamily="34" charset="0"/>
                <a:cs typeface="Verdana" pitchFamily="34" charset="0"/>
              </a:rPr>
              <a:t>       Развивать мелкую моторику рук</a:t>
            </a:r>
          </a:p>
          <a:p>
            <a:pPr>
              <a:lnSpc>
                <a:spcPct val="200000"/>
              </a:lnSpc>
              <a:buNone/>
            </a:pPr>
            <a:r>
              <a:rPr lang="ru-RU" sz="2200" dirty="0" smtClean="0">
                <a:solidFill>
                  <a:schemeClr val="bg2">
                    <a:lumMod val="10000"/>
                  </a:schemeClr>
                </a:solidFill>
                <a:latin typeface="Verdana" pitchFamily="34" charset="0"/>
                <a:ea typeface="Verdana" pitchFamily="34" charset="0"/>
                <a:cs typeface="Verdana" pitchFamily="34" charset="0"/>
              </a:rPr>
              <a:t>       Воспитывать трудолюбие, умение доводить начатое дело до конца</a:t>
            </a:r>
            <a:endParaRPr lang="ru-RU" sz="2200" dirty="0" smtClean="0">
              <a:solidFill>
                <a:schemeClr val="bg2">
                  <a:lumMod val="10000"/>
                </a:schemeClr>
              </a:solidFill>
            </a:endParaRPr>
          </a:p>
          <a:p>
            <a:pPr>
              <a:lnSpc>
                <a:spcPct val="200000"/>
              </a:lnSpc>
              <a:buNone/>
            </a:pPr>
            <a:endParaRPr lang="ru-RU" sz="2200" dirty="0" smtClean="0">
              <a:solidFill>
                <a:schemeClr val="bg2">
                  <a:lumMod val="10000"/>
                </a:schemeClr>
              </a:solidFill>
            </a:endParaRPr>
          </a:p>
          <a:p>
            <a:pPr algn="just">
              <a:lnSpc>
                <a:spcPct val="200000"/>
              </a:lnSpc>
              <a:buNone/>
            </a:pPr>
            <a:r>
              <a:rPr lang="ru-RU" sz="2200" dirty="0" smtClean="0">
                <a:solidFill>
                  <a:schemeClr val="bg2">
                    <a:lumMod val="10000"/>
                  </a:schemeClr>
                </a:solidFill>
              </a:rPr>
              <a:t>               </a:t>
            </a:r>
            <a:r>
              <a:rPr lang="ru-RU" sz="2200" dirty="0" smtClean="0">
                <a:solidFill>
                  <a:schemeClr val="bg2">
                    <a:lumMod val="10000"/>
                  </a:schemeClr>
                </a:solidFill>
                <a:latin typeface="Verdana" pitchFamily="34" charset="0"/>
                <a:ea typeface="Verdana" pitchFamily="34" charset="0"/>
                <a:cs typeface="Verdana" pitchFamily="34" charset="0"/>
              </a:rPr>
              <a:t>Учитывая способности детей, можно разделить детский коллектив на подгруппы, планируя разный объем усвоения материала на занятиях.</a:t>
            </a:r>
          </a:p>
          <a:p>
            <a:pPr algn="just">
              <a:lnSpc>
                <a:spcPct val="200000"/>
              </a:lnSpc>
              <a:buNone/>
            </a:pPr>
            <a:r>
              <a:rPr lang="ru-RU" sz="2200" dirty="0" smtClean="0">
                <a:solidFill>
                  <a:schemeClr val="bg2">
                    <a:lumMod val="10000"/>
                  </a:schemeClr>
                </a:solidFill>
                <a:latin typeface="Verdana" pitchFamily="34" charset="0"/>
                <a:ea typeface="Verdana" pitchFamily="34" charset="0"/>
                <a:cs typeface="Verdana" pitchFamily="34" charset="0"/>
              </a:rPr>
              <a:t>      Интерес к занятиям возрастает, если детям ясен мотив: сделать цветок для мамы, украшения, чтоб украсить группу или дом к празднику. </a:t>
            </a:r>
          </a:p>
          <a:p>
            <a:pPr algn="just">
              <a:lnSpc>
                <a:spcPct val="200000"/>
              </a:lnSpc>
              <a:buNone/>
            </a:pPr>
            <a:r>
              <a:rPr lang="ru-RU" sz="2200" dirty="0" smtClean="0">
                <a:solidFill>
                  <a:schemeClr val="bg2">
                    <a:lumMod val="10000"/>
                  </a:schemeClr>
                </a:solidFill>
                <a:latin typeface="Verdana" pitchFamily="34" charset="0"/>
                <a:ea typeface="Verdana" pitchFamily="34" charset="0"/>
                <a:cs typeface="Verdana" pitchFamily="34" charset="0"/>
              </a:rPr>
              <a:t>           Начиная с первого занятия, следует ориентировать детей на точность выполнения действий, обращать их внимание на то, что сгибы надо проглаживать с усилием, иначе при выполнении следующего действия бумага не будет слушаться.</a:t>
            </a:r>
          </a:p>
          <a:p>
            <a:pPr>
              <a:lnSpc>
                <a:spcPct val="200000"/>
              </a:lnSpc>
              <a:buNone/>
            </a:pPr>
            <a:endParaRPr lang="ru-RU" sz="1400" dirty="0">
              <a:solidFill>
                <a:schemeClr val="bg2">
                  <a:lumMod val="10000"/>
                </a:schemeClr>
              </a:solidFill>
            </a:endParaRPr>
          </a:p>
        </p:txBody>
      </p:sp>
    </p:spTree>
    <p:custDataLst>
      <p:tags r:id="rId1"/>
    </p:custDataLst>
  </p:cSld>
  <p:clrMapOvr>
    <a:masterClrMapping/>
  </p:clrMapOvr>
  <p:transition advTm="215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r>
              <a:rPr lang="ru-RU" dirty="0" smtClean="0"/>
              <a:t>Оригами «Цветок»</a:t>
            </a:r>
            <a:endParaRPr lang="ru-RU" dirty="0"/>
          </a:p>
        </p:txBody>
      </p:sp>
      <p:sp>
        <p:nvSpPr>
          <p:cNvPr id="3" name="Содержимое 2"/>
          <p:cNvSpPr>
            <a:spLocks noGrp="1"/>
          </p:cNvSpPr>
          <p:nvPr>
            <p:ph idx="1"/>
          </p:nvPr>
        </p:nvSpPr>
        <p:spPr>
          <a:xfrm>
            <a:off x="457200" y="1142984"/>
            <a:ext cx="8229600" cy="5166376"/>
          </a:xfrm>
        </p:spPr>
        <p:txBody>
          <a:bodyPr>
            <a:normAutofit/>
          </a:bodyPr>
          <a:lstStyle/>
          <a:p>
            <a:pPr>
              <a:lnSpc>
                <a:spcPct val="220000"/>
              </a:lnSpc>
              <a:buNone/>
            </a:pPr>
            <a:r>
              <a:rPr lang="ru-RU" sz="1400" dirty="0" smtClean="0">
                <a:solidFill>
                  <a:schemeClr val="bg2">
                    <a:lumMod val="10000"/>
                  </a:schemeClr>
                </a:solidFill>
                <a:latin typeface="Verdana" pitchFamily="34" charset="0"/>
                <a:ea typeface="Verdana" pitchFamily="34" charset="0"/>
                <a:cs typeface="Verdana" pitchFamily="34" charset="0"/>
              </a:rPr>
              <a:t>           Приготовьте небольшие квадраты одного размера: 1-2 зеленого цвета для листьев, 3-4 одного цвета для лепестков; полоски зеленого цвета для стебельков; лист для основы аппликации. </a:t>
            </a:r>
          </a:p>
          <a:p>
            <a:pPr>
              <a:lnSpc>
                <a:spcPct val="220000"/>
              </a:lnSpc>
              <a:buNone/>
            </a:pPr>
            <a:r>
              <a:rPr lang="ru-RU" sz="1400" dirty="0" smtClean="0">
                <a:solidFill>
                  <a:schemeClr val="bg2">
                    <a:lumMod val="10000"/>
                  </a:schemeClr>
                </a:solidFill>
                <a:latin typeface="Verdana" pitchFamily="34" charset="0"/>
                <a:ea typeface="Verdana" pitchFamily="34" charset="0"/>
                <a:cs typeface="Verdana" pitchFamily="34" charset="0"/>
              </a:rPr>
              <a:t>       Приготовьте квадрат любого цвета размером 15х15 см. Возьмите квадрат и перегните его пополам, опуская верхний угол, перегните квадрат пополам слева на право, опустите верхний и нижний углы к месту пересечения линий. Полученные «конфетки» приклейте к основе. В верхней части выложите «конфетки»-лепестки, приклейте их, чтоб они не выходили за края листа-основы. Приклейте к полоске-стебельку листик. В середину цветка приклейте желтый кружок. </a:t>
            </a:r>
            <a:endParaRPr lang="ru-RU" sz="1400" dirty="0">
              <a:solidFill>
                <a:schemeClr val="bg2">
                  <a:lumMod val="10000"/>
                </a:schemeClr>
              </a:solidFill>
              <a:latin typeface="Verdana" pitchFamily="34" charset="0"/>
              <a:ea typeface="Verdana" pitchFamily="34" charset="0"/>
              <a:cs typeface="Verdana" pitchFamily="34" charset="0"/>
            </a:endParaRPr>
          </a:p>
        </p:txBody>
      </p:sp>
    </p:spTree>
    <p:custDataLst>
      <p:tags r:id="rId1"/>
    </p:custDataLst>
  </p:cSld>
  <p:clrMapOvr>
    <a:masterClrMapping/>
  </p:clrMapOvr>
  <p:transition advTm="2187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Дом Документы\Рабочий стол\Camera\20150722_092708.jpg"/>
          <p:cNvPicPr>
            <a:picLocks noChangeAspect="1" noChangeArrowheads="1"/>
          </p:cNvPicPr>
          <p:nvPr/>
        </p:nvPicPr>
        <p:blipFill>
          <a:blip r:embed="rId3" cstate="print"/>
          <a:srcRect/>
          <a:stretch>
            <a:fillRect/>
          </a:stretch>
        </p:blipFill>
        <p:spPr bwMode="auto">
          <a:xfrm>
            <a:off x="2857488" y="642918"/>
            <a:ext cx="3929090" cy="5900766"/>
          </a:xfrm>
          <a:prstGeom prst="rect">
            <a:avLst/>
          </a:prstGeom>
          <a:ln>
            <a:noFill/>
          </a:ln>
          <a:effectLst>
            <a:softEdge rad="112500"/>
          </a:effectLst>
        </p:spPr>
      </p:pic>
      <p:sp>
        <p:nvSpPr>
          <p:cNvPr id="4" name="Содержимое 3"/>
          <p:cNvSpPr>
            <a:spLocks noGrp="1"/>
          </p:cNvSpPr>
          <p:nvPr>
            <p:ph idx="1"/>
          </p:nvPr>
        </p:nvSpPr>
        <p:spPr/>
        <p:txBody>
          <a:bodyPr/>
          <a:lstStyle/>
          <a:p>
            <a:endParaRPr lang="ru-RU"/>
          </a:p>
        </p:txBody>
      </p:sp>
    </p:spTree>
    <p:custDataLst>
      <p:tags r:id="rId1"/>
    </p:custDataLst>
  </p:cSld>
  <p:clrMapOvr>
    <a:masterClrMapping/>
  </p:clrMapOvr>
  <p:transition advTm="160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Дом Документы\Рабочий стол\Camera\20150722_093601.jpg"/>
          <p:cNvPicPr>
            <a:picLocks noGrp="1" noChangeAspect="1" noChangeArrowheads="1"/>
          </p:cNvPicPr>
          <p:nvPr>
            <p:ph idx="1"/>
          </p:nvPr>
        </p:nvPicPr>
        <p:blipFill>
          <a:blip r:embed="rId3" cstate="print"/>
          <a:srcRect/>
          <a:stretch>
            <a:fillRect/>
          </a:stretch>
        </p:blipFill>
        <p:spPr bwMode="auto">
          <a:xfrm>
            <a:off x="2714612" y="714356"/>
            <a:ext cx="3898926" cy="5065715"/>
          </a:xfrm>
          <a:prstGeom prst="rect">
            <a:avLst/>
          </a:prstGeom>
          <a:ln>
            <a:noFill/>
          </a:ln>
          <a:effectLst>
            <a:softEdge rad="112500"/>
          </a:effectLst>
        </p:spPr>
      </p:pic>
    </p:spTree>
    <p:custDataLst>
      <p:tags r:id="rId1"/>
    </p:custDataLst>
  </p:cSld>
  <p:clrMapOvr>
    <a:masterClrMapping/>
  </p:clrMapOvr>
  <p:transition advTm="96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Дом Документы\Рабочий стол\Camera\20150722_101424.jpg"/>
          <p:cNvPicPr>
            <a:picLocks noGrp="1" noChangeAspect="1" noChangeArrowheads="1"/>
          </p:cNvPicPr>
          <p:nvPr>
            <p:ph idx="1"/>
          </p:nvPr>
        </p:nvPicPr>
        <p:blipFill>
          <a:blip r:embed="rId3" cstate="print"/>
          <a:srcRect/>
          <a:stretch>
            <a:fillRect/>
          </a:stretch>
        </p:blipFill>
        <p:spPr bwMode="auto">
          <a:xfrm>
            <a:off x="3000364" y="642918"/>
            <a:ext cx="3929090" cy="5665807"/>
          </a:xfrm>
          <a:prstGeom prst="rect">
            <a:avLst/>
          </a:prstGeom>
          <a:ln>
            <a:noFill/>
          </a:ln>
          <a:effectLst>
            <a:softEdge rad="112500"/>
          </a:effectLst>
        </p:spPr>
      </p:pic>
    </p:spTree>
    <p:custDataLst>
      <p:tags r:id="rId1"/>
    </p:custDataLst>
  </p:cSld>
  <p:clrMapOvr>
    <a:masterClrMapping/>
  </p:clrMapOvr>
  <p:transition advTm="99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Дом Документы\Рабочий стол\Camera\20150722_132942.jpg"/>
          <p:cNvPicPr>
            <a:picLocks noGrp="1" noChangeAspect="1" noChangeArrowheads="1"/>
          </p:cNvPicPr>
          <p:nvPr>
            <p:ph idx="1"/>
          </p:nvPr>
        </p:nvPicPr>
        <p:blipFill>
          <a:blip r:embed="rId3" cstate="print"/>
          <a:srcRect/>
          <a:stretch>
            <a:fillRect/>
          </a:stretch>
        </p:blipFill>
        <p:spPr bwMode="auto">
          <a:xfrm>
            <a:off x="2852550" y="857232"/>
            <a:ext cx="4076903" cy="5451493"/>
          </a:xfrm>
          <a:prstGeom prst="rect">
            <a:avLst/>
          </a:prstGeom>
          <a:ln>
            <a:noFill/>
          </a:ln>
          <a:effectLst>
            <a:softEdge rad="112500"/>
          </a:effectLst>
        </p:spPr>
      </p:pic>
    </p:spTree>
    <p:custDataLst>
      <p:tags r:id="rId1"/>
    </p:custDataLst>
  </p:cSld>
  <p:clrMapOvr>
    <a:masterClrMapping/>
  </p:clrMapOvr>
  <p:transition advTm="946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1.1|1.1|1.2"/>
</p:tagLst>
</file>

<file path=ppt/tags/tag10.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1.1|3.4|2.6"/>
</p:tagLst>
</file>

<file path=ppt/tags/tag3.xml><?xml version="1.0" encoding="utf-8"?>
<p:tagLst xmlns:a="http://schemas.openxmlformats.org/drawingml/2006/main" xmlns:r="http://schemas.openxmlformats.org/officeDocument/2006/relationships" xmlns:p="http://schemas.openxmlformats.org/presentationml/2006/main">
  <p:tag name="TIMING" val="|0.5|1.4|2|1.6"/>
</p:tagLst>
</file>

<file path=ppt/tags/tag4.xml><?xml version="1.0" encoding="utf-8"?>
<p:tagLst xmlns:a="http://schemas.openxmlformats.org/drawingml/2006/main" xmlns:r="http://schemas.openxmlformats.org/officeDocument/2006/relationships" xmlns:p="http://schemas.openxmlformats.org/presentationml/2006/main">
  <p:tag name="TIMING" val="|0.7|3.1|1.4|1.3|2|2.2|1.8"/>
</p:tagLst>
</file>

<file path=ppt/tags/tag5.xml><?xml version="1.0" encoding="utf-8"?>
<p:tagLst xmlns:a="http://schemas.openxmlformats.org/drawingml/2006/main" xmlns:r="http://schemas.openxmlformats.org/officeDocument/2006/relationships" xmlns:p="http://schemas.openxmlformats.org/presentationml/2006/main">
  <p:tag name="TIMING" val="|0.6|1.5|1.6"/>
</p:tagLst>
</file>

<file path=ppt/tags/tag6.xml><?xml version="1.0" encoding="utf-8"?>
<p:tagLst xmlns:a="http://schemas.openxmlformats.org/drawingml/2006/main" xmlns:r="http://schemas.openxmlformats.org/officeDocument/2006/relationships" xmlns:p="http://schemas.openxmlformats.org/presentationml/2006/main">
  <p:tag name="TIMING" val="|1.4|9"/>
</p:tagLst>
</file>

<file path=ppt/tags/tag7.xml><?xml version="1.0" encoding="utf-8"?>
<p:tagLst xmlns:a="http://schemas.openxmlformats.org/drawingml/2006/main" xmlns:r="http://schemas.openxmlformats.org/officeDocument/2006/relationships" xmlns:p="http://schemas.openxmlformats.org/presentationml/2006/main">
  <p:tag name="TIMING" val="|0.7"/>
</p:tagLst>
</file>

<file path=ppt/tags/tag8.xml><?xml version="1.0" encoding="utf-8"?>
<p:tagLst xmlns:a="http://schemas.openxmlformats.org/drawingml/2006/main" xmlns:r="http://schemas.openxmlformats.org/officeDocument/2006/relationships" xmlns:p="http://schemas.openxmlformats.org/presentationml/2006/main">
  <p:tag name="TIMING" val="|0.2"/>
</p:tagLst>
</file>

<file path=ppt/tags/tag9.xml><?xml version="1.0" encoding="utf-8"?>
<p:tagLst xmlns:a="http://schemas.openxmlformats.org/drawingml/2006/main" xmlns:r="http://schemas.openxmlformats.org/officeDocument/2006/relationships" xmlns:p="http://schemas.openxmlformats.org/presentationml/2006/main">
  <p:tag name="TIMING" val="|0.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6">
      <a:dk1>
        <a:sysClr val="windowText" lastClr="000000"/>
      </a:dk1>
      <a:lt1>
        <a:sysClr val="window" lastClr="FFFFFF"/>
      </a:lt1>
      <a:dk2>
        <a:srgbClr val="AFF0FF"/>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99</TotalTime>
  <Words>361</Words>
  <Application>Microsoft Office PowerPoint</Application>
  <PresentationFormat>Экран (4:3)</PresentationFormat>
  <Paragraphs>22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Апекс</vt:lpstr>
      <vt:lpstr>      ОРИГАМИ </vt:lpstr>
      <vt:lpstr>Слайд 2</vt:lpstr>
      <vt:lpstr>Слайд 3</vt:lpstr>
      <vt:lpstr>Слайд 4</vt:lpstr>
      <vt:lpstr>Оригами «Цветок»</vt:lpstr>
      <vt:lpstr>Слайд 6</vt:lpstr>
      <vt:lpstr>Слайд 7</vt:lpstr>
      <vt:lpstr>Слайд 8</vt:lpstr>
      <vt:lpstr>Слайд 9</vt:lpstr>
      <vt:lpstr>Слайд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ОРИГАМИ</dc:title>
  <dc:creator>Дом</dc:creator>
  <cp:lastModifiedBy>Дом</cp:lastModifiedBy>
  <cp:revision>13</cp:revision>
  <dcterms:created xsi:type="dcterms:W3CDTF">2015-08-04T09:09:55Z</dcterms:created>
  <dcterms:modified xsi:type="dcterms:W3CDTF">2015-08-06T08:58:52Z</dcterms:modified>
</cp:coreProperties>
</file>