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40" autoAdjust="0"/>
  </p:normalViewPr>
  <p:slideViewPr>
    <p:cSldViewPr>
      <p:cViewPr>
        <p:scale>
          <a:sx n="70" d="100"/>
          <a:sy n="70" d="100"/>
        </p:scale>
        <p:origin x="-2814" y="-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374D-3981-4689-B588-7E227722B13E}" type="datetimeFigureOut">
              <a:rPr lang="ru-RU" smtClean="0"/>
              <a:pPr/>
              <a:t>04.10.2015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7742-ED0C-441A-AFC4-9DE5031CF54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374D-3981-4689-B588-7E227722B13E}" type="datetimeFigureOut">
              <a:rPr lang="ru-RU" smtClean="0"/>
              <a:pPr/>
              <a:t>04.10.2015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7742-ED0C-441A-AFC4-9DE5031CF54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374D-3981-4689-B588-7E227722B13E}" type="datetimeFigureOut">
              <a:rPr lang="ru-RU" smtClean="0"/>
              <a:pPr/>
              <a:t>04.10.2015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7742-ED0C-441A-AFC4-9DE5031CF54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374D-3981-4689-B588-7E227722B13E}" type="datetimeFigureOut">
              <a:rPr lang="ru-RU" smtClean="0"/>
              <a:pPr/>
              <a:t>04.10.2015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7742-ED0C-441A-AFC4-9DE5031CF54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374D-3981-4689-B588-7E227722B13E}" type="datetimeFigureOut">
              <a:rPr lang="ru-RU" smtClean="0"/>
              <a:pPr/>
              <a:t>04.10.2015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7742-ED0C-441A-AFC4-9DE5031CF54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374D-3981-4689-B588-7E227722B13E}" type="datetimeFigureOut">
              <a:rPr lang="ru-RU" smtClean="0"/>
              <a:pPr/>
              <a:t>04.10.2015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7742-ED0C-441A-AFC4-9DE5031CF54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374D-3981-4689-B588-7E227722B13E}" type="datetimeFigureOut">
              <a:rPr lang="ru-RU" smtClean="0"/>
              <a:pPr/>
              <a:t>04.10.2015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7742-ED0C-441A-AFC4-9DE5031CF54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374D-3981-4689-B588-7E227722B13E}" type="datetimeFigureOut">
              <a:rPr lang="ru-RU" smtClean="0"/>
              <a:pPr/>
              <a:t>04.10.2015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7742-ED0C-441A-AFC4-9DE5031CF54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374D-3981-4689-B588-7E227722B13E}" type="datetimeFigureOut">
              <a:rPr lang="ru-RU" smtClean="0"/>
              <a:pPr/>
              <a:t>04.10.2015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7742-ED0C-441A-AFC4-9DE5031CF54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374D-3981-4689-B588-7E227722B13E}" type="datetimeFigureOut">
              <a:rPr lang="ru-RU" smtClean="0"/>
              <a:pPr/>
              <a:t>04.10.2015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7742-ED0C-441A-AFC4-9DE5031CF54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374D-3981-4689-B588-7E227722B13E}" type="datetimeFigureOut">
              <a:rPr lang="ru-RU" smtClean="0"/>
              <a:pPr/>
              <a:t>04.10.2015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7742-ED0C-441A-AFC4-9DE5031CF54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03374D-3981-4689-B588-7E227722B13E}" type="datetimeFigureOut">
              <a:rPr lang="ru-RU" smtClean="0"/>
              <a:pPr/>
              <a:t>04.10.2015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CC7742-ED0C-441A-AFC4-9DE5031CF54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8640"/>
            <a:ext cx="8064896" cy="882119"/>
          </a:xfrm>
        </p:spPr>
        <p:txBody>
          <a:bodyPr/>
          <a:lstStyle/>
          <a:p>
            <a:pPr algn="ctr"/>
            <a:r>
              <a:rPr lang="ru-RU" sz="1600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Муниципальное бюджетное  дошкольное образовательное учреждение </a:t>
            </a:r>
            <a:br>
              <a:rPr lang="ru-RU" sz="1600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«Детский сад комбинированного вида №5 «Крепыш»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992888" cy="2592288"/>
          </a:xfrm>
        </p:spPr>
        <p:txBody>
          <a:bodyPr/>
          <a:lstStyle/>
          <a:p>
            <a:pPr marL="0" lvl="0" indent="0" algn="ctr" eaLnBrk="0" hangingPunct="0">
              <a:spcBef>
                <a:spcPts val="0"/>
              </a:spcBef>
              <a:buNone/>
              <a:defRPr/>
            </a:pPr>
            <a:r>
              <a:rPr lang="ru-RU" sz="28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Мультимедийная </a:t>
            </a:r>
            <a:r>
              <a:rPr lang="ru-RU" sz="2800" dirty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разработка </a:t>
            </a:r>
            <a:br>
              <a:rPr lang="ru-RU" sz="2800" dirty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непосредственно образовательной деятельности </a:t>
            </a:r>
            <a:br>
              <a:rPr lang="ru-RU" sz="2800" dirty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 группе для детей от </a:t>
            </a:r>
            <a:r>
              <a:rPr lang="ru-RU" sz="28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3 до 4 лет</a:t>
            </a:r>
            <a:br>
              <a:rPr lang="ru-RU" sz="28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 агитбригадой отряда ЮИД</a:t>
            </a:r>
            <a:br>
              <a:rPr lang="ru-RU" sz="28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Образовательная </a:t>
            </a:r>
            <a:r>
              <a:rPr lang="ru-RU" sz="20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область художественное</a:t>
            </a:r>
            <a:br>
              <a:rPr lang="ru-RU" sz="20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 smtClean="0">
                <a:ln w="1800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творчество (аппликация)</a:t>
            </a:r>
            <a:r>
              <a:rPr lang="ru-RU" sz="2800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611560" y="5661025"/>
            <a:ext cx="8280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Воспитатель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Арама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  Мария Александровна </a:t>
            </a: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93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4572000" cy="30639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lvl="0" indent="-27305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ru-RU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воспитателя</a:t>
            </a:r>
          </a:p>
          <a:p>
            <a:pPr marL="228600" lvl="0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(стук в дверь) </a:t>
            </a:r>
          </a:p>
          <a:p>
            <a:pPr marL="228600" lvl="0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Ребята, к нам опять кто-то пришел. Кто же это? </a:t>
            </a:r>
          </a:p>
          <a:p>
            <a:pPr marL="228600" lvl="0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Здравствуй, Лиса.. мы знакомимся с правилами дорожных движений. Лиса, а ты знаешь правила дорожных движений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1512" y="260648"/>
            <a:ext cx="421297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2000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Деятельность </a:t>
            </a:r>
            <a:r>
              <a:rPr lang="ru-RU" altLang="ru-RU" sz="2000" u="sng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воспитанников агитбригады отряда ЮИД и</a:t>
            </a:r>
          </a:p>
          <a:p>
            <a:pPr lvl="0"/>
            <a:r>
              <a:rPr lang="ru-RU" altLang="ru-RU" sz="2000" u="sng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детей 2 младшей группы</a:t>
            </a:r>
            <a:endParaRPr lang="ru-RU" altLang="ru-RU" sz="2000" u="sng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/>
            <a:r>
              <a:rPr lang="ru-RU" altLang="ru-RU" u="sng" dirty="0">
                <a:latin typeface="Times New Roman" pitchFamily="18" charset="0"/>
                <a:ea typeface="+mj-ea"/>
                <a:cs typeface="Times New Roman" pitchFamily="18" charset="0"/>
              </a:rPr>
              <a:t> (входит лиса) 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*</a:t>
            </a:r>
            <a:r>
              <a:rPr lang="ru-RU" altLang="ru-RU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 Ах</a:t>
            </a:r>
            <a:r>
              <a:rPr lang="ru-RU" altLang="ru-RU" u="sng" dirty="0">
                <a:latin typeface="Times New Roman" pitchFamily="18" charset="0"/>
                <a:ea typeface="+mj-ea"/>
                <a:cs typeface="Times New Roman" pitchFamily="18" charset="0"/>
              </a:rPr>
              <a:t>, я рыжая Лиса </a:t>
            </a:r>
          </a:p>
          <a:p>
            <a:pPr lvl="0"/>
            <a:r>
              <a:rPr lang="ru-RU" altLang="ru-RU" u="sng" dirty="0">
                <a:latin typeface="Times New Roman" pitchFamily="18" charset="0"/>
                <a:ea typeface="+mj-ea"/>
                <a:cs typeface="Times New Roman" pitchFamily="18" charset="0"/>
              </a:rPr>
              <a:t> Я плутовка, я хитра. </a:t>
            </a:r>
          </a:p>
          <a:p>
            <a:pPr lvl="0"/>
            <a:r>
              <a:rPr lang="ru-RU" altLang="ru-RU" u="sng" dirty="0">
                <a:latin typeface="Times New Roman" pitchFamily="18" charset="0"/>
                <a:ea typeface="+mj-ea"/>
                <a:cs typeface="Times New Roman" pitchFamily="18" charset="0"/>
              </a:rPr>
              <a:t> Никого я не боюсь </a:t>
            </a:r>
          </a:p>
          <a:p>
            <a:pPr lvl="0"/>
            <a:r>
              <a:rPr lang="ru-RU" altLang="ru-RU" u="sng" dirty="0">
                <a:latin typeface="Times New Roman" pitchFamily="18" charset="0"/>
                <a:ea typeface="+mj-ea"/>
                <a:cs typeface="Times New Roman" pitchFamily="18" charset="0"/>
              </a:rPr>
              <a:t> Где хочу, там появлюсь. </a:t>
            </a:r>
          </a:p>
          <a:p>
            <a:pPr lvl="0"/>
            <a:r>
              <a:rPr lang="ru-RU" altLang="ru-RU" u="sng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*</a:t>
            </a:r>
            <a:r>
              <a:rPr lang="ru-RU" altLang="ru-RU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Здравствуйте</a:t>
            </a:r>
            <a:r>
              <a:rPr lang="ru-RU" altLang="ru-RU" u="sng" dirty="0">
                <a:latin typeface="Times New Roman" pitchFamily="18" charset="0"/>
                <a:ea typeface="+mj-ea"/>
                <a:cs typeface="Times New Roman" pitchFamily="18" charset="0"/>
              </a:rPr>
              <a:t>, дети. А что вы тут делаете? </a:t>
            </a:r>
            <a:endParaRPr lang="ru-RU" altLang="ru-RU" u="sng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altLang="ru-RU" u="sng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*</a:t>
            </a:r>
            <a:r>
              <a:rPr lang="ru-RU" altLang="ru-RU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 Конечно</a:t>
            </a:r>
            <a:r>
              <a:rPr lang="ru-RU" altLang="ru-RU" u="sng" dirty="0">
                <a:latin typeface="Times New Roman" pitchFamily="18" charset="0"/>
                <a:ea typeface="+mj-ea"/>
                <a:cs typeface="Times New Roman" pitchFamily="18" charset="0"/>
              </a:rPr>
              <a:t>, знаю. 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*</a:t>
            </a:r>
            <a:r>
              <a:rPr lang="ru-RU" altLang="ru-RU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 Скажи</a:t>
            </a:r>
            <a:r>
              <a:rPr lang="ru-RU" altLang="ru-RU" u="sng" dirty="0">
                <a:latin typeface="Times New Roman" pitchFamily="18" charset="0"/>
                <a:ea typeface="+mj-ea"/>
                <a:cs typeface="Times New Roman" pitchFamily="18" charset="0"/>
              </a:rPr>
              <a:t>, вот это какой знак? </a:t>
            </a:r>
          </a:p>
          <a:p>
            <a:pPr lvl="0"/>
            <a:r>
              <a:rPr lang="ru-RU" altLang="ru-RU" u="sng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*</a:t>
            </a:r>
            <a:r>
              <a:rPr lang="ru-RU" altLang="ru-RU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Светофор</a:t>
            </a:r>
            <a:r>
              <a:rPr lang="ru-RU" altLang="ru-RU" u="sng" dirty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</a:p>
          <a:p>
            <a:pPr lvl="0"/>
            <a:r>
              <a:rPr lang="ru-RU" altLang="ru-RU" u="sng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*</a:t>
            </a:r>
            <a:r>
              <a:rPr lang="ru-RU" altLang="ru-RU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А </a:t>
            </a:r>
            <a:r>
              <a:rPr lang="ru-RU" altLang="ru-RU" u="sng" dirty="0">
                <a:latin typeface="Times New Roman" pitchFamily="18" charset="0"/>
                <a:ea typeface="+mj-ea"/>
                <a:cs typeface="Times New Roman" pitchFamily="18" charset="0"/>
              </a:rPr>
              <a:t>для чего нужен светофор. Расскажи нам. 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*</a:t>
            </a:r>
            <a:r>
              <a:rPr lang="ru-RU" altLang="ru-RU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 А </a:t>
            </a:r>
            <a:r>
              <a:rPr lang="ru-RU" altLang="ru-RU" u="sng" dirty="0">
                <a:latin typeface="Times New Roman" pitchFamily="18" charset="0"/>
                <a:ea typeface="+mj-ea"/>
                <a:cs typeface="Times New Roman" pitchFamily="18" charset="0"/>
              </a:rPr>
              <a:t>что рассказать. Похож на елочку, горят разноцветные огоньки, вокруг него можно хоровод водить. </a:t>
            </a:r>
          </a:p>
          <a:p>
            <a:pPr lvl="0"/>
            <a:r>
              <a:rPr lang="ru-RU" altLang="ru-RU" u="sng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*</a:t>
            </a:r>
            <a:r>
              <a:rPr lang="ru-RU" altLang="ru-RU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Ребята</a:t>
            </a:r>
            <a:r>
              <a:rPr lang="ru-RU" altLang="ru-RU" u="sng" dirty="0">
                <a:latin typeface="Times New Roman" pitchFamily="18" charset="0"/>
                <a:ea typeface="+mj-ea"/>
                <a:cs typeface="Times New Roman" pitchFamily="18" charset="0"/>
              </a:rPr>
              <a:t>, правильно ли говорит Лиса. </a:t>
            </a:r>
          </a:p>
          <a:p>
            <a:pPr lvl="0"/>
            <a:r>
              <a:rPr lang="ru-RU" altLang="ru-RU" u="sng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Нет</a:t>
            </a:r>
            <a:r>
              <a:rPr lang="ru-RU" altLang="ru-RU" u="sng" dirty="0">
                <a:latin typeface="Times New Roman" pitchFamily="18" charset="0"/>
                <a:ea typeface="+mj-ea"/>
                <a:cs typeface="Times New Roman" pitchFamily="18" charset="0"/>
              </a:rPr>
              <a:t>. Конечно, нет. Лиса, послушай, наши дети знают стихи про светофор. </a:t>
            </a:r>
          </a:p>
          <a:p>
            <a:pPr lvl="0"/>
            <a:endParaRPr lang="ru-RU" altLang="ru-RU" sz="2000" u="sng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/>
            <a:r>
              <a:rPr lang="ru-RU" altLang="ru-RU" sz="2000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altLang="ru-RU" sz="2000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altLang="ru-RU" sz="2000" u="sng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2" name="Picture 2" descr="C:\Users\user\Desktop\фото\P10003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3502316"/>
            <a:ext cx="3550651" cy="2662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703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4182" y="260478"/>
            <a:ext cx="4572000" cy="41934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lvl="0" indent="-27305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ru-RU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воспитателя</a:t>
            </a: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endParaRPr lang="ru-RU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Ребята, правильно ли говорит Лиса. </a:t>
            </a:r>
          </a:p>
          <a:p>
            <a:pPr marL="228600" lvl="0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Нет. Конечно, нет. Лиса, послушай, наши дети знают стихи про светофор. </a:t>
            </a:r>
          </a:p>
          <a:p>
            <a:pPr marL="228600" lvl="0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Вот, Лиса, наши дети какие умные. Они знают правила дорожного движения. </a:t>
            </a:r>
          </a:p>
          <a:p>
            <a:pPr marL="228600" lvl="0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твои лесные друзья знают правила дорожного движения? </a:t>
            </a:r>
          </a:p>
          <a:p>
            <a:pPr marL="228600" lvl="0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34489" y="233146"/>
            <a:ext cx="4255761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2000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Деятельность </a:t>
            </a:r>
            <a:r>
              <a:rPr lang="ru-RU" altLang="ru-RU" sz="2000" u="sng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воспитанников</a:t>
            </a:r>
          </a:p>
          <a:p>
            <a:pPr lvl="0"/>
            <a:r>
              <a:rPr lang="ru-RU" altLang="ru-RU" sz="2000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</a:t>
            </a:r>
            <a:r>
              <a:rPr lang="ru-RU" altLang="ru-RU" sz="2000" u="sng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гитбригады отряда ЮИД и </a:t>
            </a:r>
          </a:p>
          <a:p>
            <a:pPr lvl="0"/>
            <a:r>
              <a:rPr lang="ru-RU" altLang="ru-RU" sz="2000" u="sng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детей 2 младшей группы</a:t>
            </a:r>
            <a:endParaRPr lang="ru-RU" altLang="ru-RU" sz="2000" u="sng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altLang="ru-RU" u="sng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altLang="ru-RU" u="sng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400" dirty="0" smtClean="0">
                <a:solidFill>
                  <a:srgbClr val="FF0000"/>
                </a:solidFill>
              </a:rPr>
              <a:t> * </a:t>
            </a:r>
            <a:r>
              <a:rPr lang="ru-RU" sz="1400" dirty="0" smtClean="0"/>
              <a:t>Наши </a:t>
            </a:r>
            <a:r>
              <a:rPr lang="ru-RU" sz="1400" dirty="0"/>
              <a:t>ребята идут в детский сад </a:t>
            </a:r>
          </a:p>
          <a:p>
            <a:r>
              <a:rPr lang="ru-RU" sz="1400" dirty="0"/>
              <a:t> Наши ребята очень спешат! </a:t>
            </a:r>
          </a:p>
          <a:p>
            <a:r>
              <a:rPr lang="ru-RU" sz="1400" dirty="0"/>
              <a:t> Хоть у вас терпенья нет, </a:t>
            </a:r>
          </a:p>
          <a:p>
            <a:r>
              <a:rPr lang="ru-RU" sz="1400" dirty="0"/>
              <a:t> Подождите – красный свет! </a:t>
            </a:r>
          </a:p>
          <a:p>
            <a:r>
              <a:rPr lang="ru-RU" sz="1400" dirty="0"/>
              <a:t> Детям путь закрыт! 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*</a:t>
            </a:r>
            <a:r>
              <a:rPr lang="ru-RU" sz="1400" dirty="0" smtClean="0"/>
              <a:t> </a:t>
            </a:r>
            <a:r>
              <a:rPr lang="ru-RU" sz="1400" dirty="0"/>
              <a:t>Желтый свет на пути – </a:t>
            </a:r>
          </a:p>
          <a:p>
            <a:r>
              <a:rPr lang="ru-RU" sz="1400" dirty="0"/>
              <a:t> Приготовьтесь в путь идти </a:t>
            </a:r>
          </a:p>
          <a:p>
            <a:r>
              <a:rPr lang="ru-RU" sz="1400" dirty="0"/>
              <a:t> Свет зеленый впереди – </a:t>
            </a:r>
          </a:p>
          <a:p>
            <a:r>
              <a:rPr lang="ru-RU" sz="1400" dirty="0"/>
              <a:t> Вот теперь переходи. </a:t>
            </a:r>
          </a:p>
          <a:p>
            <a:r>
              <a:rPr lang="ru-RU" sz="1400" dirty="0"/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* </a:t>
            </a:r>
            <a:r>
              <a:rPr lang="ru-RU" sz="1400" dirty="0" smtClean="0"/>
              <a:t>Чтоб </a:t>
            </a:r>
            <a:r>
              <a:rPr lang="ru-RU" sz="1400" dirty="0"/>
              <a:t>тебе помочь </a:t>
            </a:r>
          </a:p>
          <a:p>
            <a:r>
              <a:rPr lang="ru-RU" sz="1400" dirty="0"/>
              <a:t> Путь пройти опасный, </a:t>
            </a:r>
          </a:p>
          <a:p>
            <a:r>
              <a:rPr lang="ru-RU" sz="1400" dirty="0"/>
              <a:t> Горим и день, и ночь- </a:t>
            </a:r>
          </a:p>
          <a:p>
            <a:r>
              <a:rPr lang="ru-RU" sz="1400" dirty="0"/>
              <a:t> Зеленый, желтый, красный. </a:t>
            </a:r>
          </a:p>
          <a:p>
            <a:r>
              <a:rPr lang="ru-RU" sz="1400" dirty="0"/>
              <a:t> 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* </a:t>
            </a:r>
            <a:r>
              <a:rPr lang="ru-RU" sz="1400" dirty="0" smtClean="0"/>
              <a:t>Самый </a:t>
            </a:r>
            <a:r>
              <a:rPr lang="ru-RU" sz="1400" dirty="0"/>
              <a:t>строгий - красный свет.. </a:t>
            </a:r>
          </a:p>
          <a:p>
            <a:r>
              <a:rPr lang="ru-RU" sz="1400" dirty="0"/>
              <a:t> Если он горит, </a:t>
            </a:r>
          </a:p>
          <a:p>
            <a:r>
              <a:rPr lang="ru-RU" sz="1400" dirty="0"/>
              <a:t> Стоп! Дороги дальше нет, </a:t>
            </a:r>
          </a:p>
          <a:p>
            <a:r>
              <a:rPr lang="ru-RU" sz="1400" dirty="0"/>
              <a:t> Путь для всех закрыт. 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* </a:t>
            </a:r>
            <a:r>
              <a:rPr lang="ru-RU" sz="1400" dirty="0"/>
              <a:t> </a:t>
            </a:r>
            <a:r>
              <a:rPr lang="ru-RU" sz="1400" dirty="0" smtClean="0"/>
              <a:t>Чтоб </a:t>
            </a:r>
            <a:r>
              <a:rPr lang="ru-RU" sz="1400" dirty="0"/>
              <a:t>спокойно перешел ты, </a:t>
            </a:r>
          </a:p>
          <a:p>
            <a:r>
              <a:rPr lang="ru-RU" sz="1400" dirty="0"/>
              <a:t> Слушай наш совет: </a:t>
            </a:r>
          </a:p>
          <a:p>
            <a:r>
              <a:rPr lang="ru-RU" sz="1400" dirty="0"/>
              <a:t> - Жди! Увидишь скоро желтый </a:t>
            </a:r>
          </a:p>
          <a:p>
            <a:r>
              <a:rPr lang="ru-RU" sz="1400" dirty="0"/>
              <a:t> В середине свет. </a:t>
            </a:r>
          </a:p>
          <a:p>
            <a:pPr lvl="0"/>
            <a:endParaRPr lang="ru-RU" altLang="ru-RU" sz="1400" u="sng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/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* </a:t>
            </a:r>
            <a:r>
              <a:rPr lang="ru-RU" sz="1400" dirty="0" smtClean="0"/>
              <a:t>Нет</a:t>
            </a:r>
            <a:r>
              <a:rPr lang="ru-RU" sz="1400" dirty="0"/>
              <a:t>. </a:t>
            </a:r>
            <a:endParaRPr lang="ru-RU" altLang="ru-RU" sz="1400" u="sng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/>
            <a:endParaRPr lang="ru-RU" altLang="ru-RU" sz="1400" u="sng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/>
            <a:endParaRPr lang="ru-RU" altLang="ru-RU" sz="1400" u="sng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/>
            <a:endParaRPr lang="ru-RU" altLang="ru-RU" sz="1400" u="sng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87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718" y="95387"/>
            <a:ext cx="4392488" cy="271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ru-RU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воспитателя</a:t>
            </a: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endParaRPr lang="ru-RU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Практическая часть. 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Давайте, ребята, поможем лисе. Сделаем для лесных зверей светофоры из бумаги и подарим их. 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21696" y="59701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alt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воспитанников</a:t>
            </a:r>
            <a:endParaRPr lang="ru-RU" altLang="ru-RU" sz="2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altLang="ru-RU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агитбригады отряда ЮИД и </a:t>
            </a:r>
          </a:p>
          <a:p>
            <a:pPr lvl="0" algn="ctr"/>
            <a:r>
              <a:rPr lang="ru-RU" altLang="ru-RU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 2 младшей группы</a:t>
            </a:r>
          </a:p>
          <a:p>
            <a:r>
              <a:rPr lang="ru-RU" dirty="0" smtClean="0"/>
              <a:t>(</a:t>
            </a:r>
            <a:r>
              <a:rPr lang="ru-RU" dirty="0"/>
              <a:t>дети делают светофоры) </a:t>
            </a:r>
          </a:p>
          <a:p>
            <a:r>
              <a:rPr lang="ru-RU" dirty="0"/>
              <a:t> </a:t>
            </a:r>
            <a:r>
              <a:rPr lang="ru-RU" dirty="0" smtClean="0">
                <a:solidFill>
                  <a:srgbClr val="FF0000"/>
                </a:solidFill>
              </a:rPr>
              <a:t>* </a:t>
            </a:r>
            <a:r>
              <a:rPr lang="ru-RU" dirty="0" smtClean="0"/>
              <a:t>Спасибо</a:t>
            </a:r>
            <a:r>
              <a:rPr lang="ru-RU" dirty="0"/>
              <a:t>, ребята. </a:t>
            </a:r>
          </a:p>
          <a:p>
            <a:pPr lvl="0"/>
            <a:endParaRPr lang="ru-RU" altLang="ru-RU" u="sng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150" name="Picture 6" descr="C:\Users\user\Desktop\фото\P1000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3347864" cy="2510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user\Desktop\фото\P10003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08920"/>
            <a:ext cx="3299553" cy="2474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43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4104456" cy="600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ru-RU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воспитателя</a:t>
            </a: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endParaRPr lang="ru-RU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Закрепление. 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-А сейчас, ребята, поиграем в игру «Красный, желтый,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зеленый».Вы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будете шоферами. Когда я подниму красный кружочек – значит, дороги нет, вы держите рули в одной руке внизу. А когда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поднимаю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желтый свет – приготовиться, вы держите руль двумя руками и готовьтесь на путь. Когда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 свет – можно ехать, путь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двигаетесь под музыку. 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(игру повторяем несколько раз) 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33265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altLang="ru-RU" sz="2000" u="sng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Деятельность воспитанников</a:t>
            </a:r>
          </a:p>
          <a:p>
            <a:pPr lvl="0" algn="ctr"/>
            <a:r>
              <a:rPr lang="ru-RU" altLang="ru-RU" sz="2000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</a:t>
            </a:r>
            <a:r>
              <a:rPr lang="ru-RU" altLang="ru-RU" sz="2000" u="sng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гитбригады отряда ЮИД и</a:t>
            </a:r>
          </a:p>
          <a:p>
            <a:pPr lvl="0" algn="ctr"/>
            <a:r>
              <a:rPr lang="ru-RU" altLang="ru-RU" sz="2000" u="sng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 младшей </a:t>
            </a:r>
            <a:r>
              <a:rPr lang="ru-RU" altLang="ru-RU" sz="2000" u="sng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тгруппы</a:t>
            </a:r>
            <a:r>
              <a:rPr lang="ru-RU" altLang="ru-RU" sz="2000" u="sng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детей</a:t>
            </a:r>
            <a:r>
              <a:rPr lang="ru-RU" altLang="ru-RU" sz="2000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altLang="ru-RU" sz="2000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user\Desktop\фото\P10003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0670" y="1393118"/>
            <a:ext cx="3078596" cy="2131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фото\P10003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6082" y="3933056"/>
            <a:ext cx="3060847" cy="2295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83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3888432" cy="3240360"/>
          </a:xfrm>
        </p:spPr>
        <p:txBody>
          <a:bodyPr>
            <a:normAutofit/>
          </a:bodyPr>
          <a:lstStyle/>
          <a:p>
            <a:pPr marL="273050" lvl="0" indent="-27305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  <a:defRPr/>
            </a:pPr>
            <a:r>
              <a:rPr lang="ru-RU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воспитателя</a:t>
            </a: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  <a:defRPr/>
            </a:pPr>
            <a:endParaRPr lang="ru-RU" sz="1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*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Понравилась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тебе, Лиса, наша игра. </a:t>
            </a:r>
          </a:p>
          <a:p>
            <a:pPr marL="45720" indent="0"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27948" y="54868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altLang="ru-RU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alt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воспитанников </a:t>
            </a:r>
          </a:p>
          <a:p>
            <a:pPr lvl="0" algn="ctr"/>
            <a:r>
              <a:rPr lang="ru-RU" alt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агитбригады отряда  ЮИД и</a:t>
            </a:r>
          </a:p>
          <a:p>
            <a:pPr lvl="0" algn="ctr"/>
            <a:r>
              <a:rPr lang="ru-RU" alt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детей 2 младшей группы</a:t>
            </a:r>
            <a:endParaRPr lang="ru-RU" altLang="ru-RU" sz="2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</a:rPr>
              <a:t> *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Спасибо, ребята, вы меня многому научили. Я теперь своих друзей научу. Я вам от лесных друзей принесла гостинцы,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угощайтесь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altLang="ru-RU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фото\P1000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79654"/>
            <a:ext cx="3612780" cy="2709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71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6052" y="5287693"/>
            <a:ext cx="7128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altLang="ru-RU" sz="1600" b="1" kern="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процессе проведения 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непосредственно </a:t>
            </a:r>
            <a:r>
              <a:rPr lang="ru-RU" altLang="ru-RU" sz="1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образовательн</a:t>
            </a:r>
            <a:r>
              <a:rPr lang="ru-RU" altLang="ru-RU" sz="1600" b="1" kern="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ой</a:t>
            </a:r>
            <a:r>
              <a:rPr lang="ru-RU" altLang="ru-RU" sz="1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деятельност</a:t>
            </a:r>
            <a:r>
              <a:rPr lang="ru-RU" altLang="ru-RU" sz="1600" b="1" kern="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и  </a:t>
            </a:r>
            <a:r>
              <a:rPr lang="ru-RU" altLang="ru-RU" sz="1600" b="1" kern="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гровая </a:t>
            </a:r>
            <a:r>
              <a:rPr lang="ru-RU" altLang="ru-RU" sz="1600" b="1" kern="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мотивация прослеживалась на протяжении всей 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деятельности, </a:t>
            </a:r>
            <a:r>
              <a:rPr lang="ru-RU" altLang="ru-RU" sz="1600" b="1" kern="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способствовало поддержанию активного, 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интереса </a:t>
            </a:r>
            <a:r>
              <a:rPr lang="ru-RU" altLang="ru-RU" sz="1600" b="1" kern="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детей, повышению эффективности в закреплении программного материала, носила развивающий и воспитывающий характер.</a:t>
            </a:r>
          </a:p>
          <a:p>
            <a:pPr lvl="0">
              <a:defRPr/>
            </a:pPr>
            <a:r>
              <a:rPr lang="ru-RU" altLang="ru-RU" sz="1600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9218" name="Picture 2" descr="C:\Users\user\Desktop\фото\P10003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2940" y="332656"/>
            <a:ext cx="5856651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65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512511" cy="1143000"/>
          </a:xfrm>
        </p:spPr>
        <p:txBody>
          <a:bodyPr/>
          <a:lstStyle/>
          <a:p>
            <a:pPr algn="ctr"/>
            <a:r>
              <a:rPr lang="ru-RU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Тема: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55776" y="1340768"/>
            <a:ext cx="5904656" cy="1656184"/>
          </a:xfrm>
        </p:spPr>
        <p:txBody>
          <a:bodyPr>
            <a:normAutofit fontScale="25000" lnSpcReduction="20000"/>
          </a:bodyPr>
          <a:lstStyle/>
          <a:p>
            <a:pPr marL="273050" indent="-273050" algn="ctr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endParaRPr lang="ru-RU" sz="3600" dirty="0" smtClean="0">
              <a:solidFill>
                <a:srgbClr val="FF0000"/>
              </a:solidFill>
            </a:endParaRPr>
          </a:p>
          <a:p>
            <a:pPr marL="273050" indent="-273050" algn="ctr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«</a:t>
            </a:r>
            <a:r>
              <a:rPr lang="ru-RU" sz="11200" dirty="0" smtClean="0">
                <a:solidFill>
                  <a:srgbClr val="FF0000"/>
                </a:solidFill>
              </a:rPr>
              <a:t>Красный, </a:t>
            </a:r>
            <a:r>
              <a:rPr lang="ru-RU" sz="11200" dirty="0" smtClean="0">
                <a:solidFill>
                  <a:srgbClr val="FFC000"/>
                </a:solidFill>
              </a:rPr>
              <a:t>желтый, </a:t>
            </a:r>
            <a:r>
              <a:rPr lang="ru-RU" sz="11200" dirty="0" smtClean="0">
                <a:solidFill>
                  <a:srgbClr val="00B050"/>
                </a:solidFill>
              </a:rPr>
              <a:t>зеленый».</a:t>
            </a:r>
          </a:p>
          <a:p>
            <a:pPr marL="273050" indent="-273050" algn="ctr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endParaRPr lang="ru-RU" sz="3600" dirty="0" smtClean="0">
              <a:solidFill>
                <a:srgbClr val="00B050"/>
              </a:solidFill>
            </a:endParaRPr>
          </a:p>
          <a:p>
            <a:pPr marL="273050" indent="-273050" algn="ctr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endParaRPr lang="ru-RU" sz="3600" dirty="0" smtClean="0">
              <a:solidFill>
                <a:srgbClr val="00B050"/>
              </a:solidFill>
            </a:endParaRPr>
          </a:p>
          <a:p>
            <a:pPr marL="273050" indent="-273050" algn="ctr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endParaRPr lang="ru-RU" sz="3600" dirty="0" smtClean="0">
              <a:solidFill>
                <a:srgbClr val="00B050"/>
              </a:solidFill>
            </a:endParaRPr>
          </a:p>
          <a:p>
            <a:pPr marL="273050" indent="-273050" algn="ctr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endParaRPr lang="ru-RU" sz="3600" dirty="0" smtClean="0">
              <a:solidFill>
                <a:srgbClr val="00B050"/>
              </a:solidFill>
            </a:endParaRPr>
          </a:p>
          <a:p>
            <a:pPr marL="273050" indent="-273050" algn="ctr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r>
              <a:rPr lang="ru-RU" sz="3600" dirty="0" smtClean="0">
                <a:solidFill>
                  <a:srgbClr val="00B050"/>
                </a:solidFill>
              </a:rPr>
              <a:t> </a:t>
            </a:r>
          </a:p>
          <a:p>
            <a:pPr marL="273050" lvl="0" indent="-273050" algn="ctr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459102" cy="237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3105835"/>
            <a:ext cx="603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/>
              <a:t>Формировать основы безопасности собственной жизнедеятельности.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2276872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Цель: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149080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Предварительная работа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>
                <a:solidFill>
                  <a:srgbClr val="FF0000"/>
                </a:solidFill>
              </a:rPr>
              <a:t>*</a:t>
            </a:r>
            <a:r>
              <a:rPr lang="ru-RU" dirty="0" smtClean="0"/>
              <a:t>дидактическая игра «Светофор»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*</a:t>
            </a:r>
            <a:r>
              <a:rPr lang="ru-RU" dirty="0" smtClean="0"/>
              <a:t> чтение произведений С.Михалкова «Светофор 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*</a:t>
            </a:r>
            <a:r>
              <a:rPr lang="ru-RU" dirty="0" smtClean="0"/>
              <a:t>М. Дружинина «Наш друг светофор»;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 * </a:t>
            </a:r>
            <a:r>
              <a:rPr lang="ru-RU" dirty="0" smtClean="0"/>
              <a:t>рассматривание иллюстраций «Азбука пешехода»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979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-99392"/>
            <a:ext cx="6048672" cy="1368152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Задачи: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8496944" cy="5472608"/>
          </a:xfrm>
        </p:spPr>
        <p:txBody>
          <a:bodyPr>
            <a:noAutofit/>
          </a:bodyPr>
          <a:lstStyle/>
          <a:p>
            <a:pPr marL="273050" lvl="0" indent="-273050"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Воспитательные:</a:t>
            </a:r>
            <a:r>
              <a:rPr lang="ru-RU" sz="20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pPr marL="273050" lvl="0" indent="-2730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r>
              <a:rPr lang="ru-RU" sz="1950" dirty="0" smtClean="0">
                <a:solidFill>
                  <a:srgbClr val="FF0000"/>
                </a:solidFill>
                <a:ea typeface="Times New Roman"/>
                <a:cs typeface="Times New Roman"/>
              </a:rPr>
              <a:t>*</a:t>
            </a:r>
            <a:r>
              <a:rPr lang="ru-RU" sz="1800" dirty="0" smtClean="0">
                <a:solidFill>
                  <a:schemeClr val="tx1"/>
                </a:solidFill>
                <a:ea typeface="Times New Roman"/>
                <a:cs typeface="Times New Roman"/>
              </a:rPr>
              <a:t>Воспитывать желание познавать новые правила дорожного движения, запоминать и применять их в игре, жизни. </a:t>
            </a:r>
          </a:p>
          <a:p>
            <a:pPr marL="273050" lvl="0" indent="-2730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r>
              <a:rPr lang="ru-RU" sz="1800" dirty="0" smtClean="0">
                <a:solidFill>
                  <a:srgbClr val="FF0000"/>
                </a:solidFill>
                <a:ea typeface="Times New Roman"/>
                <a:cs typeface="Times New Roman"/>
              </a:rPr>
              <a:t>*</a:t>
            </a:r>
            <a:r>
              <a:rPr lang="ru-RU" sz="1800" dirty="0" smtClean="0">
                <a:solidFill>
                  <a:schemeClr val="tx1"/>
                </a:solidFill>
                <a:ea typeface="Times New Roman"/>
                <a:cs typeface="Times New Roman"/>
              </a:rPr>
              <a:t>Воспитывать самостоятельность, аккуратность, желание работать руками.</a:t>
            </a:r>
          </a:p>
          <a:p>
            <a:pPr marL="273050" lvl="0" indent="-273050"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Развивающие</a:t>
            </a:r>
          </a:p>
          <a:p>
            <a:pPr marL="0" lvl="0" indent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 *</a:t>
            </a: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Формировать полноту восприятия словесного материала. 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r>
              <a:rPr lang="ru-RU" sz="1800" dirty="0" smtClean="0">
                <a:solidFill>
                  <a:srgbClr val="FF0000"/>
                </a:solidFill>
                <a:cs typeface="Times New Roman" pitchFamily="18" charset="0"/>
              </a:rPr>
              <a:t> *</a:t>
            </a: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Развивать словесно-логическую, образную, зрительную память, развивать ориентировку в пространстве, умение действовать по сигналу;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r>
              <a:rPr lang="ru-RU" sz="1800" dirty="0" smtClean="0">
                <a:solidFill>
                  <a:srgbClr val="FF0000"/>
                </a:solidFill>
                <a:cs typeface="Times New Roman" pitchFamily="18" charset="0"/>
              </a:rPr>
              <a:t>*</a:t>
            </a: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Развивать быструю переключаемость внимания.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Образовательные: </a:t>
            </a:r>
            <a:endParaRPr lang="ru-RU" sz="2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273050" lvl="0" indent="-2730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r>
              <a:rPr lang="ru-RU" sz="1950" dirty="0" smtClean="0">
                <a:solidFill>
                  <a:srgbClr val="FF0000"/>
                </a:solidFill>
              </a:rPr>
              <a:t>*</a:t>
            </a:r>
            <a:r>
              <a:rPr lang="ru-RU" sz="1800" dirty="0" smtClean="0">
                <a:solidFill>
                  <a:schemeClr val="tx1"/>
                </a:solidFill>
              </a:rPr>
              <a:t>Учить путём аппликации создавать изображение светофора;</a:t>
            </a:r>
          </a:p>
          <a:p>
            <a:pPr marL="273050" lvl="0" indent="-2730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*</a:t>
            </a:r>
            <a:r>
              <a:rPr lang="ru-RU" sz="1800" dirty="0" smtClean="0">
                <a:solidFill>
                  <a:schemeClr val="tx1"/>
                </a:solidFill>
              </a:rPr>
              <a:t>осваивать последовательность работы: разложить формы, посмотреть правильно ли, затем сверху вниз брать формы, намазывать их клеем и аккуратно класть на прежнее место, прижимая салфеткой;</a:t>
            </a:r>
          </a:p>
          <a:p>
            <a:pPr marL="273050" lvl="0" indent="-2730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*</a:t>
            </a:r>
            <a:r>
              <a:rPr lang="ru-RU" sz="1800" dirty="0" smtClean="0">
                <a:solidFill>
                  <a:schemeClr val="tx1"/>
                </a:solidFill>
              </a:rPr>
              <a:t>Учить понимать значение сигналов светофора;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7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280920" cy="5721816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Интеграция образовательных областей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Художественное творчество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«Коммуникация»                            «Социализация»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Физическая культура                      Музыка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«Безопасность» </a:t>
            </a: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928926" y="2564904"/>
            <a:ext cx="1067010" cy="364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500694" y="2571744"/>
            <a:ext cx="114300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607587" y="2607463"/>
            <a:ext cx="1143008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4000496" y="3500438"/>
            <a:ext cx="18573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5072066" y="2643182"/>
            <a:ext cx="1214446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2554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776864" cy="3129528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b="1" dirty="0" smtClean="0"/>
              <a:t>Демонстрационный материал: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400" b="1" dirty="0" smtClean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/>
              <a:t>макет светофора;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/>
              <a:t>знак «Пешеходный переход».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/>
              <a:t>посылка, письмо, круги диаметром 15см красного, желтого, зеленого цветов. Корзина с киви (гостинцы для детей</a:t>
            </a:r>
            <a:r>
              <a:rPr lang="ru-RU" sz="2000" dirty="0" smtClean="0"/>
              <a:t>)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* </a:t>
            </a:r>
            <a:r>
              <a:rPr lang="ru-RU" sz="2000" dirty="0" smtClean="0"/>
              <a:t>Магнитофон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933056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/>
              <a:t>Раздаточный материал</a:t>
            </a:r>
            <a:r>
              <a:rPr lang="ru-RU" sz="2400" dirty="0" smtClean="0"/>
              <a:t>:</a:t>
            </a:r>
          </a:p>
          <a:p>
            <a:pPr algn="ctr"/>
            <a:endParaRPr lang="ru-RU" sz="2400" dirty="0" smtClean="0"/>
          </a:p>
          <a:p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/>
              <a:t>макеты рулей,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/>
              <a:t>заготовки для аппликаций, клей, салфетки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8680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8139" y="764704"/>
            <a:ext cx="4206349" cy="5976664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altLang="ru-RU" sz="2000" b="0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Деятельность воспитанников</a:t>
            </a:r>
            <a:br>
              <a:rPr lang="ru-RU" altLang="ru-RU" sz="2000" b="0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0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агитбригады отряда ЮИД и</a:t>
            </a:r>
            <a:br>
              <a:rPr lang="ru-RU" altLang="ru-RU" sz="2000" b="0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0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детей 2 младшей группы</a:t>
            </a:r>
            <a:br>
              <a:rPr lang="ru-RU" altLang="ru-RU" sz="2000" b="0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</a:rPr>
              <a:t>*</a:t>
            </a:r>
            <a:r>
              <a:rPr lang="ru-RU" alt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детей  «Пешеходный переход»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620688"/>
            <a:ext cx="4752527" cy="6120680"/>
          </a:xfrm>
        </p:spPr>
        <p:txBody>
          <a:bodyPr>
            <a:normAutofit/>
          </a:bodyPr>
          <a:lstStyle/>
          <a:p>
            <a:pPr marL="273050" lvl="0" indent="-27305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  <a:defRPr/>
            </a:pPr>
            <a:r>
              <a:rPr lang="ru-RU" sz="2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Деятельность воспитателя</a:t>
            </a: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  <a:defRPr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  <a:defRPr/>
            </a:pPr>
            <a:r>
              <a:rPr lang="ru-RU" sz="1800" dirty="0" smtClean="0">
                <a:solidFill>
                  <a:srgbClr val="FF0000"/>
                </a:solidFill>
              </a:rPr>
              <a:t>*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Здравствуйте, ребята! Ребята вы уже</a:t>
            </a: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научились играть с машинами, водить их. </a:t>
            </a: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Шоферы и взрослые и дети должны знать </a:t>
            </a: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дорожного движения, чтобы на </a:t>
            </a: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дорогах не было аварий. Ребята, скажите,</a:t>
            </a: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знак помогает нам переходить через</a:t>
            </a: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улицу?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0"/>
            <a:ext cx="1448684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фото\P10003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6404" y="3645024"/>
            <a:ext cx="316835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45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332656"/>
            <a:ext cx="4320481" cy="4882294"/>
          </a:xfrm>
        </p:spPr>
        <p:txBody>
          <a:bodyPr/>
          <a:lstStyle/>
          <a:p>
            <a:pPr marL="45720" lvl="0" indent="0" algn="ctr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1800" b="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4248472" cy="5904656"/>
          </a:xfrm>
        </p:spPr>
        <p:txBody>
          <a:bodyPr>
            <a:normAutofit/>
          </a:bodyPr>
          <a:lstStyle/>
          <a:p>
            <a:pPr marL="273050" lvl="0" indent="-27305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  <a:defRPr/>
            </a:pPr>
            <a:r>
              <a:rPr lang="ru-RU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воспитателя</a:t>
            </a:r>
          </a:p>
          <a:p>
            <a:pPr marL="273050" lvl="0" indent="-27305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  <a:defRPr/>
            </a:pPr>
            <a:endParaRPr lang="ru-RU" sz="2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*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Правильно</a:t>
            </a:r>
            <a:r>
              <a:rPr lang="ru-RU" sz="2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ребята. Расскажите мне, для чего нужен этот знак? </a:t>
            </a:r>
            <a:endParaRPr lang="ru-RU" sz="20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5382862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v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7238" y="332657"/>
            <a:ext cx="4032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Деятельность воспитанников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агитбригады отряда ЮИД и детей 2 младшей группы</a:t>
            </a: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1600" dirty="0"/>
              <a:t>Дети рассказывают стихи</a:t>
            </a:r>
            <a:br>
              <a:rPr lang="ru-RU" sz="1600" dirty="0"/>
            </a:br>
            <a:r>
              <a:rPr lang="ru-RU" sz="1600" dirty="0" smtClean="0">
                <a:solidFill>
                  <a:srgbClr val="FF0000"/>
                </a:solidFill>
              </a:rPr>
              <a:t>*</a:t>
            </a:r>
            <a:r>
              <a:rPr lang="ru-RU" sz="1600" dirty="0" smtClean="0"/>
              <a:t> Пешеход</a:t>
            </a:r>
            <a:r>
              <a:rPr lang="ru-RU" sz="1600" dirty="0"/>
              <a:t>, пешеход </a:t>
            </a:r>
            <a:br>
              <a:rPr lang="ru-RU" sz="1600" dirty="0"/>
            </a:br>
            <a:r>
              <a:rPr lang="ru-RU" sz="1600" dirty="0"/>
              <a:t> Всем знакомые полоски </a:t>
            </a:r>
            <a:br>
              <a:rPr lang="ru-RU" sz="1600" dirty="0"/>
            </a:br>
            <a:r>
              <a:rPr lang="ru-RU" sz="1600" dirty="0"/>
              <a:t> Похожие на зебру </a:t>
            </a:r>
            <a:br>
              <a:rPr lang="ru-RU" sz="1600" dirty="0"/>
            </a:br>
            <a:r>
              <a:rPr lang="ru-RU" sz="1600" dirty="0"/>
              <a:t> Знают дети, знают взрослый </a:t>
            </a:r>
            <a:br>
              <a:rPr lang="ru-RU" sz="1600" dirty="0"/>
            </a:br>
            <a:r>
              <a:rPr lang="ru-RU" sz="1600" dirty="0"/>
              <a:t> Знай, что только переход </a:t>
            </a:r>
            <a:br>
              <a:rPr lang="ru-RU" sz="1600" dirty="0"/>
            </a:br>
            <a:r>
              <a:rPr lang="ru-RU" sz="1600" dirty="0"/>
              <a:t> От машин тебя спасет. </a:t>
            </a:r>
            <a:br>
              <a:rPr lang="ru-RU" sz="1600" dirty="0"/>
            </a:br>
            <a:r>
              <a:rPr lang="ru-RU" sz="1600" dirty="0"/>
              <a:t> </a:t>
            </a:r>
            <a:r>
              <a:rPr lang="ru-RU" sz="1600" dirty="0" smtClean="0">
                <a:solidFill>
                  <a:srgbClr val="FF0000"/>
                </a:solidFill>
              </a:rPr>
              <a:t>*</a:t>
            </a:r>
            <a:r>
              <a:rPr lang="ru-RU" sz="1600" dirty="0" smtClean="0"/>
              <a:t> </a:t>
            </a:r>
            <a:r>
              <a:rPr lang="ru-RU" sz="1600" dirty="0"/>
              <a:t>Если ты спешишь в пути </a:t>
            </a:r>
            <a:br>
              <a:rPr lang="ru-RU" sz="1600" dirty="0"/>
            </a:br>
            <a:r>
              <a:rPr lang="ru-RU" sz="1600" dirty="0"/>
              <a:t> Через улицу пройти, </a:t>
            </a:r>
            <a:br>
              <a:rPr lang="ru-RU" sz="1600" dirty="0"/>
            </a:br>
            <a:r>
              <a:rPr lang="ru-RU" sz="1600" dirty="0"/>
              <a:t> Там иди, где весь народ </a:t>
            </a:r>
            <a:br>
              <a:rPr lang="ru-RU" sz="1600" dirty="0"/>
            </a:br>
            <a:r>
              <a:rPr lang="ru-RU" sz="1600" dirty="0"/>
              <a:t> Там, где знак пешеходный переход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027" name="Picture 3" descr="C:\Users\user\Desktop\фото\P10003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9000"/>
            <a:ext cx="3384376" cy="2538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598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707203"/>
            <a:ext cx="4572000" cy="58508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lvl="0" indent="-27305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ru-RU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воспитателя</a:t>
            </a: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endParaRPr lang="ru-RU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(стук в дверь) </a:t>
            </a:r>
          </a:p>
          <a:p>
            <a:pPr marL="228600" lvl="0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-Кто там? </a:t>
            </a:r>
          </a:p>
          <a:p>
            <a:pPr marL="228600" lvl="0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Почтальон Печкин. Вам посылку принес. </a:t>
            </a:r>
          </a:p>
          <a:p>
            <a:pPr marL="228600" lvl="0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Спасибо тебе, почтальон Печкин. Ребята, посмотрим, от кого же это посылка? </a:t>
            </a:r>
          </a:p>
          <a:p>
            <a:pPr marL="228600" lvl="0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(беру посылку и под ленточкой нахожу конверт с адресом детского сада и названием группы, читаю детям). </a:t>
            </a:r>
          </a:p>
          <a:p>
            <a:pPr marL="228600" lvl="0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77503" y="707203"/>
            <a:ext cx="42589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Деятельность </a:t>
            </a:r>
            <a:r>
              <a:rPr lang="ru-RU" altLang="ru-RU" sz="2000" u="sng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воспитанников </a:t>
            </a:r>
          </a:p>
          <a:p>
            <a:pPr algn="ctr"/>
            <a:r>
              <a:rPr lang="ru-RU" altLang="ru-RU" sz="2000" u="sng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агитб</a:t>
            </a:r>
            <a:r>
              <a:rPr lang="ru-RU" altLang="ru-RU" sz="2000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</a:t>
            </a:r>
            <a:r>
              <a:rPr lang="ru-RU" altLang="ru-RU" sz="2000" u="sng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игады  отряда ЮИД и </a:t>
            </a:r>
          </a:p>
          <a:p>
            <a:pPr algn="ctr"/>
            <a:r>
              <a:rPr lang="ru-RU" altLang="ru-RU" sz="2000" u="sng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детей 2 младшей группы</a:t>
            </a:r>
            <a:r>
              <a:rPr lang="ru-RU" altLang="ru-RU" u="sng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3074" name="Picture 2" descr="C:\Users\user\Desktop\фото\P10003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3074" y="2708920"/>
            <a:ext cx="3227850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841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372907"/>
            <a:ext cx="43204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ru-RU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воспитателя</a:t>
            </a:r>
          </a:p>
          <a:p>
            <a:pPr marL="273050" indent="-27305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ru-RU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*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Ребята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, от кого же это посылка? </a:t>
            </a: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ru-RU" dirty="0" smtClean="0">
                <a:solidFill>
                  <a:srgbClr val="FF0000"/>
                </a:solidFill>
              </a:rPr>
              <a:t>*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ребята. Это посылка от светофора. </a:t>
            </a: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(достаю из коробки светофор) </a:t>
            </a: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*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Ребята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, для чего нужен светофор? </a:t>
            </a: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*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Правильно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, ребята. </a:t>
            </a: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endParaRPr lang="ru-RU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76656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altLang="ru-RU" sz="2000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Деятельность </a:t>
            </a:r>
            <a:r>
              <a:rPr lang="ru-RU" altLang="ru-RU" sz="2000" u="sng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воспитанников </a:t>
            </a:r>
          </a:p>
          <a:p>
            <a:pPr lvl="0" algn="ctr"/>
            <a:r>
              <a:rPr lang="ru-RU" altLang="ru-RU" sz="2000" u="sng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Агитбригады  отряда  ЮИД и</a:t>
            </a:r>
          </a:p>
          <a:p>
            <a:pPr algn="ctr"/>
            <a:r>
              <a:rPr lang="ru-RU" altLang="ru-RU" sz="2000" u="sng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детей 2младшей группы</a:t>
            </a:r>
            <a:endParaRPr lang="ru-RU" altLang="ru-RU" u="sng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*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От светофора.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*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смотрит за движением машин на дорогах, за людьми, чтобы на дорогах не было аварий. 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098" name="Picture 2" descr="C:\Users\user\Desktop\фото\P1000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56992"/>
            <a:ext cx="316835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фото\P10003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145" y="3853570"/>
            <a:ext cx="336037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088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1366</TotalTime>
  <Words>868</Words>
  <Application>Microsoft Office PowerPoint</Application>
  <PresentationFormat>Экран (4:3)</PresentationFormat>
  <Paragraphs>170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 Мультимедийная разработка  непосредственно образовательной деятельности  в группе для детей от 3 до 4 лет с агитбригадой отряда ЮИД Образовательная область художественное творчество (аппликация)    </vt:lpstr>
      <vt:lpstr>Тема:</vt:lpstr>
      <vt:lpstr> Задачи:</vt:lpstr>
      <vt:lpstr>Слайд 4</vt:lpstr>
      <vt:lpstr>Слайд 5</vt:lpstr>
      <vt:lpstr>Деятельность воспитанников агитбригады отряда ЮИД и  детей 2 младшей группы  *Ответ детей  «Пешеходный переход»</vt:lpstr>
      <vt:lpstr>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Мультимедийная разработка  непосредственно образовательной деятельности  в группе для детей от 6 до 7 лет «Путешествие в фиолетовый лес»</dc:title>
  <dc:creator>User</dc:creator>
  <cp:lastModifiedBy>Артём</cp:lastModifiedBy>
  <cp:revision>118</cp:revision>
  <dcterms:created xsi:type="dcterms:W3CDTF">2013-10-18T07:17:17Z</dcterms:created>
  <dcterms:modified xsi:type="dcterms:W3CDTF">2015-10-04T05:57:25Z</dcterms:modified>
</cp:coreProperties>
</file>