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9" r:id="rId2"/>
    <p:sldId id="273" r:id="rId3"/>
    <p:sldId id="272" r:id="rId4"/>
    <p:sldId id="258" r:id="rId5"/>
    <p:sldId id="259" r:id="rId6"/>
    <p:sldId id="260" r:id="rId7"/>
    <p:sldId id="274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6600"/>
    <a:srgbClr val="3366FF"/>
    <a:srgbClr val="990099"/>
    <a:srgbClr val="CCFFFF"/>
    <a:srgbClr val="FFFF99"/>
    <a:srgbClr val="66FF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6BB5EF0-99C1-49B4-9977-4007E6C11516}" type="datetimeFigureOut">
              <a:rPr lang="ru-RU"/>
              <a:pPr>
                <a:defRPr/>
              </a:pPr>
              <a:t>27.09.2015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31C9420-C646-4F90-B4B9-B242C14DB6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1F2BF-378B-4D33-859F-5BD1892D90C4}" type="datetimeFigureOut">
              <a:rPr lang="ru-RU"/>
              <a:pPr>
                <a:defRPr/>
              </a:pPr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18B75-E0EB-4A34-B4CE-339D61A2B3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782B6-D5F0-4B58-9764-15DD1EFB4AAB}" type="datetimeFigureOut">
              <a:rPr lang="ru-RU"/>
              <a:pPr>
                <a:defRPr/>
              </a:pPr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B23B1-044A-4332-93E5-3F626208D2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40F22-4E17-4E71-AF10-E7D2BF62A863}" type="datetimeFigureOut">
              <a:rPr lang="ru-RU"/>
              <a:pPr>
                <a:defRPr/>
              </a:pPr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15DE5-FE38-4FA2-86BA-808BA86734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A79CA-BC98-4F24-8A8E-C215F3763795}" type="datetimeFigureOut">
              <a:rPr lang="ru-RU"/>
              <a:pPr>
                <a:defRPr/>
              </a:pPr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F45DB-A557-4A87-BC52-D3504B10C0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AC204-1DC5-4564-849A-7B89AA903F0B}" type="datetimeFigureOut">
              <a:rPr lang="ru-RU"/>
              <a:pPr>
                <a:defRPr/>
              </a:pPr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10D14-579B-4666-B037-28A19B477F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3C60F-D30A-42AF-9FC1-E157E6BD6B39}" type="datetimeFigureOut">
              <a:rPr lang="ru-RU"/>
              <a:pPr>
                <a:defRPr/>
              </a:pPr>
              <a:t>27.09.2015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DE9CC-5E9A-4C47-BAD3-792F65B70E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1A350-9A89-4F84-BCBA-80C70EA576E2}" type="datetimeFigureOut">
              <a:rPr lang="ru-RU"/>
              <a:pPr>
                <a:defRPr/>
              </a:pPr>
              <a:t>27.09.2015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84669-3CAF-4148-9166-6A282EE47E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82FCC-50B2-41E9-9D7C-6617BC30EF41}" type="datetimeFigureOut">
              <a:rPr lang="ru-RU"/>
              <a:pPr>
                <a:defRPr/>
              </a:pPr>
              <a:t>27.09.2015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768EE-E4DA-4629-B8A5-F606D7C91C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3B501-0746-440F-B007-8261CACFA0E9}" type="datetimeFigureOut">
              <a:rPr lang="ru-RU"/>
              <a:pPr>
                <a:defRPr/>
              </a:pPr>
              <a:t>27.09.2015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9308C-CA15-4647-94F0-519C5831AA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972DA-AD94-4F78-BD41-ACC27547DD26}" type="datetimeFigureOut">
              <a:rPr lang="ru-RU"/>
              <a:pPr>
                <a:defRPr/>
              </a:pPr>
              <a:t>27.09.2015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953FC-9940-43BF-B774-47BCAC479E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F09EC-BD21-45F3-A1AE-522915F97BD7}" type="datetimeFigureOut">
              <a:rPr lang="ru-RU"/>
              <a:pPr>
                <a:defRPr/>
              </a:pPr>
              <a:t>27.09.2015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B6EC3-8D1F-4F1B-B191-A7261AF1AA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7558F2-ED50-4777-B72C-F4CBA4729C0B}" type="datetimeFigureOut">
              <a:rPr lang="ru-RU"/>
              <a:pPr>
                <a:defRPr/>
              </a:pPr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68722F-4494-4A5D-8669-0178446163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Скачать Детские Набор детских рамок &quot;Лесная поляна&quot; для Вашего творчества! torrent - Torrents.DataHu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5"/>
          <p:cNvSpPr>
            <a:spLocks noChangeArrowheads="1"/>
          </p:cNvSpPr>
          <p:nvPr/>
        </p:nvSpPr>
        <p:spPr bwMode="auto">
          <a:xfrm>
            <a:off x="827088" y="908050"/>
            <a:ext cx="7705725" cy="560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33CC"/>
                </a:solidFill>
                <a:latin typeface="Times New Roman" pitchFamily="18" charset="0"/>
              </a:rPr>
              <a:t>МБДОУ детский сад №34 «Радуга» комбинированного вида Елабужского муниципального района</a:t>
            </a:r>
          </a:p>
          <a:p>
            <a:endParaRPr lang="ru-RU" sz="2000" b="1">
              <a:solidFill>
                <a:srgbClr val="0033CC"/>
              </a:solidFill>
              <a:latin typeface="Times New Roman" pitchFamily="18" charset="0"/>
            </a:endParaRPr>
          </a:p>
          <a:p>
            <a:endParaRPr lang="ru-RU" sz="2000" b="1">
              <a:solidFill>
                <a:srgbClr val="0033CC"/>
              </a:solidFill>
              <a:latin typeface="Times New Roman" pitchFamily="18" charset="0"/>
            </a:endParaRPr>
          </a:p>
          <a:p>
            <a:endParaRPr lang="ru-RU" sz="2000" b="1" i="1">
              <a:solidFill>
                <a:srgbClr val="0033CC"/>
              </a:solidFill>
              <a:latin typeface="Times New Roman" pitchFamily="18" charset="0"/>
            </a:endParaRPr>
          </a:p>
          <a:p>
            <a:pPr algn="ctr"/>
            <a:r>
              <a:rPr lang="ru-RU" sz="2400" b="1" i="1">
                <a:solidFill>
                  <a:srgbClr val="0033CC"/>
                </a:solidFill>
                <a:latin typeface="Times New Roman" pitchFamily="18" charset="0"/>
              </a:rPr>
              <a:t>Проект по благоустройству территории участка детского сада</a:t>
            </a:r>
          </a:p>
          <a:p>
            <a:pPr algn="ctr"/>
            <a:r>
              <a:rPr lang="ru-RU" sz="2400" b="1" i="1">
                <a:solidFill>
                  <a:srgbClr val="0033CC"/>
                </a:solidFill>
                <a:latin typeface="Times New Roman" pitchFamily="18" charset="0"/>
              </a:rPr>
              <a:t>«Лесная поляна»</a:t>
            </a:r>
          </a:p>
          <a:p>
            <a:pPr algn="r"/>
            <a:endParaRPr lang="ru-RU" sz="2400" b="1" i="1">
              <a:solidFill>
                <a:srgbClr val="0033CC"/>
              </a:solidFill>
              <a:latin typeface="Times New Roman" pitchFamily="18" charset="0"/>
            </a:endParaRPr>
          </a:p>
          <a:p>
            <a:pPr algn="r"/>
            <a:r>
              <a:rPr lang="ru-RU" sz="2000" b="1">
                <a:solidFill>
                  <a:srgbClr val="0033CC"/>
                </a:solidFill>
                <a:latin typeface="Times New Roman" pitchFamily="18" charset="0"/>
              </a:rPr>
              <a:t>Воспитатель:</a:t>
            </a:r>
          </a:p>
          <a:p>
            <a:pPr algn="r"/>
            <a:r>
              <a:rPr lang="ru-RU" sz="2000" b="1">
                <a:solidFill>
                  <a:srgbClr val="0033CC"/>
                </a:solidFill>
                <a:latin typeface="Times New Roman" pitchFamily="18" charset="0"/>
              </a:rPr>
              <a:t>Яруллина Э.Н.</a:t>
            </a:r>
          </a:p>
          <a:p>
            <a:pPr algn="r"/>
            <a:endParaRPr lang="ru-RU" sz="2000" b="1">
              <a:solidFill>
                <a:srgbClr val="0033CC"/>
              </a:solidFill>
              <a:latin typeface="Times New Roman" pitchFamily="18" charset="0"/>
            </a:endParaRPr>
          </a:p>
          <a:p>
            <a:pPr algn="r"/>
            <a:endParaRPr lang="ru-RU" sz="2000" b="1">
              <a:solidFill>
                <a:srgbClr val="0033CC"/>
              </a:solidFill>
              <a:latin typeface="Times New Roman" pitchFamily="18" charset="0"/>
            </a:endParaRPr>
          </a:p>
          <a:p>
            <a:pPr algn="ctr"/>
            <a:endParaRPr lang="ru-RU" b="1" i="1">
              <a:solidFill>
                <a:srgbClr val="0033CC"/>
              </a:solidFill>
              <a:latin typeface="Times New Roman" pitchFamily="18" charset="0"/>
            </a:endParaRPr>
          </a:p>
          <a:p>
            <a:pPr algn="ctr"/>
            <a:endParaRPr lang="ru-RU" b="1" i="1">
              <a:solidFill>
                <a:srgbClr val="0033CC"/>
              </a:solidFill>
              <a:latin typeface="Times New Roman" pitchFamily="18" charset="0"/>
            </a:endParaRPr>
          </a:p>
          <a:p>
            <a:endParaRPr lang="ru-RU" sz="2000" b="1" i="1">
              <a:solidFill>
                <a:srgbClr val="0033CC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ru-RU" sz="2000" b="1" i="1">
              <a:solidFill>
                <a:srgbClr val="0033CC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ChangeArrowheads="1"/>
          </p:cNvSpPr>
          <p:nvPr/>
        </p:nvSpPr>
        <p:spPr bwMode="auto">
          <a:xfrm>
            <a:off x="611188" y="512763"/>
            <a:ext cx="7777162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>
                <a:solidFill>
                  <a:schemeClr val="hlink"/>
                </a:solidFill>
                <a:latin typeface="Times New Roman" pitchFamily="18" charset="0"/>
              </a:rPr>
              <a:t>Летом жарко и прекрасно,</a:t>
            </a:r>
            <a:br>
              <a:rPr lang="ru-RU" sz="2400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ru-RU" sz="2400">
                <a:solidFill>
                  <a:schemeClr val="hlink"/>
                </a:solidFill>
                <a:latin typeface="Times New Roman" pitchFamily="18" charset="0"/>
              </a:rPr>
              <a:t>Дни проходят не напрасно.</a:t>
            </a:r>
            <a:br>
              <a:rPr lang="ru-RU" sz="2400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ru-RU" sz="2400">
                <a:solidFill>
                  <a:schemeClr val="hlink"/>
                </a:solidFill>
                <a:latin typeface="Times New Roman" pitchFamily="18" charset="0"/>
              </a:rPr>
              <a:t>Щебет птиц мы все узнаем,</a:t>
            </a:r>
            <a:br>
              <a:rPr lang="ru-RU" sz="2400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ru-RU" sz="2400">
                <a:solidFill>
                  <a:schemeClr val="hlink"/>
                </a:solidFill>
                <a:latin typeface="Times New Roman" pitchFamily="18" charset="0"/>
              </a:rPr>
              <a:t>Его ждем и обожаем.</a:t>
            </a:r>
            <a:br>
              <a:rPr lang="ru-RU" sz="2400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ru-RU" sz="2400">
                <a:solidFill>
                  <a:schemeClr val="hlink"/>
                </a:solidFill>
                <a:latin typeface="Times New Roman" pitchFamily="18" charset="0"/>
              </a:rPr>
              <a:t>Лето красное приходит,</a:t>
            </a:r>
            <a:br>
              <a:rPr lang="ru-RU" sz="2400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ru-RU" sz="2400">
                <a:solidFill>
                  <a:schemeClr val="hlink"/>
                </a:solidFill>
                <a:latin typeface="Times New Roman" pitchFamily="18" charset="0"/>
              </a:rPr>
              <a:t>И печали все уводит.</a:t>
            </a:r>
            <a:br>
              <a:rPr lang="ru-RU" sz="2400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ru-RU" sz="2400">
                <a:solidFill>
                  <a:schemeClr val="hlink"/>
                </a:solidFill>
                <a:latin typeface="Times New Roman" pitchFamily="18" charset="0"/>
              </a:rPr>
              <a:t>Мы играем, веселимся,</a:t>
            </a:r>
            <a:br>
              <a:rPr lang="ru-RU" sz="2400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ru-RU" sz="2400">
                <a:solidFill>
                  <a:schemeClr val="hlink"/>
                </a:solidFill>
                <a:latin typeface="Times New Roman" pitchFamily="18" charset="0"/>
              </a:rPr>
              <a:t>К лету снова мы стремимся. </a:t>
            </a:r>
          </a:p>
        </p:txBody>
      </p:sp>
      <p:pic>
        <p:nvPicPr>
          <p:cNvPr id="15362" name="Picture 4" descr="Скачать Картинки бабочек для детского сада 800x796 p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3716338"/>
            <a:ext cx="14605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6" descr="Изобр по Здание Детского Сада Клипар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3429000"/>
            <a:ext cx="21590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8" descr="Грибы - композиции на прозрачном фоне &quot; Портал графики и дизайна: векторный и растровый клипарт, уроки, фоторамки, шаблоны для Ф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7675" y="3357563"/>
            <a:ext cx="3689350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12" descr="Ягодны годжи Худеем с ягодами годжи! . Похудение - форум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43663" y="188913"/>
            <a:ext cx="2519362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ChangeArrowheads="1"/>
          </p:cNvSpPr>
          <p:nvPr/>
        </p:nvSpPr>
        <p:spPr bwMode="auto">
          <a:xfrm>
            <a:off x="323850" y="404813"/>
            <a:ext cx="8569325" cy="506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hlink"/>
                </a:solidFill>
                <a:latin typeface="Times New Roman" pitchFamily="18" charset="0"/>
              </a:rPr>
              <a:t>Актуальность проекта</a:t>
            </a:r>
            <a:r>
              <a:rPr lang="ru-RU"/>
              <a:t> </a:t>
            </a:r>
            <a:endParaRPr lang="en-US"/>
          </a:p>
          <a:p>
            <a:pPr algn="ctr"/>
            <a:r>
              <a:rPr lang="ru-RU">
                <a:latin typeface="Times New Roman" pitchFamily="18" charset="0"/>
              </a:rPr>
              <a:t>Для чего мы благоустраиваем территорию, сажаем растения на участке? Не только для того, чтобы территория выглядела чистой и ухоженной или для того чтобы приобщить ребенка к миру природы. Это еще и возможность сформировать его мировоззрение, бережное и эмоциональное отношение к окружающему миру, приступая к оформлению участка, прежде всего, следует определить, как именно можно его использовать для оздоровления и воспитания детей. А также в первую очередь уделить особое внимание безопасности игровых построек, зеленых насаждений и покрытию территории. Дошкольные работники осознают необходимость развития каждого ребёнка как самоценной личности. Развивают творческие способности каждого ребёнка, воспитывают доверие ребёнка к природе, опираются на его поисковое поведение. Таким образом, актуальность данного проекта заключается, в первую очередь, в создании безопасных условий для жизни и здоровья детей на территории ДОУ. В эстетическом, умственном, нравственном и физическом воспитании детей через знакомство с окружающим растительным миром. В создании комфортных условий для прогулок детей, организации пространства под открытым небом.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68313" y="211138"/>
            <a:ext cx="8207375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проекта:</a:t>
            </a:r>
          </a:p>
          <a:p>
            <a:pPr algn="ctr" eaLnBrk="0" hangingPunct="0"/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создание эмоционально-благоприятных условий пребывания детей в дошкольном учреждении через благоустройство территории и организации экосистемы детского сада.</a:t>
            </a:r>
          </a:p>
          <a:p>
            <a:pPr algn="ctr"/>
            <a:r>
              <a:rPr lang="ru-RU" sz="2400" b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</a:p>
          <a:p>
            <a:pPr algn="ctr"/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Создание развивающего пространства  для самостоятельной деятельности детей дошкольного возраста ;</a:t>
            </a:r>
          </a:p>
          <a:p>
            <a:pPr algn="ctr"/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Улучшение экологического и эстетического состояния территории участка ДОУ;</a:t>
            </a:r>
          </a:p>
          <a:p>
            <a:pPr algn="ctr"/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Повышение функциональности оборудования на участке;</a:t>
            </a:r>
          </a:p>
          <a:p>
            <a:pPr algn="ctr"/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Привлечение родителей воспитанников к работе по улучшению состояния территории участка.</a:t>
            </a:r>
          </a:p>
          <a:p>
            <a:pPr algn="ctr"/>
            <a:endParaRPr lang="ru-RU" u="sng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b="1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428625" y="3124200"/>
            <a:ext cx="7643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endParaRPr lang="ru-RU" sz="3200" u="sng">
              <a:solidFill>
                <a:srgbClr val="7030A0"/>
              </a:solidFill>
              <a:latin typeface="Comic Sans MS" pitchFamily="66" charset="0"/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endParaRPr lang="ru-RU" sz="3200" u="sng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17411" name="Picture 12" descr="Веселые картинки для детей. . Обои для рабочего стола с персонажами мультфильмов и детских кни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4149725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14" descr="Консультация для родителей в детском саду математика для дошкольников - Большой архив учебник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3716338"/>
            <a:ext cx="3030537" cy="287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85750" y="2828925"/>
            <a:ext cx="88582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3200" b="1" i="1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2000" b="1">
              <a:latin typeface="Times New Roman" pitchFamily="18" charset="0"/>
            </a:endParaRPr>
          </a:p>
          <a:p>
            <a:pPr eaLnBrk="0" hangingPunct="0"/>
            <a:endParaRPr lang="ru-RU" sz="2000" b="1">
              <a:latin typeface="Times New Roman" pitchFamily="18" charset="0"/>
            </a:endParaRPr>
          </a:p>
        </p:txBody>
      </p:sp>
      <p:sp>
        <p:nvSpPr>
          <p:cNvPr id="18434" name="WordArt 3"/>
          <p:cNvSpPr>
            <a:spLocks noChangeArrowheads="1" noChangeShapeType="1" noTextEdit="1"/>
          </p:cNvSpPr>
          <p:nvPr/>
        </p:nvSpPr>
        <p:spPr bwMode="auto">
          <a:xfrm flipV="1">
            <a:off x="1500188" y="3714750"/>
            <a:ext cx="2571750" cy="5715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10000"/>
              </a:avLst>
            </a:prstTxWarp>
          </a:bodyPr>
          <a:lstStyle/>
          <a:p>
            <a:pPr algn="ctr"/>
            <a:endParaRPr lang="ru-RU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B2A1C7"/>
              </a:solidFill>
              <a:latin typeface="Times New Roman"/>
              <a:cs typeface="Times New Roman"/>
            </a:endParaRP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755650" y="303213"/>
            <a:ext cx="7848600" cy="384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 i="1">
                <a:solidFill>
                  <a:srgbClr val="0033CC"/>
                </a:solidFill>
                <a:latin typeface="Times New Roman" pitchFamily="18" charset="0"/>
              </a:rPr>
              <a:t>Руководители проекта:</a:t>
            </a:r>
          </a:p>
          <a:p>
            <a:pPr algn="ctr"/>
            <a:r>
              <a:rPr lang="ru-RU" b="1" i="1">
                <a:latin typeface="Times New Roman" pitchFamily="18" charset="0"/>
              </a:rPr>
              <a:t>Воспитатели: Яруллина Э.Н.</a:t>
            </a:r>
          </a:p>
          <a:p>
            <a:pPr algn="ctr"/>
            <a:r>
              <a:rPr lang="ru-RU" sz="2400" b="1" i="1">
                <a:solidFill>
                  <a:schemeClr val="hlink"/>
                </a:solidFill>
              </a:rPr>
              <a:t>Тип проекта</a:t>
            </a:r>
            <a:r>
              <a:rPr lang="ru-RU" b="1" i="1">
                <a:solidFill>
                  <a:schemeClr val="hlink"/>
                </a:solidFill>
              </a:rPr>
              <a:t>–</a:t>
            </a:r>
            <a:r>
              <a:rPr lang="ru-RU" b="1"/>
              <a:t> практико-ориентированный</a:t>
            </a:r>
            <a:endParaRPr lang="en-US" b="1"/>
          </a:p>
          <a:p>
            <a:pPr algn="ctr"/>
            <a:endParaRPr lang="ru-RU" b="1">
              <a:latin typeface="Times New Roman" pitchFamily="18" charset="0"/>
            </a:endParaRPr>
          </a:p>
          <a:p>
            <a:pPr algn="ctr"/>
            <a:r>
              <a:rPr lang="ru-RU" sz="2400" b="1" i="1">
                <a:solidFill>
                  <a:srgbClr val="0033CC"/>
                </a:solidFill>
                <a:latin typeface="Times New Roman" pitchFamily="18" charset="0"/>
              </a:rPr>
              <a:t>Участники проекта:</a:t>
            </a:r>
            <a:endParaRPr lang="ru-RU" sz="2400" b="1">
              <a:solidFill>
                <a:srgbClr val="0033CC"/>
              </a:solidFill>
              <a:latin typeface="Times New Roman" pitchFamily="18" charset="0"/>
            </a:endParaRPr>
          </a:p>
          <a:p>
            <a:pPr algn="ctr"/>
            <a:r>
              <a:rPr lang="ru-RU" b="1" i="1">
                <a:latin typeface="Times New Roman" pitchFamily="18" charset="0"/>
              </a:rPr>
              <a:t>Воспитатели, родители</a:t>
            </a:r>
          </a:p>
          <a:p>
            <a:pPr algn="ctr"/>
            <a:r>
              <a:rPr lang="ru-RU" sz="2400" b="1" i="1">
                <a:solidFill>
                  <a:schemeClr val="hlink"/>
                </a:solidFill>
                <a:latin typeface="Times New Roman" pitchFamily="18" charset="0"/>
              </a:rPr>
              <a:t>Формы проекта- </a:t>
            </a:r>
            <a:r>
              <a:rPr lang="ru-RU" b="1" i="1">
                <a:latin typeface="Times New Roman" pitchFamily="18" charset="0"/>
              </a:rPr>
              <a:t>-беседы;</a:t>
            </a:r>
          </a:p>
          <a:p>
            <a:pPr algn="ctr"/>
            <a:r>
              <a:rPr lang="ru-RU" b="1" i="1">
                <a:latin typeface="Times New Roman" pitchFamily="18" charset="0"/>
              </a:rPr>
              <a:t>-работа с родителями.</a:t>
            </a:r>
          </a:p>
          <a:p>
            <a:pPr algn="ctr"/>
            <a:endParaRPr lang="ru-RU" b="1" i="1">
              <a:latin typeface="Times New Roman" pitchFamily="18" charset="0"/>
            </a:endParaRPr>
          </a:p>
          <a:p>
            <a:pPr algn="ctr"/>
            <a:r>
              <a:rPr lang="ru-RU" sz="2400" b="1" i="1">
                <a:solidFill>
                  <a:srgbClr val="0033CC"/>
                </a:solidFill>
                <a:latin typeface="Times New Roman" pitchFamily="18" charset="0"/>
              </a:rPr>
              <a:t>Сроки реализации проекта:</a:t>
            </a:r>
          </a:p>
          <a:p>
            <a:pPr algn="ctr"/>
            <a:r>
              <a:rPr lang="ru-RU" b="1" i="1">
                <a:latin typeface="Times New Roman" pitchFamily="18" charset="0"/>
              </a:rPr>
              <a:t>Май-август 2015г.</a:t>
            </a:r>
          </a:p>
          <a:p>
            <a:pPr algn="ctr" eaLnBrk="0" hangingPunct="0"/>
            <a:endParaRPr lang="ru-RU" b="1" i="1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18436" name="Rectangle 6"/>
          <p:cNvSpPr>
            <a:spLocks noChangeArrowheads="1"/>
          </p:cNvSpPr>
          <p:nvPr/>
        </p:nvSpPr>
        <p:spPr bwMode="auto">
          <a:xfrm>
            <a:off x="45720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8437" name="Picture 13" descr="Добро пожаловат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3716338"/>
            <a:ext cx="2454275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17" descr="Проект &quot;Насекомые&quot;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2997200"/>
            <a:ext cx="3598862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1"/>
          <p:cNvSpPr>
            <a:spLocks noChangeArrowheads="1"/>
          </p:cNvSpPr>
          <p:nvPr/>
        </p:nvSpPr>
        <p:spPr bwMode="auto">
          <a:xfrm>
            <a:off x="539750" y="404813"/>
            <a:ext cx="8064500" cy="521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33CC"/>
                </a:solidFill>
                <a:latin typeface="Times New Roman" pitchFamily="18" charset="0"/>
              </a:rPr>
              <a:t>Этапы реализации проекта</a:t>
            </a:r>
          </a:p>
          <a:p>
            <a:r>
              <a:rPr lang="en-US" sz="2400" b="1">
                <a:solidFill>
                  <a:srgbClr val="0033CC"/>
                </a:solidFill>
                <a:latin typeface="Times New Roman" pitchFamily="18" charset="0"/>
              </a:rPr>
              <a:t>I</a:t>
            </a:r>
            <a:r>
              <a:rPr lang="ru-RU" sz="2400" b="1">
                <a:solidFill>
                  <a:srgbClr val="0033CC"/>
                </a:solidFill>
                <a:latin typeface="Times New Roman" pitchFamily="18" charset="0"/>
              </a:rPr>
              <a:t>.Подготовительный</a:t>
            </a:r>
          </a:p>
          <a:p>
            <a:pPr>
              <a:buFontTx/>
              <a:buChar char="•"/>
            </a:pPr>
            <a:r>
              <a:rPr lang="ru-RU">
                <a:latin typeface="Times New Roman" pitchFamily="18" charset="0"/>
              </a:rPr>
              <a:t>обсудить с родителями дизайн по облагораживанию участка;</a:t>
            </a:r>
          </a:p>
          <a:p>
            <a:pPr>
              <a:buFontTx/>
              <a:buChar char="•"/>
            </a:pPr>
            <a:r>
              <a:rPr lang="ru-RU">
                <a:latin typeface="Times New Roman" pitchFamily="18" charset="0"/>
              </a:rPr>
              <a:t> привлечь родителей к оформлению участка; </a:t>
            </a:r>
          </a:p>
          <a:p>
            <a:pPr>
              <a:buFontTx/>
              <a:buChar char="•"/>
            </a:pPr>
            <a:r>
              <a:rPr lang="ru-RU">
                <a:latin typeface="Times New Roman" pitchFamily="18" charset="0"/>
              </a:rPr>
              <a:t>собрать необходимый бросовый материал для изготовления малых форм и выносного материала (пластиковые бутылки, шины, шишки, ракушки и т.д.); </a:t>
            </a:r>
          </a:p>
          <a:p>
            <a:pPr>
              <a:buFontTx/>
              <a:buChar char="-"/>
            </a:pPr>
            <a:r>
              <a:rPr lang="ru-RU">
                <a:latin typeface="Times New Roman" pitchFamily="18" charset="0"/>
              </a:rPr>
              <a:t>приобретение семян и посадка рассады цветов.</a:t>
            </a:r>
          </a:p>
          <a:p>
            <a:r>
              <a:rPr lang="en-US" sz="2400" b="1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</a:t>
            </a:r>
            <a:r>
              <a:rPr lang="ru-RU" sz="2400" b="1">
                <a:solidFill>
                  <a:srgbClr val="0033CC"/>
                </a:solidFill>
                <a:latin typeface="Times New Roman" pitchFamily="18" charset="0"/>
              </a:rPr>
              <a:t>.Основной</a:t>
            </a:r>
          </a:p>
          <a:p>
            <a:pPr>
              <a:buFontTx/>
              <a:buChar char="•"/>
            </a:pPr>
            <a:r>
              <a:rPr lang="ru-RU">
                <a:latin typeface="Times New Roman" pitchFamily="18" charset="0"/>
              </a:rPr>
              <a:t>перекапывание клумб с привлечением родителей;</a:t>
            </a:r>
          </a:p>
          <a:p>
            <a:pPr>
              <a:buFontTx/>
              <a:buChar char="•"/>
            </a:pPr>
            <a:r>
              <a:rPr lang="ru-RU">
                <a:latin typeface="Times New Roman" pitchFamily="18" charset="0"/>
              </a:rPr>
              <a:t>  покраска клумб;</a:t>
            </a:r>
          </a:p>
          <a:p>
            <a:pPr>
              <a:buFontTx/>
              <a:buChar char="•"/>
            </a:pPr>
            <a:r>
              <a:rPr lang="ru-RU">
                <a:latin typeface="Times New Roman" pitchFamily="18" charset="0"/>
              </a:rPr>
              <a:t>  высадка рассады цветов на клумбы;</a:t>
            </a:r>
          </a:p>
          <a:p>
            <a:pPr>
              <a:buFontTx/>
              <a:buChar char="•"/>
            </a:pPr>
            <a:r>
              <a:rPr lang="ru-RU">
                <a:latin typeface="Times New Roman" pitchFamily="18" charset="0"/>
              </a:rPr>
              <a:t>  сооружение необходимых конструкций на участке.</a:t>
            </a:r>
          </a:p>
          <a:p>
            <a:r>
              <a:rPr lang="en-US" sz="2400" b="1">
                <a:solidFill>
                  <a:srgbClr val="0033CC"/>
                </a:solidFill>
                <a:latin typeface="Times New Roman" pitchFamily="18" charset="0"/>
              </a:rPr>
              <a:t>III</a:t>
            </a:r>
            <a:r>
              <a:rPr lang="ru-RU" sz="2400" b="1">
                <a:solidFill>
                  <a:srgbClr val="0033CC"/>
                </a:solidFill>
                <a:latin typeface="Times New Roman" pitchFamily="18" charset="0"/>
              </a:rPr>
              <a:t>.Заключительный</a:t>
            </a:r>
          </a:p>
          <a:p>
            <a:pPr>
              <a:buFontTx/>
              <a:buChar char="•"/>
            </a:pPr>
            <a:r>
              <a:rPr lang="ru-RU">
                <a:latin typeface="Times New Roman" pitchFamily="18" charset="0"/>
              </a:rPr>
              <a:t>Презентация участка</a:t>
            </a:r>
          </a:p>
          <a:p>
            <a:endParaRPr lang="ru-RU">
              <a:latin typeface="Times New Roman" pitchFamily="18" charset="0"/>
            </a:endParaRPr>
          </a:p>
          <a:p>
            <a:pPr>
              <a:buFontTx/>
              <a:buChar char="•"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19458" name="Прямоугольник 2"/>
          <p:cNvSpPr>
            <a:spLocks noChangeArrowheads="1"/>
          </p:cNvSpPr>
          <p:nvPr/>
        </p:nvSpPr>
        <p:spPr bwMode="auto">
          <a:xfrm>
            <a:off x="1619250" y="2708275"/>
            <a:ext cx="53895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3200" b="1">
              <a:solidFill>
                <a:srgbClr val="990099"/>
              </a:solidFill>
              <a:latin typeface="Comic Sans MS" pitchFamily="66" charset="0"/>
            </a:endParaRPr>
          </a:p>
          <a:p>
            <a:endParaRPr lang="ru-RU" sz="3200" b="1">
              <a:solidFill>
                <a:srgbClr val="990099"/>
              </a:solidFill>
              <a:latin typeface="Comic Sans MS" pitchFamily="66" charset="0"/>
            </a:endParaRPr>
          </a:p>
        </p:txBody>
      </p:sp>
      <p:pic>
        <p:nvPicPr>
          <p:cNvPr id="19459" name="Picture 18" descr="Веселые картинки для детей. . Обои для рабочего стола с персонажами мультфильмов и детских кни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4437063"/>
            <a:ext cx="21590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20" descr="Ягодны годжи добро пожаловать в детский сад снежинка картинки Похудение - фору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4797425"/>
            <a:ext cx="29337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22" descr="Без пенала -22 рубля и 5% скидка - Детский сад &quot;Светлячок&quot; Мытищи вторая группа, г. Мытищи. У нас действуют скидк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4437063"/>
            <a:ext cx="2054225" cy="215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971550" y="239713"/>
            <a:ext cx="69580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/>
            <a:endParaRPr lang="ru-RU" sz="3200" b="1">
              <a:solidFill>
                <a:srgbClr val="990099"/>
              </a:solidFill>
              <a:latin typeface="Comic Sans MS" pitchFamily="66" charset="0"/>
            </a:endParaRPr>
          </a:p>
        </p:txBody>
      </p:sp>
      <p:sp>
        <p:nvSpPr>
          <p:cNvPr id="20482" name="Text Box 13"/>
          <p:cNvSpPr txBox="1">
            <a:spLocks noChangeArrowheads="1"/>
          </p:cNvSpPr>
          <p:nvPr/>
        </p:nvSpPr>
        <p:spPr bwMode="auto">
          <a:xfrm>
            <a:off x="1095375" y="404813"/>
            <a:ext cx="7437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hlink"/>
                </a:solidFill>
                <a:latin typeface="Times New Roman" pitchFamily="18" charset="0"/>
              </a:rPr>
              <a:t>Участок после оформления </a:t>
            </a:r>
          </a:p>
        </p:txBody>
      </p:sp>
      <p:pic>
        <p:nvPicPr>
          <p:cNvPr id="20483" name="Picture 6" descr="IMG_37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052513"/>
            <a:ext cx="287972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7" descr="IMG_37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1052513"/>
            <a:ext cx="287972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0" descr="IMG_38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357563"/>
            <a:ext cx="21590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1" descr="IMG_384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4888" y="3500438"/>
            <a:ext cx="21590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2" descr="IMG_380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19475" y="3573463"/>
            <a:ext cx="21590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349</Words>
  <Application>Microsoft Office PowerPoint</Application>
  <PresentationFormat>On-screen Show (4:3)</PresentationFormat>
  <Paragraphs>50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Comic Sans MS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TNR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TiNNeR</dc:creator>
  <cp:lastModifiedBy>Наиль Админ</cp:lastModifiedBy>
  <cp:revision>50</cp:revision>
  <dcterms:created xsi:type="dcterms:W3CDTF">2012-09-09T10:21:15Z</dcterms:created>
  <dcterms:modified xsi:type="dcterms:W3CDTF">2015-09-27T12:53:42Z</dcterms:modified>
</cp:coreProperties>
</file>