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36" r:id="rId3"/>
    <p:sldId id="338" r:id="rId4"/>
    <p:sldId id="268" r:id="rId5"/>
    <p:sldId id="333" r:id="rId6"/>
    <p:sldId id="334" r:id="rId7"/>
    <p:sldId id="337" r:id="rId8"/>
    <p:sldId id="339" r:id="rId9"/>
    <p:sldId id="340" r:id="rId10"/>
    <p:sldId id="352" r:id="rId11"/>
    <p:sldId id="341" r:id="rId12"/>
    <p:sldId id="343" r:id="rId13"/>
    <p:sldId id="344" r:id="rId14"/>
    <p:sldId id="345" r:id="rId15"/>
    <p:sldId id="347" r:id="rId16"/>
    <p:sldId id="348" r:id="rId17"/>
    <p:sldId id="349" r:id="rId18"/>
    <p:sldId id="351" r:id="rId19"/>
    <p:sldId id="353" r:id="rId20"/>
    <p:sldId id="33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267744" y="1340768"/>
            <a:ext cx="4608512" cy="2088232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itchFamily="66" charset="0"/>
              </a:rPr>
              <a:t>Писатели –</a:t>
            </a:r>
          </a:p>
          <a:p>
            <a:pPr algn="ctr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Comic Sans MS" pitchFamily="66" charset="0"/>
              </a:rPr>
              <a:t>детям 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C9FCB"/>
                  </a:gs>
                  <a:gs pos="13000">
                    <a:srgbClr val="F8B049"/>
                  </a:gs>
                  <a:gs pos="21001">
                    <a:srgbClr val="F8B049"/>
                  </a:gs>
                  <a:gs pos="63000">
                    <a:srgbClr val="FEE7F2"/>
                  </a:gs>
                  <a:gs pos="67000">
                    <a:srgbClr val="F952A0"/>
                  </a:gs>
                  <a:gs pos="69000">
                    <a:srgbClr val="C50849"/>
                  </a:gs>
                  <a:gs pos="82001">
                    <a:srgbClr val="B43E85"/>
                  </a:gs>
                  <a:gs pos="100000">
                    <a:srgbClr val="F8B049"/>
                  </a:gs>
                </a:gsLst>
                <a:lin ang="0" scaled="1"/>
              </a:gradFill>
              <a:effectLst>
                <a:outerShdw dist="125724" dir="18900000" algn="ctr" rotWithShape="0">
                  <a:srgbClr val="000099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rgbClr val="7030A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835696" y="2204864"/>
            <a:ext cx="5544616" cy="14401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Franklin Gothic Demi"/>
              </a:rPr>
              <a:t>Чтение  стихотворения: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Franklin Gothic Demi"/>
              </a:rPr>
              <a:t>с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Franklin Gothic Demi"/>
              </a:rPr>
              <a:t>.35 - 37 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Franklin Gothic Demi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4077072"/>
            <a:ext cx="4038600" cy="2448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Arial Narrow" pitchFamily="34" charset="0"/>
              </a:rPr>
              <a:t>Я сегодня сбилась с ног - 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У меня пропал щенок. 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Два часа его звала, 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Два часа его ждала, 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За уроки не садилась </a:t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b="1" dirty="0" smtClean="0">
                <a:latin typeface="Arial Narrow" pitchFamily="34" charset="0"/>
              </a:rPr>
              <a:t>И обедать не могла.</a:t>
            </a:r>
          </a:p>
          <a:p>
            <a:pPr>
              <a:buNone/>
            </a:pP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38914" name="Picture 2" descr="http://f.mypage.ru/7aeacd914aed5b0d637af6d555148ee4_26509829de5a387699aa32d76e5085b8.jpg"/>
          <p:cNvPicPr>
            <a:picLocks noChangeAspect="1" noChangeArrowheads="1"/>
          </p:cNvPicPr>
          <p:nvPr/>
        </p:nvPicPr>
        <p:blipFill>
          <a:blip r:embed="rId2" cstate="print"/>
          <a:srcRect r="9586"/>
          <a:stretch>
            <a:fillRect/>
          </a:stretch>
        </p:blipFill>
        <p:spPr bwMode="auto">
          <a:xfrm>
            <a:off x="179512" y="1772816"/>
            <a:ext cx="4104456" cy="5085184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88640"/>
            <a:ext cx="8424936" cy="158417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От чьего имени ведётся рассказ?</a:t>
            </a:r>
          </a:p>
          <a:p>
            <a:pPr>
              <a:buClr>
                <a:schemeClr val="bg1"/>
              </a:buClr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О каком происшествии рассказывается в  стихотворении?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4211960" y="1412776"/>
            <a:ext cx="453650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Какой представляется девочка в начале стихотворения?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WordArt 2"/>
          <p:cNvSpPr>
            <a:spLocks noChangeArrowheads="1" noChangeShapeType="1" noTextEdit="1"/>
          </p:cNvSpPr>
          <p:nvPr/>
        </p:nvSpPr>
        <p:spPr bwMode="auto">
          <a:xfrm>
            <a:off x="4716016" y="2348880"/>
            <a:ext cx="3096344" cy="1224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Она </a:t>
            </a:r>
          </a:p>
          <a:p>
            <a:pPr algn="ctr" rtl="0"/>
            <a:r>
              <a:rPr lang="ru-RU" sz="3600" b="1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в</a:t>
            </a:r>
            <a:r>
              <a:rPr lang="ru-RU" sz="3600" b="1" kern="10" spc="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стревожена</a:t>
            </a:r>
            <a:r>
              <a:rPr lang="ru-RU" sz="3600" kern="10" spc="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.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.mypage.ru/32edc9a912d991969ec9d5e9911cfd9d_43c7c6ca1c6ab1c91cef8d1c39dc6337.jpg"/>
          <p:cNvPicPr>
            <a:picLocks noChangeAspect="1" noChangeArrowheads="1"/>
          </p:cNvPicPr>
          <p:nvPr/>
        </p:nvPicPr>
        <p:blipFill>
          <a:blip r:embed="rId2" cstate="print"/>
          <a:srcRect t="2149"/>
          <a:stretch>
            <a:fillRect/>
          </a:stretch>
        </p:blipFill>
        <p:spPr bwMode="auto">
          <a:xfrm>
            <a:off x="0" y="0"/>
            <a:ext cx="2346438" cy="2564903"/>
          </a:xfrm>
          <a:prstGeom prst="rect">
            <a:avLst/>
          </a:prstGeom>
          <a:noFill/>
        </p:spPr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2555776" y="188640"/>
            <a:ext cx="5472608" cy="6480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Что  происходило в доме утром?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2555776" y="692696"/>
            <a:ext cx="3960440" cy="216024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В это утро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Очень рано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Соскочил щенок с дивана,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Стал по комнатам ходить,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Прыгать,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Лаять,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</a:rPr>
              <a:t>Всех будить.</a:t>
            </a:r>
          </a:p>
        </p:txBody>
      </p:sp>
      <p:pic>
        <p:nvPicPr>
          <p:cNvPr id="6" name="Picture 2" descr="http://f.mypage.ru/329374ff6c94d8cf7d7126f8c3a430a2_cab95904f1e4642c4f76a2b6ccc5592c.jpg"/>
          <p:cNvPicPr>
            <a:picLocks noChangeAspect="1" noChangeArrowheads="1"/>
          </p:cNvPicPr>
          <p:nvPr/>
        </p:nvPicPr>
        <p:blipFill>
          <a:blip r:embed="rId3" cstate="print"/>
          <a:srcRect t="5405" b="5405"/>
          <a:stretch>
            <a:fillRect/>
          </a:stretch>
        </p:blipFill>
        <p:spPr bwMode="auto">
          <a:xfrm>
            <a:off x="6732240" y="764704"/>
            <a:ext cx="2411760" cy="2307373"/>
          </a:xfrm>
          <a:prstGeom prst="rect">
            <a:avLst/>
          </a:prstGeom>
          <a:noFill/>
        </p:spPr>
      </p:pic>
      <p:pic>
        <p:nvPicPr>
          <p:cNvPr id="7" name="Picture 2" descr="http://f.mypage.ru/ca1ffca1f89c40e5f49c1a6b6bfee88f_3c37a7339a4189033ddcd062d9eb5f70.jpg"/>
          <p:cNvPicPr>
            <a:picLocks noChangeAspect="1" noChangeArrowheads="1"/>
          </p:cNvPicPr>
          <p:nvPr/>
        </p:nvPicPr>
        <p:blipFill>
          <a:blip r:embed="rId4" cstate="print"/>
          <a:srcRect t="2800"/>
          <a:stretch>
            <a:fillRect/>
          </a:stretch>
        </p:blipFill>
        <p:spPr bwMode="auto">
          <a:xfrm>
            <a:off x="0" y="2564904"/>
            <a:ext cx="2411760" cy="2580824"/>
          </a:xfrm>
          <a:prstGeom prst="rect">
            <a:avLst/>
          </a:prstGeom>
          <a:noFill/>
        </p:spPr>
      </p:pic>
      <p:pic>
        <p:nvPicPr>
          <p:cNvPr id="8" name="Picture 2" descr="http://f.mypage.ru/5444466e50e97bfca23e58e9b742d58f_4c7c290d373d56e1fd6ef51f38f5e9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77072"/>
            <a:ext cx="2627784" cy="2585225"/>
          </a:xfrm>
          <a:prstGeom prst="rect">
            <a:avLst/>
          </a:prstGeom>
          <a:noFill/>
        </p:spPr>
      </p:pic>
      <p:sp>
        <p:nvSpPr>
          <p:cNvPr id="9" name="Содержимое 3"/>
          <p:cNvSpPr txBox="1">
            <a:spLocks/>
          </p:cNvSpPr>
          <p:nvPr/>
        </p:nvSpPr>
        <p:spPr>
          <a:xfrm>
            <a:off x="3131840" y="2780928"/>
            <a:ext cx="4038600" cy="7920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Он увидел одеяло -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Покрываться нечем стало.</a:t>
            </a:r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2771800" y="3356992"/>
            <a:ext cx="3715072" cy="7200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Он в кладовку заглянул -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 мёдом жбан перевернул.</a:t>
            </a:r>
          </a:p>
        </p:txBody>
      </p:sp>
      <p:sp>
        <p:nvSpPr>
          <p:cNvPr id="11" name="Содержимое 3"/>
          <p:cNvSpPr txBox="1">
            <a:spLocks/>
          </p:cNvSpPr>
          <p:nvPr/>
        </p:nvSpPr>
        <p:spPr>
          <a:xfrm>
            <a:off x="2987824" y="3933056"/>
            <a:ext cx="4038600" cy="8206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Он порвал стихи у папы,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пол с лестницы упал,</a:t>
            </a:r>
          </a:p>
        </p:txBody>
      </p:sp>
      <p:pic>
        <p:nvPicPr>
          <p:cNvPr id="12" name="Picture 2" descr="http://f.mypage.ru/fa168f4c7e010a14093e693ed01fc518_c2d4da5a997c21d0676ca8b1ad5a5608.jpg"/>
          <p:cNvPicPr>
            <a:picLocks noChangeAspect="1" noChangeArrowheads="1"/>
          </p:cNvPicPr>
          <p:nvPr/>
        </p:nvPicPr>
        <p:blipFill>
          <a:blip r:embed="rId6" cstate="print"/>
          <a:srcRect l="7169" t="13235"/>
          <a:stretch>
            <a:fillRect/>
          </a:stretch>
        </p:blipFill>
        <p:spPr bwMode="auto">
          <a:xfrm>
            <a:off x="3635896" y="4653136"/>
            <a:ext cx="2502620" cy="2060848"/>
          </a:xfrm>
          <a:prstGeom prst="rect">
            <a:avLst/>
          </a:prstGeom>
          <a:noFill/>
        </p:spPr>
      </p:pic>
      <p:sp>
        <p:nvSpPr>
          <p:cNvPr id="13" name="Содержимое 3"/>
          <p:cNvSpPr txBox="1">
            <a:spLocks/>
          </p:cNvSpPr>
          <p:nvPr/>
        </p:nvSpPr>
        <p:spPr>
          <a:xfrm>
            <a:off x="251520" y="5445224"/>
            <a:ext cx="3528392" cy="12527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клей залез передней лапой,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Еле вылез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 пропал...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2699792" y="260648"/>
            <a:ext cx="4680520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Щенок  проказничал…</a:t>
            </a:r>
            <a:r>
              <a:rPr lang="ru-RU" sz="3600" kern="10" spc="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.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6"/>
          <p:cNvSpPr txBox="1">
            <a:spLocks/>
          </p:cNvSpPr>
          <p:nvPr/>
        </p:nvSpPr>
        <p:spPr>
          <a:xfrm>
            <a:off x="323528" y="332656"/>
            <a:ext cx="5915000" cy="74867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Как долго девочка ждала щенка?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" name="Picture 2" descr="http://f.mypage.ru/9905109c8db0ad87982bf0195fab5752_05bd3d22f52508abafbeeeb71c4472af.jpg"/>
          <p:cNvPicPr>
            <a:picLocks noChangeAspect="1" noChangeArrowheads="1"/>
          </p:cNvPicPr>
          <p:nvPr/>
        </p:nvPicPr>
        <p:blipFill>
          <a:blip r:embed="rId2" cstate="print"/>
          <a:srcRect t="3345" r="3333" b="2993"/>
          <a:stretch>
            <a:fillRect/>
          </a:stretch>
        </p:blipFill>
        <p:spPr bwMode="auto">
          <a:xfrm>
            <a:off x="-1" y="2420888"/>
            <a:ext cx="4595580" cy="4437112"/>
          </a:xfrm>
          <a:prstGeom prst="rect">
            <a:avLst/>
          </a:prstGeom>
          <a:noFill/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251520" y="1052736"/>
            <a:ext cx="4176464" cy="13247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Два часа я горевала, 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Книжек в руки не брала, 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Ничего не рисовала, </a:t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Всё сидела и ждала.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7"/>
          <p:cNvSpPr txBox="1">
            <a:spLocks/>
          </p:cNvSpPr>
          <p:nvPr/>
        </p:nvSpPr>
        <p:spPr>
          <a:xfrm>
            <a:off x="4499992" y="1772816"/>
            <a:ext cx="4104456" cy="12961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Какое чувство она испытывала 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004048" y="3068960"/>
            <a:ext cx="2880320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Она </a:t>
            </a:r>
          </a:p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грустила</a:t>
            </a:r>
            <a:r>
              <a:rPr lang="ru-RU" sz="3600" kern="10" spc="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.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7"/>
          <p:cNvSpPr txBox="1">
            <a:spLocks/>
          </p:cNvSpPr>
          <p:nvPr/>
        </p:nvSpPr>
        <p:spPr>
          <a:xfrm>
            <a:off x="467544" y="188640"/>
            <a:ext cx="7704856" cy="10801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Прочитайте, о чём размышляла  девочка во время ожидания.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" name="Picture 2" descr="http://f.mypage.ru/1cf6b1b582729c720e888f35277784fe_3ecc115f689cb94e592a4c42dcd1da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3923928" cy="2568526"/>
          </a:xfrm>
          <a:prstGeom prst="rect">
            <a:avLst/>
          </a:prstGeom>
          <a:noFill/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3779912" y="1340768"/>
            <a:ext cx="4038600" cy="151216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Может быть, его украли,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верёвке увели,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Новым именем назвали,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Дом стеречь 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Заставили?</a:t>
            </a:r>
          </a:p>
        </p:txBody>
      </p:sp>
      <p:pic>
        <p:nvPicPr>
          <p:cNvPr id="5" name="Picture 2" descr="http://f.mypage.ru/3421355a5eacf1e89409e5643826d133_76e29b0bde1e6ae6fb936dae5da4acdb.jpg"/>
          <p:cNvPicPr>
            <a:picLocks noChangeAspect="1" noChangeArrowheads="1"/>
          </p:cNvPicPr>
          <p:nvPr/>
        </p:nvPicPr>
        <p:blipFill>
          <a:blip r:embed="rId3" cstate="print"/>
          <a:srcRect l="3739" t="1800" r="4660"/>
          <a:stretch>
            <a:fillRect/>
          </a:stretch>
        </p:blipFill>
        <p:spPr bwMode="auto">
          <a:xfrm>
            <a:off x="6012160" y="3284984"/>
            <a:ext cx="2903375" cy="3312368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4283968" y="2636912"/>
            <a:ext cx="4038600" cy="7486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Может, он в лесу дремучем 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Под кустом сидит колючим,</a:t>
            </a: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179512" y="5661248"/>
            <a:ext cx="4038600" cy="1008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Заблудился,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Ищет дом,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Мокнет, бедный, под дождём?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123728" y="3789040"/>
            <a:ext cx="2808312" cy="2232248"/>
            <a:chOff x="971600" y="2852936"/>
            <a:chExt cx="2880320" cy="2295255"/>
          </a:xfrm>
        </p:grpSpPr>
        <p:grpSp>
          <p:nvGrpSpPr>
            <p:cNvPr id="10" name="Группа 7"/>
            <p:cNvGrpSpPr/>
            <p:nvPr/>
          </p:nvGrpSpPr>
          <p:grpSpPr>
            <a:xfrm>
              <a:off x="971600" y="2852936"/>
              <a:ext cx="2880320" cy="2295255"/>
              <a:chOff x="971600" y="1988840"/>
              <a:chExt cx="3816424" cy="3159351"/>
            </a:xfrm>
          </p:grpSpPr>
          <p:pic>
            <p:nvPicPr>
              <p:cNvPr id="12" name="Picture 2" descr="http://f.mypage.ru/0f1298b28689ba4390e946d8991afcd5_50fb31f8f403633642de7d1da6c544c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b="46488"/>
              <a:stretch>
                <a:fillRect/>
              </a:stretch>
            </p:blipFill>
            <p:spPr bwMode="auto">
              <a:xfrm rot="5400000">
                <a:off x="2879812" y="3104963"/>
                <a:ext cx="3024335" cy="792089"/>
              </a:xfrm>
              <a:prstGeom prst="rect">
                <a:avLst/>
              </a:prstGeom>
              <a:noFill/>
            </p:spPr>
          </p:pic>
          <p:pic>
            <p:nvPicPr>
              <p:cNvPr id="13" name="Picture 2" descr="http://f.mypage.ru/0f1298b28689ba4390e946d8991afcd5_50fb31f8f403633642de7d1da6c544ce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71600" y="1988840"/>
                <a:ext cx="3240360" cy="3159351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2" descr="http://f.mypage.ru/0f1298b28689ba4390e946d8991afcd5_50fb31f8f403633642de7d1da6c544ce.jpg"/>
            <p:cNvPicPr>
              <a:picLocks noChangeAspect="1" noChangeArrowheads="1"/>
            </p:cNvPicPr>
            <p:nvPr/>
          </p:nvPicPr>
          <p:blipFill>
            <a:blip r:embed="rId4" cstate="print"/>
            <a:srcRect l="83333" t="79976"/>
            <a:stretch>
              <a:fillRect/>
            </a:stretch>
          </p:blipFill>
          <p:spPr bwMode="auto">
            <a:xfrm>
              <a:off x="3131840" y="4653136"/>
              <a:ext cx="648071" cy="432047"/>
            </a:xfrm>
            <a:prstGeom prst="rect">
              <a:avLst/>
            </a:prstGeom>
            <a:noFill/>
          </p:spPr>
        </p:pic>
      </p:grpSp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7"/>
          <p:cNvSpPr txBox="1">
            <a:spLocks/>
          </p:cNvSpPr>
          <p:nvPr/>
        </p:nvSpPr>
        <p:spPr>
          <a:xfrm>
            <a:off x="467544" y="188640"/>
            <a:ext cx="7704856" cy="108012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3200" b="1" dirty="0" smtClean="0">
                <a:solidFill>
                  <a:srgbClr val="000066"/>
                </a:solidFill>
                <a:latin typeface="Arial Narrow" pitchFamily="34" charset="0"/>
              </a:rPr>
              <a:t>Какие чувства испытывала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девочка во время 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своих размышлений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" name="Picture 2" descr="Иллюстрация 9 из 52 для Стихи и сказки для малышей в рисунках В. Сутеева - Барто, Михалков, Стельмах, Мурадян, Белозеров | Лабиринт - книги. Источник: reader*s"/>
          <p:cNvPicPr>
            <a:picLocks noChangeAspect="1" noChangeArrowheads="1"/>
          </p:cNvPicPr>
          <p:nvPr/>
        </p:nvPicPr>
        <p:blipFill>
          <a:blip r:embed="rId2" cstate="print"/>
          <a:srcRect l="16926" t="8992" r="63387" b="40832"/>
          <a:stretch>
            <a:fillRect/>
          </a:stretch>
        </p:blipFill>
        <p:spPr bwMode="auto">
          <a:xfrm>
            <a:off x="3563888" y="1340768"/>
            <a:ext cx="1784198" cy="32115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2" descr="Цитата Облако графические заготовки Загрузить 507 clip arts (Страница 1)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8159">
            <a:off x="977103" y="1460024"/>
            <a:ext cx="2232248" cy="15201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772816"/>
            <a:ext cx="165782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ТРЕВОГА</a:t>
            </a:r>
            <a:endParaRPr lang="ru-RU" sz="2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6" name="Picture 2" descr="Цитата Облако графические заготовки Загрузить 507 clip arts (Страница 1)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3040">
            <a:off x="866330" y="3090743"/>
            <a:ext cx="2184531" cy="16912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971600" y="3501008"/>
            <a:ext cx="181492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ЖАЛОСТЬ</a:t>
            </a:r>
            <a:endParaRPr lang="ru-RU" sz="2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8" name="Picture 2" descr="Цитата Облако графические заготовки Загрузить 507 clip arts (Страница 1)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7952">
            <a:off x="5703932" y="1306669"/>
            <a:ext cx="2232248" cy="15619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56176" y="2060848"/>
            <a:ext cx="140615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ГРУСТЬ</a:t>
            </a:r>
            <a:endParaRPr lang="ru-RU" sz="2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0" name="Picture 2" descr="Цитата Облако графические заготовки Загрузить 507 clip arts (Страница 1)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49784">
            <a:off x="5813214" y="2912537"/>
            <a:ext cx="2453283" cy="162103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84168" y="3717032"/>
            <a:ext cx="1965603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ОТЧАЯНИЕ</a:t>
            </a:r>
            <a:endParaRPr lang="ru-RU" sz="2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2" name="Picture 2" descr="Цитата Облако графические заготовки Загрузить 507 clip arts (Страница 1)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00684">
            <a:off x="4421722" y="4554187"/>
            <a:ext cx="3395380" cy="1611894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44008" y="5445224"/>
            <a:ext cx="3005951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РАСТЕРЯННОСТЬ</a:t>
            </a:r>
            <a:endParaRPr lang="ru-RU" sz="2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14" name="Picture 2" descr="Цитата Облако графические заготовки Загрузить 507 clip arts (Страница 1)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929546">
            <a:off x="2141822" y="3165915"/>
            <a:ext cx="1320724" cy="424847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755576" y="5229200"/>
            <a:ext cx="2853665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2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БЕСПОКОЙСТВО</a:t>
            </a:r>
            <a:endParaRPr lang="ru-RU" sz="2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16" name="Рамка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8"/>
          <p:cNvSpPr txBox="1">
            <a:spLocks/>
          </p:cNvSpPr>
          <p:nvPr/>
        </p:nvSpPr>
        <p:spPr>
          <a:xfrm>
            <a:off x="323528" y="260648"/>
            <a:ext cx="8568952" cy="10801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Прочитайте, как  появился щенок?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Каким его увидела девочка, когда он вернулся?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3" name="Picture 2" descr="http://f.mypage.ru/a6168db02a64c5bb52cdf832fef79dba_ab80991f69ce1052bf536af117464f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015077"/>
            <a:ext cx="3851920" cy="4842923"/>
          </a:xfrm>
          <a:prstGeom prst="rect">
            <a:avLst/>
          </a:prstGeom>
          <a:noFill/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4283968" y="1412776"/>
            <a:ext cx="4038600" cy="1756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Вдруг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Какой-то страшный зверь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Открывает лапой дверь,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Прыгает через порог...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Кто же это?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Мой щенок.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://f.mypage.ru/8a1b42ecaffd5eaee970cf986f426587_b5c0eb3cfa803f2a72ba7ef24d6062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33724"/>
            <a:ext cx="4139952" cy="3724276"/>
          </a:xfrm>
          <a:prstGeom prst="rect">
            <a:avLst/>
          </a:prstGeom>
          <a:noFill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323528" y="1700808"/>
            <a:ext cx="4038600" cy="19728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Что случилось,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Если сразу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 узнала я щенка?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Нос распух, не видно глаза,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Перекошена щека,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И, впиваясь, как игла,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 хвосте жужжит пчела.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5805264"/>
            <a:ext cx="3528392" cy="850106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latin typeface="Book Antiqua" pitchFamily="18" charset="0"/>
              </a:rPr>
              <a:t>рис. В. </a:t>
            </a:r>
            <a:r>
              <a:rPr lang="ru-RU" sz="3600" b="1" i="1" dirty="0" err="1" smtClean="0">
                <a:latin typeface="Book Antiqua" pitchFamily="18" charset="0"/>
              </a:rPr>
              <a:t>Сутеева</a:t>
            </a:r>
            <a:endParaRPr lang="ru-RU" sz="3600" b="1" dirty="0">
              <a:latin typeface="Book Antiqu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4038600" cy="1972816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ru-RU" sz="1600" dirty="0" smtClean="0">
                <a:latin typeface="Arial Black" pitchFamily="34" charset="0"/>
              </a:rPr>
              <a:t>Весь укутанный,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В постели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Мой щенок лежит пластом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И виляет еле-еле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Забинтованным хвостом.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Я не бегаю к врачу -</a:t>
            </a:r>
            <a:br>
              <a:rPr lang="ru-RU" sz="1600" dirty="0" smtClean="0">
                <a:latin typeface="Arial Black" pitchFamily="34" charset="0"/>
              </a:rPr>
            </a:br>
            <a:r>
              <a:rPr lang="ru-RU" sz="1600" dirty="0" smtClean="0">
                <a:latin typeface="Arial Black" pitchFamily="34" charset="0"/>
              </a:rPr>
              <a:t>Я сама его лечу.</a:t>
            </a:r>
          </a:p>
          <a:p>
            <a:endParaRPr lang="ru-RU" dirty="0"/>
          </a:p>
        </p:txBody>
      </p:sp>
      <p:pic>
        <p:nvPicPr>
          <p:cNvPr id="51202" name="Picture 2" descr="http://f.mypage.ru/834fdff7dbd65dcfab674942925a1f0a_e3c35f9f7c0e4d0ad4ebc6b4bef526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4056482" cy="3717031"/>
          </a:xfrm>
          <a:prstGeom prst="rect">
            <a:avLst/>
          </a:prstGeom>
          <a:noFill/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5292080" y="3645024"/>
            <a:ext cx="266429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 </a:t>
            </a:r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любит 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5148064" y="4437112"/>
            <a:ext cx="2952328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spc="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 </a:t>
            </a:r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заботится 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 rot="446062">
            <a:off x="5364088" y="1124744"/>
            <a:ext cx="2520280" cy="2492215"/>
            <a:chOff x="4572000" y="1196752"/>
            <a:chExt cx="2520280" cy="2492215"/>
          </a:xfrm>
        </p:grpSpPr>
        <p:pic>
          <p:nvPicPr>
            <p:cNvPr id="9" name="Picture 6" descr="http://static9.depositphotos.com/1526816/1172/v/450/depositphotos_11721413-girl-holding-callout-pictur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0" y="1196752"/>
              <a:ext cx="2520280" cy="2492215"/>
            </a:xfrm>
            <a:prstGeom prst="rect">
              <a:avLst/>
            </a:prstGeom>
            <a:noFill/>
          </p:spPr>
        </p:pic>
        <p:sp>
          <p:nvSpPr>
            <p:cNvPr id="10" name="Полилиния 9"/>
            <p:cNvSpPr/>
            <p:nvPr/>
          </p:nvSpPr>
          <p:spPr>
            <a:xfrm>
              <a:off x="5109029" y="2218234"/>
              <a:ext cx="1458952" cy="408852"/>
            </a:xfrm>
            <a:custGeom>
              <a:avLst/>
              <a:gdLst>
                <a:gd name="connsiteX0" fmla="*/ 1378857 w 1458952"/>
                <a:gd name="connsiteY0" fmla="*/ 118566 h 408852"/>
                <a:gd name="connsiteX1" fmla="*/ 1335314 w 1458952"/>
                <a:gd name="connsiteY1" fmla="*/ 104052 h 408852"/>
                <a:gd name="connsiteX2" fmla="*/ 972457 w 1458952"/>
                <a:gd name="connsiteY2" fmla="*/ 75023 h 408852"/>
                <a:gd name="connsiteX3" fmla="*/ 812800 w 1458952"/>
                <a:gd name="connsiteY3" fmla="*/ 60509 h 408852"/>
                <a:gd name="connsiteX4" fmla="*/ 159657 w 1458952"/>
                <a:gd name="connsiteY4" fmla="*/ 60509 h 408852"/>
                <a:gd name="connsiteX5" fmla="*/ 116114 w 1458952"/>
                <a:gd name="connsiteY5" fmla="*/ 89537 h 408852"/>
                <a:gd name="connsiteX6" fmla="*/ 72571 w 1458952"/>
                <a:gd name="connsiteY6" fmla="*/ 104052 h 408852"/>
                <a:gd name="connsiteX7" fmla="*/ 29028 w 1458952"/>
                <a:gd name="connsiteY7" fmla="*/ 147595 h 408852"/>
                <a:gd name="connsiteX8" fmla="*/ 0 w 1458952"/>
                <a:gd name="connsiteY8" fmla="*/ 234680 h 408852"/>
                <a:gd name="connsiteX9" fmla="*/ 14514 w 1458952"/>
                <a:gd name="connsiteY9" fmla="*/ 321766 h 408852"/>
                <a:gd name="connsiteX10" fmla="*/ 87085 w 1458952"/>
                <a:gd name="connsiteY10" fmla="*/ 394337 h 408852"/>
                <a:gd name="connsiteX11" fmla="*/ 130628 w 1458952"/>
                <a:gd name="connsiteY11" fmla="*/ 408852 h 408852"/>
                <a:gd name="connsiteX12" fmla="*/ 435428 w 1458952"/>
                <a:gd name="connsiteY12" fmla="*/ 394337 h 408852"/>
                <a:gd name="connsiteX13" fmla="*/ 1204685 w 1458952"/>
                <a:gd name="connsiteY13" fmla="*/ 379823 h 408852"/>
                <a:gd name="connsiteX14" fmla="*/ 1248228 w 1458952"/>
                <a:gd name="connsiteY14" fmla="*/ 350795 h 408852"/>
                <a:gd name="connsiteX15" fmla="*/ 1306285 w 1458952"/>
                <a:gd name="connsiteY15" fmla="*/ 336280 h 408852"/>
                <a:gd name="connsiteX16" fmla="*/ 1422400 w 1458952"/>
                <a:gd name="connsiteY16" fmla="*/ 234680 h 408852"/>
                <a:gd name="connsiteX17" fmla="*/ 1422400 w 1458952"/>
                <a:gd name="connsiteY17" fmla="*/ 118566 h 408852"/>
                <a:gd name="connsiteX18" fmla="*/ 1378857 w 1458952"/>
                <a:gd name="connsiteY18" fmla="*/ 118566 h 408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58952" h="408852">
                  <a:moveTo>
                    <a:pt x="1378857" y="118566"/>
                  </a:moveTo>
                  <a:cubicBezTo>
                    <a:pt x="1364343" y="116147"/>
                    <a:pt x="1350157" y="107763"/>
                    <a:pt x="1335314" y="104052"/>
                  </a:cubicBezTo>
                  <a:cubicBezTo>
                    <a:pt x="1206631" y="71881"/>
                    <a:pt x="1134653" y="85487"/>
                    <a:pt x="972457" y="75023"/>
                  </a:cubicBezTo>
                  <a:cubicBezTo>
                    <a:pt x="919129" y="71583"/>
                    <a:pt x="866019" y="65347"/>
                    <a:pt x="812800" y="60509"/>
                  </a:cubicBezTo>
                  <a:cubicBezTo>
                    <a:pt x="570755" y="0"/>
                    <a:pt x="690037" y="24347"/>
                    <a:pt x="159657" y="60509"/>
                  </a:cubicBezTo>
                  <a:cubicBezTo>
                    <a:pt x="142253" y="61696"/>
                    <a:pt x="131716" y="81736"/>
                    <a:pt x="116114" y="89537"/>
                  </a:cubicBezTo>
                  <a:cubicBezTo>
                    <a:pt x="102430" y="96379"/>
                    <a:pt x="87085" y="99214"/>
                    <a:pt x="72571" y="104052"/>
                  </a:cubicBezTo>
                  <a:cubicBezTo>
                    <a:pt x="58057" y="118566"/>
                    <a:pt x="38996" y="129652"/>
                    <a:pt x="29028" y="147595"/>
                  </a:cubicBezTo>
                  <a:cubicBezTo>
                    <a:pt x="14168" y="174343"/>
                    <a:pt x="0" y="234680"/>
                    <a:pt x="0" y="234680"/>
                  </a:cubicBezTo>
                  <a:cubicBezTo>
                    <a:pt x="4838" y="263709"/>
                    <a:pt x="5208" y="293847"/>
                    <a:pt x="14514" y="321766"/>
                  </a:cubicBezTo>
                  <a:cubicBezTo>
                    <a:pt x="26126" y="356602"/>
                    <a:pt x="56120" y="378854"/>
                    <a:pt x="87085" y="394337"/>
                  </a:cubicBezTo>
                  <a:cubicBezTo>
                    <a:pt x="100769" y="401179"/>
                    <a:pt x="116114" y="404014"/>
                    <a:pt x="130628" y="408852"/>
                  </a:cubicBezTo>
                  <a:cubicBezTo>
                    <a:pt x="232228" y="404014"/>
                    <a:pt x="333750" y="397085"/>
                    <a:pt x="435428" y="394337"/>
                  </a:cubicBezTo>
                  <a:cubicBezTo>
                    <a:pt x="691799" y="387408"/>
                    <a:pt x="948588" y="393542"/>
                    <a:pt x="1204685" y="379823"/>
                  </a:cubicBezTo>
                  <a:cubicBezTo>
                    <a:pt x="1222104" y="378890"/>
                    <a:pt x="1232195" y="357667"/>
                    <a:pt x="1248228" y="350795"/>
                  </a:cubicBezTo>
                  <a:cubicBezTo>
                    <a:pt x="1266563" y="342937"/>
                    <a:pt x="1286933" y="341118"/>
                    <a:pt x="1306285" y="336280"/>
                  </a:cubicBezTo>
                  <a:cubicBezTo>
                    <a:pt x="1407885" y="268547"/>
                    <a:pt x="1374018" y="307252"/>
                    <a:pt x="1422400" y="234680"/>
                  </a:cubicBezTo>
                  <a:cubicBezTo>
                    <a:pt x="1432908" y="203154"/>
                    <a:pt x="1458952" y="149026"/>
                    <a:pt x="1422400" y="118566"/>
                  </a:cubicBezTo>
                  <a:cubicBezTo>
                    <a:pt x="1403816" y="103080"/>
                    <a:pt x="1393371" y="120985"/>
                    <a:pt x="1378857" y="1185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одержимое 9"/>
          <p:cNvSpPr txBox="1">
            <a:spLocks/>
          </p:cNvSpPr>
          <p:nvPr/>
        </p:nvSpPr>
        <p:spPr>
          <a:xfrm>
            <a:off x="1475656" y="188640"/>
            <a:ext cx="5760640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Как вы думаете, где был щенок?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Как девочка относится  к щенку?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4" name="Picture 4" descr="Книжки игрушки 0 3 года . Загляни и удивись Книжка игрушка с картинками"/>
          <p:cNvPicPr>
            <a:picLocks noChangeAspect="1" noChangeArrowheads="1"/>
          </p:cNvPicPr>
          <p:nvPr/>
        </p:nvPicPr>
        <p:blipFill>
          <a:blip r:embed="rId4" cstate="print"/>
          <a:srcRect l="5882" r="2941" b="20098"/>
          <a:stretch>
            <a:fillRect/>
          </a:stretch>
        </p:blipFill>
        <p:spPr bwMode="auto">
          <a:xfrm rot="331410">
            <a:off x="5987827" y="2042172"/>
            <a:ext cx="1158626" cy="1046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Рамка 1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us.cdn2.123rf.com/168nwm/iimages/iimages1208/iimages120800107/14764892-%D0%98%D0%BB%D0%BB%D1%8E%D1%81%D1%82%D1%80%D0%B0%D1%86%D0%B8%D1%8F-%D0%B4%D0%B5%D0%B2%D0%BE%D1%87%D0%BA%D0%B0-%D0%B8-%D0%BC%D0%B0%D0%BB%D1%8C%D1%87%D0%B8%D0%BA-%D1%85%D0%BE%D0%BB%D0%B4%D0%B8%D0%BD%D0%B3%D0%B0-%D0%B2%D1%8B%D0%BD%D0%BE%D1%81%D0%BA%D0%B8-%D1%84%D0%BE%D1%82%D0%BE%D0%B3%D1%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3528392" cy="3312368"/>
          </a:xfrm>
          <a:prstGeom prst="rect">
            <a:avLst/>
          </a:prstGeom>
          <a:noFill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131840" y="1844824"/>
            <a:ext cx="244827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Итоги…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4" name="Содержимое 3"/>
          <p:cNvSpPr txBox="1">
            <a:spLocks/>
          </p:cNvSpPr>
          <p:nvPr/>
        </p:nvSpPr>
        <p:spPr>
          <a:xfrm>
            <a:off x="755576" y="3429000"/>
            <a:ext cx="7416824" cy="28083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Какие стихотворения Михалкова вы сегодня услышали?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Чем похожи стихотворения «</a:t>
            </a:r>
            <a:r>
              <a:rPr lang="ru-RU" sz="2800" b="1" dirty="0" err="1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Трезор</a:t>
            </a:r>
            <a:r>
              <a:rPr lang="ru-RU" sz="28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»  и «Мой щенок»?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Появилось ли желание прочитать другие стихи Сергея Михалкова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1835696" y="692696"/>
            <a:ext cx="5256584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Домашнее  задание: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3" name="Содержимое 9"/>
          <p:cNvSpPr txBox="1">
            <a:spLocks/>
          </p:cNvSpPr>
          <p:nvPr/>
        </p:nvSpPr>
        <p:spPr>
          <a:xfrm>
            <a:off x="179512" y="1988840"/>
            <a:ext cx="8748464" cy="15841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с.35–37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(читать;в.№3–в тетради)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ntrepreneur.com/dbimages/blog/h1/kids-master-fears-other-t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87644"/>
            <a:ext cx="4361091" cy="2773164"/>
          </a:xfrm>
          <a:prstGeom prst="rect">
            <a:avLst/>
          </a:prstGeom>
          <a:noFill/>
        </p:spPr>
      </p:pic>
      <p:pic>
        <p:nvPicPr>
          <p:cNvPr id="14342" name="Picture 6" descr="Необычные люди. Фрики.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517232"/>
            <a:ext cx="976768" cy="996702"/>
          </a:xfrm>
          <a:prstGeom prst="rect">
            <a:avLst/>
          </a:prstGeom>
          <a:noFill/>
        </p:spPr>
      </p:pic>
      <p:pic>
        <p:nvPicPr>
          <p:cNvPr id="9" name="Picture 4" descr="Зинаида Николаевна Александрова Валентин Дмитриевич Берестов Агния Львовна Барто Самуил Яковлевич Маршак Сергей Владимирович Мих"/>
          <p:cNvPicPr>
            <a:picLocks noChangeAspect="1" noChangeArrowheads="1"/>
          </p:cNvPicPr>
          <p:nvPr/>
        </p:nvPicPr>
        <p:blipFill>
          <a:blip r:embed="rId4" cstate="print"/>
          <a:srcRect l="1890" t="3468" r="1721" b="6368"/>
          <a:stretch>
            <a:fillRect/>
          </a:stretch>
        </p:blipFill>
        <p:spPr bwMode="auto">
          <a:xfrm rot="21160161">
            <a:off x="395392" y="488615"/>
            <a:ext cx="2527108" cy="1288329"/>
          </a:xfrm>
          <a:prstGeom prst="rect">
            <a:avLst/>
          </a:prstGeom>
          <a:noFill/>
        </p:spPr>
      </p:pic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691680" y="1772816"/>
            <a:ext cx="5688632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/>
                <a:latin typeface="Georgia"/>
              </a:rPr>
              <a:t>Страна  Фантазий  и  Проказ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/>
              <a:latin typeface="Georgia"/>
            </a:endParaRPr>
          </a:p>
        </p:txBody>
      </p:sp>
      <p:sp>
        <p:nvSpPr>
          <p:cNvPr id="7" name="Содержимое 9"/>
          <p:cNvSpPr txBox="1">
            <a:spLocks/>
          </p:cNvSpPr>
          <p:nvPr/>
        </p:nvSpPr>
        <p:spPr>
          <a:xfrm>
            <a:off x="899592" y="3717032"/>
            <a:ext cx="3096344" cy="9361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с. 32 – 34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http://diafilmy.su/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Детские диафильмы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http://diafilmy.su/547-schenok.html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95736" y="908720"/>
            <a:ext cx="6696744" cy="5472608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1.ЧЕГО БОИТСЯ МАЛЬЧИК?</a:t>
            </a:r>
          </a:p>
          <a:p>
            <a:pPr>
              <a:buClr>
                <a:schemeClr val="bg1"/>
              </a:buClr>
            </a:pPr>
            <a:r>
              <a:rPr lang="ru-RU" b="1" dirty="0" smtClean="0">
                <a:latin typeface="Arial Narrow" pitchFamily="34" charset="0"/>
              </a:rPr>
              <a:t>а)  Ходить в лес.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б) Смотреть страшные фильмы.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в) Спать в темноте.</a:t>
            </a:r>
          </a:p>
          <a:p>
            <a:pPr>
              <a:buClr>
                <a:schemeClr val="bg1"/>
              </a:buClr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2.КАК  ПРОЯВЛЯЕТ СИЛУ ВОЛИ?</a:t>
            </a:r>
          </a:p>
          <a:p>
            <a:pPr>
              <a:buClr>
                <a:schemeClr val="bg1"/>
              </a:buClr>
            </a:pPr>
            <a:r>
              <a:rPr lang="ru-RU" b="1" dirty="0" smtClean="0">
                <a:latin typeface="Arial Narrow" pitchFamily="34" charset="0"/>
              </a:rPr>
              <a:t>а)  Смотрит страшные фильмы.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б)  Ходит один в лес.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в)  Не включает свет.</a:t>
            </a:r>
          </a:p>
          <a:p>
            <a:pPr>
              <a:buClr>
                <a:schemeClr val="bg1"/>
              </a:buClr>
            </a:pPr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3. ПОЧЕМУ ОН ЭТО ДЕЛАЕТ?</a:t>
            </a:r>
          </a:p>
          <a:p>
            <a:pPr>
              <a:buClr>
                <a:schemeClr val="bg1"/>
              </a:buClr>
            </a:pPr>
            <a:r>
              <a:rPr lang="ru-RU" b="1" dirty="0" smtClean="0">
                <a:latin typeface="Arial Narrow" pitchFamily="34" charset="0"/>
              </a:rPr>
              <a:t>а) Чтобы не стать трусом.</a:t>
            </a:r>
            <a:br>
              <a:rPr lang="ru-RU" b="1" dirty="0" smtClean="0">
                <a:latin typeface="Arial Narrow" pitchFamily="34" charset="0"/>
              </a:rPr>
            </a:br>
            <a:r>
              <a:rPr lang="ru-RU" b="1" dirty="0" smtClean="0">
                <a:latin typeface="Arial Narrow" pitchFamily="34" charset="0"/>
              </a:rPr>
              <a:t>б)  Готовится к опасному путешествию.    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Picture 12" descr="Иллюстрация 5 из 11 для Не спать!: стихи, сказки, басни - Сергей Михалков Лабиринт - книги"/>
          <p:cNvPicPr>
            <a:picLocks noChangeAspect="1" noChangeArrowheads="1"/>
          </p:cNvPicPr>
          <p:nvPr/>
        </p:nvPicPr>
        <p:blipFill>
          <a:blip r:embed="rId2" cstate="print"/>
          <a:srcRect l="9174" t="26719" r="7076"/>
          <a:stretch>
            <a:fillRect/>
          </a:stretch>
        </p:blipFill>
        <p:spPr bwMode="auto">
          <a:xfrm>
            <a:off x="251520" y="4437112"/>
            <a:ext cx="2304256" cy="207623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 descr="Цитата Облако графические заготовки Загрузить 507 clip arts (Страница 1) - ClipartLogo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2060654" cy="1648983"/>
          </a:xfrm>
          <a:prstGeom prst="rect">
            <a:avLst/>
          </a:prstGeom>
          <a:noFill/>
        </p:spPr>
      </p:pic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611560" y="908720"/>
            <a:ext cx="1296144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Тест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899592" y="404664"/>
            <a:ext cx="4248472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</a:rPr>
              <a:t>Речевая  разминка…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268760"/>
            <a:ext cx="4248472" cy="4176464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ru-RU" sz="3200" b="1" dirty="0" smtClean="0">
                <a:latin typeface="Arial Narrow" pitchFamily="34" charset="0"/>
              </a:rPr>
              <a:t>На дверях висел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Замок.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Взаперти сидел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Щенок.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Все ушли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И одного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В доме</a:t>
            </a:r>
            <a:br>
              <a:rPr lang="ru-RU" sz="3200" b="1" dirty="0" smtClean="0">
                <a:latin typeface="Arial Narrow" pitchFamily="34" charset="0"/>
              </a:rPr>
            </a:br>
            <a:r>
              <a:rPr lang="ru-RU" sz="3200" b="1" dirty="0" smtClean="0">
                <a:latin typeface="Arial Narrow" pitchFamily="34" charset="0"/>
              </a:rPr>
              <a:t>Заперли его.</a:t>
            </a:r>
            <a:endParaRPr lang="ru-RU" sz="3200" b="1" dirty="0">
              <a:latin typeface="Arial Narrow" pitchFamily="34" charset="0"/>
            </a:endParaRPr>
          </a:p>
        </p:txBody>
      </p:sp>
      <p:pic>
        <p:nvPicPr>
          <p:cNvPr id="10" name="Picture 4" descr="Конкурс чтецов &quot;Мои четвероногие друзь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13672"/>
            <a:ext cx="2232248" cy="308427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2" descr="Трезо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861048"/>
            <a:ext cx="4227215" cy="2720279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843808" y="1268760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195736" y="1772816"/>
            <a:ext cx="72008" cy="1440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915816" y="2204864"/>
            <a:ext cx="72008" cy="2244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763688" y="4725144"/>
            <a:ext cx="72008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39552" y="5301208"/>
            <a:ext cx="41809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ЧТО БЫЛО ДАЛЬШЕ?</a:t>
            </a:r>
            <a:endParaRPr lang="ru-RU" sz="28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411760" y="332656"/>
            <a:ext cx="5040560" cy="230425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ru-RU" sz="2000" b="1" dirty="0" smtClean="0">
                <a:latin typeface="Arial Black" pitchFamily="34" charset="0"/>
              </a:rPr>
              <a:t>И поэтому щенок</a:t>
            </a:r>
          </a:p>
          <a:p>
            <a:pPr>
              <a:buClr>
                <a:schemeClr val="bg1"/>
              </a:buClr>
            </a:pPr>
            <a:r>
              <a:rPr lang="ru-RU" sz="2000" b="1" dirty="0" smtClean="0">
                <a:latin typeface="Arial Black" pitchFamily="34" charset="0"/>
              </a:rPr>
              <a:t>Перепортил всё, что мог.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Разорвал на кукле платье,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Зайцу выдрал шерсти клок,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В коридор из-под кровати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Наши туфли уволок.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sz="half" idx="1"/>
          </p:nvPr>
        </p:nvSpPr>
        <p:spPr>
          <a:xfrm>
            <a:off x="3419872" y="2348880"/>
            <a:ext cx="4762872" cy="2332856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ru-RU" sz="2000" b="1" dirty="0" smtClean="0">
                <a:latin typeface="Arial Black" pitchFamily="34" charset="0"/>
              </a:rPr>
              <a:t>Под кровать загнал кота -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Кот остался без хвоста.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Отыскал на кухне угол -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С головой забрался в уголь,</a:t>
            </a:r>
            <a:br>
              <a:rPr lang="ru-RU" sz="2000" b="1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 Black" pitchFamily="34" charset="0"/>
              </a:rPr>
              <a:t>Вылез черный - не узнать.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8" name="Содержимое 3"/>
          <p:cNvSpPr txBox="1">
            <a:spLocks/>
          </p:cNvSpPr>
          <p:nvPr/>
        </p:nvSpPr>
        <p:spPr>
          <a:xfrm>
            <a:off x="323528" y="3645024"/>
            <a:ext cx="5040560" cy="3052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Влез в кувшин -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Перевернулся,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Чуть совсем не захлебнулся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 улегся на кровать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Спать...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Мы щенка в воде и мыле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Два часа мочалкой мыли.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Ни за что теперь его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Не оставим одного.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9" name="Picture 8" descr="http://rasskajem.ru/wp-content/uploads/2014/02/Trezor-02.jpg"/>
          <p:cNvPicPr>
            <a:picLocks noChangeAspect="1" noChangeArrowheads="1"/>
          </p:cNvPicPr>
          <p:nvPr/>
        </p:nvPicPr>
        <p:blipFill>
          <a:blip r:embed="rId2" cstate="print"/>
          <a:srcRect l="1251" t="3754" r="2391" b="4143"/>
          <a:stretch>
            <a:fillRect/>
          </a:stretch>
        </p:blipFill>
        <p:spPr bwMode="auto">
          <a:xfrm>
            <a:off x="5484622" y="4653136"/>
            <a:ext cx="3407857" cy="2035863"/>
          </a:xfrm>
          <a:prstGeom prst="rect">
            <a:avLst/>
          </a:prstGeom>
          <a:noFill/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6" descr="http://static9.depositphotos.com/1526816/1172/v/450/depositphotos_11721413-girl-holding-callout-pic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2520279" cy="22237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1180150">
            <a:off x="339404" y="1550252"/>
            <a:ext cx="22813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ПРОДОЛЖЕНИЕ</a:t>
            </a:r>
            <a:endParaRPr lang="ru-RU" sz="2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15616" y="404664"/>
            <a:ext cx="68707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Каким вы представляете щенка?</a:t>
            </a:r>
          </a:p>
          <a:p>
            <a:pPr algn="ctr"/>
            <a:r>
              <a:rPr lang="ru-RU" sz="3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Какой он?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611560" y="1628800"/>
            <a:ext cx="273630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маленький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5940152" y="1700808"/>
            <a:ext cx="2376264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глупый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WordArt 2"/>
          <p:cNvSpPr>
            <a:spLocks noChangeArrowheads="1" noChangeShapeType="1" noTextEdit="1"/>
          </p:cNvSpPr>
          <p:nvPr/>
        </p:nvSpPr>
        <p:spPr bwMode="auto">
          <a:xfrm>
            <a:off x="6156176" y="4005064"/>
            <a:ext cx="2232248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озорной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395536" y="5013176"/>
            <a:ext cx="2664296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забавный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5148064" y="5301208"/>
            <a:ext cx="3096344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 pitchFamily="66" charset="0"/>
              </a:rPr>
              <a:t>любопытный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6" descr="http://www.school-plus.com/SPonlineFiles/Demo_3-4-1(5)_files/image0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492896"/>
            <a:ext cx="2981131" cy="21602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Прямая со стрелкой 16"/>
          <p:cNvCxnSpPr/>
          <p:nvPr/>
        </p:nvCxnSpPr>
        <p:spPr>
          <a:xfrm flipH="1" flipV="1">
            <a:off x="2051720" y="2564904"/>
            <a:ext cx="86409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5868144" y="2636912"/>
            <a:ext cx="648072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788024" y="4581128"/>
            <a:ext cx="115212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211960" y="4725144"/>
            <a:ext cx="864096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763688" y="4149080"/>
            <a:ext cx="97210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Рамка 2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ергей Михалков :: Мой щенок :: скачать книгу в rtf, fb2, iSilo, Rocket eBook :: Библиотека OCR Альдебар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32656"/>
            <a:ext cx="2808312" cy="3312368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3" name="Picture 12" descr="http://mp3-kniga.ru/bibliofil/img/suteev-trezor-sche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38614"/>
            <a:ext cx="2160240" cy="290336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32772" name="Picture 4" descr="Мой щенок Интернет-магазин Лабиринт."/>
          <p:cNvPicPr>
            <a:picLocks noChangeAspect="1" noChangeArrowheads="1"/>
          </p:cNvPicPr>
          <p:nvPr/>
        </p:nvPicPr>
        <p:blipFill>
          <a:blip r:embed="rId4" cstate="print"/>
          <a:srcRect t="6670" b="6613"/>
          <a:stretch>
            <a:fillRect/>
          </a:stretch>
        </p:blipFill>
        <p:spPr bwMode="auto">
          <a:xfrm>
            <a:off x="6516216" y="332656"/>
            <a:ext cx="2339592" cy="3240360"/>
          </a:xfrm>
          <a:prstGeom prst="rect">
            <a:avLst/>
          </a:prstGeom>
          <a:noFill/>
        </p:spPr>
      </p:pic>
      <p:pic>
        <p:nvPicPr>
          <p:cNvPr id="32774" name="Picture 6" descr="Михалков Сергей, Читать онлайн, Cкачать книги бесплатно - RomanBo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2344382" cy="3168352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32776" name="Picture 8" descr="Смотреть диафильм Щенок"/>
          <p:cNvPicPr>
            <a:picLocks noChangeAspect="1" noChangeArrowheads="1"/>
          </p:cNvPicPr>
          <p:nvPr/>
        </p:nvPicPr>
        <p:blipFill>
          <a:blip r:embed="rId6" cstate="print"/>
          <a:srcRect l="2014" r="3337"/>
          <a:stretch>
            <a:fillRect/>
          </a:stretch>
        </p:blipFill>
        <p:spPr bwMode="auto">
          <a:xfrm>
            <a:off x="5724128" y="3933056"/>
            <a:ext cx="3096344" cy="2681790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8" name="Picture 4" descr="Книжки игрушки 0 3 года . Загляни и удивись Книжка игрушка с картинкам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3933056"/>
            <a:ext cx="2588003" cy="2667373"/>
          </a:xfrm>
          <a:prstGeom prst="rect">
            <a:avLst/>
          </a:prstGeom>
          <a:noFill/>
        </p:spPr>
      </p:pic>
      <p:sp>
        <p:nvSpPr>
          <p:cNvPr id="9" name="Рамка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Смотреть диафильм Щенок"/>
          <p:cNvPicPr>
            <a:picLocks noChangeAspect="1" noChangeArrowheads="1"/>
          </p:cNvPicPr>
          <p:nvPr/>
        </p:nvPicPr>
        <p:blipFill>
          <a:blip r:embed="rId2" cstate="print"/>
          <a:srcRect l="2014" r="333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2843808" y="1052736"/>
            <a:ext cx="3168352" cy="7200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19050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Segoe Print" pitchFamily="2" charset="0"/>
              </a:rPr>
              <a:t>Диафильм</a:t>
            </a:r>
            <a:endParaRPr lang="ru-RU" sz="3600" kern="10" spc="0" dirty="0">
              <a:ln w="19050">
                <a:solidFill>
                  <a:srgbClr val="0033CC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51520" y="1268760"/>
            <a:ext cx="56395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3895725" algn="l"/>
              </a:tabLst>
            </a:pPr>
            <a:r>
              <a:rPr lang="ru-RU" sz="3200" b="1" dirty="0">
                <a:latin typeface="Arial Narrow" pitchFamily="34" charset="0"/>
              </a:rPr>
              <a:t>К</a:t>
            </a:r>
            <a:r>
              <a:rPr lang="en-US" sz="3200" b="1" dirty="0">
                <a:latin typeface="Arial Narrow" pitchFamily="34" charset="0"/>
              </a:rPr>
              <a:t>S</a:t>
            </a:r>
            <a:r>
              <a:rPr lang="ru-RU" sz="3200" b="1" dirty="0">
                <a:latin typeface="Arial Narrow" pitchFamily="34" charset="0"/>
              </a:rPr>
              <a:t>Л</a:t>
            </a:r>
            <a:r>
              <a:rPr lang="en-US" sz="3200" b="1" dirty="0">
                <a:latin typeface="Arial Narrow" pitchFamily="34" charset="0"/>
              </a:rPr>
              <a:t>G</a:t>
            </a:r>
            <a:r>
              <a:rPr lang="ru-RU" sz="3200" b="1" dirty="0">
                <a:latin typeface="Arial Narrow" pitchFamily="34" charset="0"/>
              </a:rPr>
              <a:t>АД</a:t>
            </a:r>
            <a:r>
              <a:rPr lang="en-US" sz="3200" b="1" dirty="0">
                <a:latin typeface="Arial Narrow" pitchFamily="34" charset="0"/>
              </a:rPr>
              <a:t>J</a:t>
            </a:r>
            <a:r>
              <a:rPr lang="ru-RU" sz="3200" b="1" dirty="0">
                <a:latin typeface="Arial Narrow" pitchFamily="34" charset="0"/>
              </a:rPr>
              <a:t>ОВ</a:t>
            </a:r>
            <a:r>
              <a:rPr lang="en-US" sz="3200" b="1" dirty="0">
                <a:latin typeface="Arial Narrow" pitchFamily="34" charset="0"/>
              </a:rPr>
              <a:t>R</a:t>
            </a:r>
            <a:r>
              <a:rPr lang="ru-RU" sz="3200" b="1" dirty="0">
                <a:latin typeface="Arial Narrow" pitchFamily="34" charset="0"/>
              </a:rPr>
              <a:t>КА</a:t>
            </a:r>
          </a:p>
          <a:p>
            <a:pPr>
              <a:tabLst>
                <a:tab pos="3895725" algn="l"/>
              </a:tabLst>
            </a:pPr>
            <a:endParaRPr lang="ru-RU" sz="3200" b="1" dirty="0">
              <a:latin typeface="Arial Narrow" pitchFamily="34" charset="0"/>
            </a:endParaRPr>
          </a:p>
          <a:p>
            <a:pPr>
              <a:tabLst>
                <a:tab pos="3895725" algn="l"/>
              </a:tabLst>
            </a:pPr>
            <a:r>
              <a:rPr lang="ru-RU" sz="3200" b="1" dirty="0">
                <a:latin typeface="Arial Narrow" pitchFamily="34" charset="0"/>
              </a:rPr>
              <a:t>Ж</a:t>
            </a:r>
            <a:r>
              <a:rPr lang="en-US" sz="3200" b="1" dirty="0">
                <a:latin typeface="Arial Narrow" pitchFamily="34" charset="0"/>
              </a:rPr>
              <a:t>N</a:t>
            </a:r>
            <a:r>
              <a:rPr lang="ru-RU" sz="3200" b="1" dirty="0">
                <a:latin typeface="Arial Narrow" pitchFamily="34" charset="0"/>
              </a:rPr>
              <a:t>БА</a:t>
            </a:r>
            <a:r>
              <a:rPr lang="en-US" sz="3200" b="1" dirty="0">
                <a:latin typeface="Arial Narrow" pitchFamily="34" charset="0"/>
              </a:rPr>
              <a:t>W</a:t>
            </a:r>
            <a:r>
              <a:rPr lang="ru-RU" sz="3200" b="1" dirty="0">
                <a:latin typeface="Arial Narrow" pitchFamily="34" charset="0"/>
              </a:rPr>
              <a:t>Н</a:t>
            </a:r>
          </a:p>
          <a:p>
            <a:pPr>
              <a:tabLst>
                <a:tab pos="3895725" algn="l"/>
              </a:tabLst>
            </a:pPr>
            <a:endParaRPr lang="ru-RU" sz="3200" b="1" dirty="0">
              <a:latin typeface="Arial Narrow" pitchFamily="34" charset="0"/>
            </a:endParaRPr>
          </a:p>
          <a:p>
            <a:pPr>
              <a:tabLst>
                <a:tab pos="3895725" algn="l"/>
              </a:tabLst>
            </a:pPr>
            <a:r>
              <a:rPr lang="ru-RU" sz="3200" b="1" dirty="0">
                <a:latin typeface="Arial Narrow" pitchFamily="34" charset="0"/>
              </a:rPr>
              <a:t>ПЧ</a:t>
            </a:r>
            <a:r>
              <a:rPr lang="en-US" sz="3200" b="1" dirty="0">
                <a:latin typeface="Arial Narrow" pitchFamily="34" charset="0"/>
              </a:rPr>
              <a:t>U</a:t>
            </a:r>
            <a:r>
              <a:rPr lang="ru-RU" sz="3200" b="1" dirty="0">
                <a:latin typeface="Arial Narrow" pitchFamily="34" charset="0"/>
              </a:rPr>
              <a:t>ЕЛ</a:t>
            </a:r>
            <a:r>
              <a:rPr lang="en-US" sz="3200" b="1" dirty="0">
                <a:latin typeface="Arial Narrow" pitchFamily="34" charset="0"/>
              </a:rPr>
              <a:t>Y</a:t>
            </a:r>
            <a:r>
              <a:rPr lang="ru-RU" sz="3200" b="1" dirty="0">
                <a:latin typeface="Arial Narrow" pitchFamily="34" charset="0"/>
              </a:rPr>
              <a:t>ИН</a:t>
            </a:r>
            <a:r>
              <a:rPr lang="en-US" sz="3200" b="1" dirty="0">
                <a:latin typeface="Arial Narrow" pitchFamily="34" charset="0"/>
              </a:rPr>
              <a:t>Z</a:t>
            </a:r>
            <a:r>
              <a:rPr lang="ru-RU" sz="3200" b="1" dirty="0">
                <a:latin typeface="Arial Narrow" pitchFamily="34" charset="0"/>
              </a:rPr>
              <a:t>ЫЙ </a:t>
            </a:r>
            <a:r>
              <a:rPr lang="ru-RU" sz="3200" b="1" dirty="0" smtClean="0">
                <a:latin typeface="Arial Narrow" pitchFamily="34" charset="0"/>
              </a:rPr>
              <a:t> Р</a:t>
            </a:r>
            <a:r>
              <a:rPr lang="en-US" sz="3200" b="1" dirty="0">
                <a:latin typeface="Arial Narrow" pitchFamily="34" charset="0"/>
              </a:rPr>
              <a:t>S</a:t>
            </a:r>
            <a:r>
              <a:rPr lang="ru-RU" sz="3200" b="1" dirty="0">
                <a:latin typeface="Arial Narrow" pitchFamily="34" charset="0"/>
              </a:rPr>
              <a:t>ОЙ</a:t>
            </a:r>
          </a:p>
          <a:p>
            <a:pPr>
              <a:tabLst>
                <a:tab pos="3895725" algn="l"/>
              </a:tabLst>
            </a:pPr>
            <a:endParaRPr lang="ru-RU" sz="3200" b="1" dirty="0">
              <a:latin typeface="Arial Narrow" pitchFamily="34" charset="0"/>
            </a:endParaRPr>
          </a:p>
          <a:p>
            <a:pPr>
              <a:tabLst>
                <a:tab pos="3895725" algn="l"/>
              </a:tabLst>
            </a:pPr>
            <a:r>
              <a:rPr lang="ru-RU" sz="3200" b="1" dirty="0">
                <a:latin typeface="Arial Narrow" pitchFamily="34" charset="0"/>
              </a:rPr>
              <a:t>ПЕ</a:t>
            </a:r>
            <a:r>
              <a:rPr lang="en-US" sz="3200" b="1" dirty="0">
                <a:latin typeface="Arial Narrow" pitchFamily="34" charset="0"/>
              </a:rPr>
              <a:t>U</a:t>
            </a:r>
            <a:r>
              <a:rPr lang="ru-RU" sz="3200" b="1" dirty="0">
                <a:latin typeface="Arial Narrow" pitchFamily="34" charset="0"/>
              </a:rPr>
              <a:t>РЕ</a:t>
            </a:r>
            <a:r>
              <a:rPr lang="en-US" sz="3200" b="1" dirty="0">
                <a:latin typeface="Arial Narrow" pitchFamily="34" charset="0"/>
              </a:rPr>
              <a:t>W</a:t>
            </a:r>
            <a:r>
              <a:rPr lang="ru-RU" sz="3200" b="1" dirty="0">
                <a:latin typeface="Arial Narrow" pitchFamily="34" charset="0"/>
              </a:rPr>
              <a:t>КО</a:t>
            </a:r>
            <a:r>
              <a:rPr lang="en-US" sz="3200" b="1" dirty="0">
                <a:latin typeface="Arial Narrow" pitchFamily="34" charset="0"/>
              </a:rPr>
              <a:t>Q</a:t>
            </a:r>
            <a:r>
              <a:rPr lang="ru-RU" sz="3200" b="1" dirty="0">
                <a:latin typeface="Arial Narrow" pitchFamily="34" charset="0"/>
              </a:rPr>
              <a:t>ШЕ</a:t>
            </a:r>
            <a:r>
              <a:rPr lang="en-US" sz="3200" b="1" dirty="0">
                <a:latin typeface="Arial Narrow" pitchFamily="34" charset="0"/>
              </a:rPr>
              <a:t>R</a:t>
            </a:r>
            <a:r>
              <a:rPr lang="ru-RU" sz="3200" b="1" dirty="0" smtClean="0">
                <a:latin typeface="Arial Narrow" pitchFamily="34" charset="0"/>
              </a:rPr>
              <a:t>НА  </a:t>
            </a:r>
            <a:r>
              <a:rPr lang="ru-RU" sz="3200" b="1" dirty="0">
                <a:latin typeface="Arial Narrow" pitchFamily="34" charset="0"/>
              </a:rPr>
              <a:t>Щ</a:t>
            </a:r>
            <a:r>
              <a:rPr lang="en-US" sz="3200" b="1" dirty="0">
                <a:latin typeface="Arial Narrow" pitchFamily="34" charset="0"/>
              </a:rPr>
              <a:t>S</a:t>
            </a:r>
            <a:r>
              <a:rPr lang="ru-RU" sz="3200" b="1" dirty="0">
                <a:latin typeface="Arial Narrow" pitchFamily="34" charset="0"/>
              </a:rPr>
              <a:t>ЕК</a:t>
            </a:r>
            <a:r>
              <a:rPr lang="en-US" sz="3200" b="1" dirty="0">
                <a:latin typeface="Arial Narrow" pitchFamily="34" charset="0"/>
              </a:rPr>
              <a:t>I</a:t>
            </a:r>
            <a:r>
              <a:rPr lang="ru-RU" sz="3200" b="1" dirty="0">
                <a:latin typeface="Arial Narrow" pitchFamily="34" charset="0"/>
              </a:rPr>
              <a:t>А</a:t>
            </a:r>
          </a:p>
          <a:p>
            <a:pPr>
              <a:tabLst>
                <a:tab pos="3895725" algn="l"/>
              </a:tabLst>
            </a:pPr>
            <a:endParaRPr lang="ru-RU" sz="3200" b="1" dirty="0">
              <a:latin typeface="Arial Narrow" pitchFamily="34" charset="0"/>
            </a:endParaRPr>
          </a:p>
          <a:p>
            <a:pPr>
              <a:tabLst>
                <a:tab pos="3895725" algn="l"/>
              </a:tabLst>
            </a:pPr>
            <a:r>
              <a:rPr lang="ru-RU" sz="3200" b="1" dirty="0">
                <a:latin typeface="Arial Narrow" pitchFamily="34" charset="0"/>
              </a:rPr>
              <a:t>ЛЕ</a:t>
            </a:r>
            <a:r>
              <a:rPr lang="en-US" sz="3200" b="1" dirty="0">
                <a:latin typeface="Arial Narrow" pitchFamily="34" charset="0"/>
              </a:rPr>
              <a:t>L</a:t>
            </a:r>
            <a:r>
              <a:rPr lang="ru-RU" sz="3200" b="1" dirty="0">
                <a:latin typeface="Arial Narrow" pitchFamily="34" charset="0"/>
              </a:rPr>
              <a:t>ЖИ</a:t>
            </a:r>
            <a:r>
              <a:rPr lang="en-US" sz="3200" b="1" dirty="0">
                <a:latin typeface="Arial Narrow" pitchFamily="34" charset="0"/>
              </a:rPr>
              <a:t>Y</a:t>
            </a:r>
            <a:r>
              <a:rPr lang="ru-RU" sz="3200" b="1" dirty="0">
                <a:latin typeface="Arial Narrow" pitchFamily="34" charset="0"/>
              </a:rPr>
              <a:t>Т </a:t>
            </a:r>
            <a:r>
              <a:rPr lang="ru-RU" sz="3200" b="1" dirty="0" smtClean="0">
                <a:latin typeface="Arial Narrow" pitchFamily="34" charset="0"/>
              </a:rPr>
              <a:t> П</a:t>
            </a:r>
            <a:r>
              <a:rPr lang="en-US" sz="3200" b="1" dirty="0">
                <a:latin typeface="Arial Narrow" pitchFamily="34" charset="0"/>
              </a:rPr>
              <a:t>R</a:t>
            </a:r>
            <a:r>
              <a:rPr lang="ru-RU" sz="3200" b="1" dirty="0">
                <a:latin typeface="Arial Narrow" pitchFamily="34" charset="0"/>
              </a:rPr>
              <a:t>ЛА</a:t>
            </a:r>
            <a:r>
              <a:rPr lang="en-US" sz="3200" b="1" dirty="0">
                <a:latin typeface="Arial Narrow" pitchFamily="34" charset="0"/>
              </a:rPr>
              <a:t>G</a:t>
            </a:r>
            <a:r>
              <a:rPr lang="ru-RU" sz="3200" b="1" dirty="0">
                <a:latin typeface="Arial Narrow" pitchFamily="34" charset="0"/>
              </a:rPr>
              <a:t>СТ</a:t>
            </a:r>
            <a:r>
              <a:rPr lang="en-US" sz="3200" b="1" dirty="0">
                <a:latin typeface="Arial Narrow" pitchFamily="34" charset="0"/>
              </a:rPr>
              <a:t>L</a:t>
            </a:r>
            <a:r>
              <a:rPr lang="ru-RU" sz="3200" b="1" dirty="0">
                <a:latin typeface="Arial Narrow" pitchFamily="34" charset="0"/>
              </a:rPr>
              <a:t>ОМ</a:t>
            </a: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3528" y="332656"/>
            <a:ext cx="4896544" cy="5669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Black" pitchFamily="34" charset="0"/>
              </a:rPr>
              <a:t>Словарная  работа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: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00808"/>
            <a:ext cx="22942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КЛАДОВКА</a:t>
            </a:r>
            <a:endParaRPr lang="ru-RU" sz="36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08920"/>
            <a:ext cx="13436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ЖБАН</a:t>
            </a:r>
            <a:endParaRPr lang="ru-RU" sz="36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717032"/>
            <a:ext cx="34708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ПЧЕЛИНЫЙ  РОЙ</a:t>
            </a:r>
            <a:endParaRPr lang="ru-RU" sz="36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653136"/>
            <a:ext cx="42755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ПЕРЕКОШЕНА  ЩЕКА</a:t>
            </a:r>
            <a:endParaRPr lang="ru-RU" sz="36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5733256"/>
            <a:ext cx="3685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ЛЕЖИТ  ПЛАСТОМ</a:t>
            </a:r>
            <a:endParaRPr lang="ru-RU" sz="3600" b="1" cap="none" spc="0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</a:endParaRPr>
          </a:p>
        </p:txBody>
      </p:sp>
      <p:pic>
        <p:nvPicPr>
          <p:cNvPr id="11" name="Picture 2" descr="http://f.mypage.ru/834fdff7dbd65dcfab674942925a1f0a_e3c35f9f7c0e4d0ad4ebc6b4bef5268b.jpg"/>
          <p:cNvPicPr>
            <a:picLocks noChangeAspect="1" noChangeArrowheads="1"/>
          </p:cNvPicPr>
          <p:nvPr/>
        </p:nvPicPr>
        <p:blipFill>
          <a:blip r:embed="rId2" cstate="print"/>
          <a:srcRect t="17858" b="4757"/>
          <a:stretch>
            <a:fillRect/>
          </a:stretch>
        </p:blipFill>
        <p:spPr bwMode="auto">
          <a:xfrm>
            <a:off x="5995958" y="4814392"/>
            <a:ext cx="3148042" cy="2043608"/>
          </a:xfrm>
          <a:prstGeom prst="rect">
            <a:avLst/>
          </a:prstGeom>
          <a:noFill/>
        </p:spPr>
      </p:pic>
      <p:pic>
        <p:nvPicPr>
          <p:cNvPr id="12" name="Picture 4" descr="100 Любимых стихов малышей - Стихи - Для детей - Читать онлайн - BooksBunker"/>
          <p:cNvPicPr>
            <a:picLocks noChangeAspect="1" noChangeArrowheads="1"/>
          </p:cNvPicPr>
          <p:nvPr/>
        </p:nvPicPr>
        <p:blipFill>
          <a:blip r:embed="rId3" cstate="print"/>
          <a:srcRect l="7560" t="2495" r="3611" b="10179"/>
          <a:stretch>
            <a:fillRect/>
          </a:stretch>
        </p:blipFill>
        <p:spPr bwMode="auto">
          <a:xfrm>
            <a:off x="5414708" y="2636912"/>
            <a:ext cx="2829700" cy="218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://f.mypage.ru/ca1ffca1f89c40e5f49c1a6b6bfee88f_3c37a7339a4189033ddcd062d9eb5f70.jpg"/>
          <p:cNvPicPr>
            <a:picLocks noChangeAspect="1" noChangeArrowheads="1"/>
          </p:cNvPicPr>
          <p:nvPr/>
        </p:nvPicPr>
        <p:blipFill>
          <a:blip r:embed="rId4" cstate="print"/>
          <a:srcRect l="4412" t="24706"/>
          <a:stretch>
            <a:fillRect/>
          </a:stretch>
        </p:blipFill>
        <p:spPr bwMode="auto">
          <a:xfrm>
            <a:off x="6156176" y="0"/>
            <a:ext cx="2987824" cy="2941858"/>
          </a:xfrm>
          <a:prstGeom prst="rect">
            <a:avLst/>
          </a:prstGeom>
          <a:noFill/>
        </p:spPr>
      </p:pic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8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368</Words>
  <Application>Microsoft Office PowerPoint</Application>
  <PresentationFormat>Экран (4:3)</PresentationFormat>
  <Paragraphs>98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рис. В. Сутеева</vt:lpstr>
      <vt:lpstr>Слайд 18</vt:lpstr>
      <vt:lpstr>Слайд 19</vt:lpstr>
      <vt:lpstr>http://diafilmy.su/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ELENA</dc:creator>
  <cp:lastModifiedBy>ELENA</cp:lastModifiedBy>
  <cp:revision>47</cp:revision>
  <dcterms:created xsi:type="dcterms:W3CDTF">2015-01-09T22:59:31Z</dcterms:created>
  <dcterms:modified xsi:type="dcterms:W3CDTF">2015-02-01T12:52:16Z</dcterms:modified>
</cp:coreProperties>
</file>