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0" r:id="rId2"/>
    <p:sldId id="256" r:id="rId3"/>
    <p:sldId id="259" r:id="rId4"/>
    <p:sldId id="258" r:id="rId5"/>
    <p:sldId id="262" r:id="rId6"/>
    <p:sldId id="261" r:id="rId7"/>
    <p:sldId id="260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8F817-1DB9-4BF3-813C-F3691CD3E4C9}" type="datetimeFigureOut">
              <a:rPr lang="ru-RU" smtClean="0"/>
              <a:t>02.02.2015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BC158-D6D8-43E6-9627-61EBBE873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717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BC158-D6D8-43E6-9627-61EBBE87335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73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E:\&#1041;&#1077;&#1083;&#1077;&#1082;-&#1082;&#1099;&#1089;\&#1061;&#1072;&#1084;&#1085;&#1072;&#1072;&#1088;&#1072;&#1082;.mp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E:\&#1041;&#1077;&#1083;&#1077;&#1082;-&#1082;&#1099;&#1089;\&#1061;&#1072;&#1084;&#1085;&#1072;&#1072;&#1088;&#1072;&#1082;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412776"/>
            <a:ext cx="8784976" cy="5184576"/>
          </a:xfrm>
        </p:spPr>
        <p:txBody>
          <a:bodyPr>
            <a:noAutofit/>
          </a:bodyPr>
          <a:lstStyle/>
          <a:p>
            <a:pPr marL="457200" indent="-457200" algn="l"/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    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1. Автор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сөз</a:t>
            </a:r>
            <a:r>
              <a:rPr lang="ru-RU" sz="3600" dirty="0" err="1">
                <a:solidFill>
                  <a:srgbClr val="FFFF00"/>
                </a:solidFill>
                <a:latin typeface="TTSchoolBook" pitchFamily="34" charset="0"/>
              </a:rPr>
              <a:t>ү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глелде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кымның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дугайында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бижип турар-дыр?</a:t>
            </a:r>
            <a:b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</a:br>
            <a:r>
              <a:rPr lang="ru-RU" sz="3600" dirty="0" smtClean="0">
                <a:solidFill>
                  <a:schemeClr val="bg1"/>
                </a:solidFill>
                <a:latin typeface="TTSchoolBook" pitchFamily="34" charset="0"/>
              </a:rPr>
              <a:t>Б) Федя Рыбкин</a:t>
            </a:r>
            <a:br>
              <a:rPr lang="ru-RU" sz="3600" dirty="0" smtClean="0">
                <a:solidFill>
                  <a:schemeClr val="bg1"/>
                </a:solidFill>
                <a:latin typeface="TTSchoolBook" pitchFamily="34" charset="0"/>
              </a:rPr>
            </a:b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2. Федя салаазын будукче суккаш,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чүзүн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будуп алганыл?</a:t>
            </a:r>
            <a:b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</a:br>
            <a:r>
              <a:rPr lang="ru-RU" sz="3600" dirty="0" smtClean="0">
                <a:solidFill>
                  <a:schemeClr val="bg1"/>
                </a:solidFill>
                <a:latin typeface="TTSchoolBook" pitchFamily="34" charset="0"/>
              </a:rPr>
              <a:t>А) Думчуун</a:t>
            </a:r>
            <a:br>
              <a:rPr lang="ru-RU" sz="3600" dirty="0" smtClean="0">
                <a:solidFill>
                  <a:schemeClr val="bg1"/>
                </a:solidFill>
                <a:latin typeface="TTSchoolBook" pitchFamily="34" charset="0"/>
              </a:rPr>
            </a:b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3. Н.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Носовтуң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сөз</a:t>
            </a:r>
            <a:r>
              <a:rPr lang="ru-RU" sz="3600" dirty="0" err="1">
                <a:solidFill>
                  <a:srgbClr val="FFFF00"/>
                </a:solidFill>
                <a:latin typeface="TTSchoolBook" pitchFamily="34" charset="0"/>
              </a:rPr>
              <a:t>ү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глелин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тыва дылче кым очулдурганыл?</a:t>
            </a:r>
            <a:b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</a:br>
            <a:r>
              <a:rPr lang="ru-RU" sz="3600" dirty="0" smtClean="0">
                <a:solidFill>
                  <a:schemeClr val="bg1"/>
                </a:solidFill>
                <a:latin typeface="TTSchoolBook" pitchFamily="34" charset="0"/>
              </a:rPr>
              <a:t>В) Алдын-оол Даржаа</a:t>
            </a:r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/>
            </a:r>
            <a:b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</a:br>
            <a:endParaRPr lang="ru-RU" sz="26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332656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  <a:latin typeface="TTSchoolBook" pitchFamily="34" charset="0"/>
              </a:rPr>
              <a:t>Тестиниң</a:t>
            </a:r>
            <a:r>
              <a:rPr lang="ru-RU" sz="4800" dirty="0" smtClean="0">
                <a:solidFill>
                  <a:schemeClr val="bg1"/>
                </a:solidFill>
                <a:latin typeface="TTSchoolBook" pitchFamily="34" charset="0"/>
              </a:rPr>
              <a:t> </a:t>
            </a:r>
            <a:r>
              <a:rPr lang="ru-RU" sz="4800" dirty="0" smtClean="0">
                <a:solidFill>
                  <a:schemeClr val="bg1"/>
                </a:solidFill>
                <a:latin typeface="TTSchoolBook" pitchFamily="34" charset="0"/>
              </a:rPr>
              <a:t>харыылары</a:t>
            </a:r>
            <a:endParaRPr lang="ru-RU" sz="4800" dirty="0">
              <a:solidFill>
                <a:schemeClr val="bg1"/>
              </a:solidFill>
              <a:latin typeface="TTSchool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120680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4. Зинаида Ивановна Федяныё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арнын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көргеш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канчап барганыл?</a:t>
            </a:r>
            <a:b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</a:br>
            <a:r>
              <a:rPr lang="ru-RU" sz="3600" dirty="0" smtClean="0">
                <a:solidFill>
                  <a:schemeClr val="bg1"/>
                </a:solidFill>
                <a:latin typeface="TTSchoolBook" pitchFamily="34" charset="0"/>
              </a:rPr>
              <a:t>Б) Кайгай берген</a:t>
            </a:r>
            <a:br>
              <a:rPr lang="ru-RU" sz="3600" dirty="0" smtClean="0">
                <a:solidFill>
                  <a:schemeClr val="bg1"/>
                </a:solidFill>
                <a:latin typeface="TTSchoolBook" pitchFamily="34" charset="0"/>
              </a:rPr>
            </a:b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5.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Демир-үжүк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будуун кандыг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химиктиг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бүдүмелден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кылырыл? </a:t>
            </a:r>
            <a:r>
              <a:rPr lang="ru-RU" sz="3600" dirty="0" smtClean="0">
                <a:solidFill>
                  <a:srgbClr val="FFC000"/>
                </a:solidFill>
                <a:latin typeface="TTSchoolBook" pitchFamily="34" charset="0"/>
              </a:rPr>
              <a:t/>
            </a:r>
            <a:br>
              <a:rPr lang="ru-RU" sz="3600" dirty="0" smtClean="0">
                <a:solidFill>
                  <a:srgbClr val="FFC000"/>
                </a:solidFill>
                <a:latin typeface="TTSchoolBook" pitchFamily="34" charset="0"/>
              </a:rPr>
            </a:br>
            <a:r>
              <a:rPr lang="ru-RU" sz="3600" dirty="0" smtClean="0">
                <a:solidFill>
                  <a:schemeClr val="bg1"/>
                </a:solidFill>
                <a:latin typeface="TTSchoolBook" pitchFamily="34" charset="0"/>
              </a:rPr>
              <a:t>Б) Анилин</a:t>
            </a:r>
            <a:br>
              <a:rPr lang="ru-RU" sz="3600" dirty="0" smtClean="0">
                <a:solidFill>
                  <a:schemeClr val="bg1"/>
                </a:solidFill>
                <a:latin typeface="TTSchoolBook" pitchFamily="34" charset="0"/>
              </a:rPr>
            </a:b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6. Федя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химиктиг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будуктуң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дугайында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дыңнааш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канчанганыл?</a:t>
            </a:r>
            <a:b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</a:br>
            <a:r>
              <a:rPr lang="ru-RU" sz="3600" dirty="0" smtClean="0">
                <a:solidFill>
                  <a:schemeClr val="bg1"/>
                </a:solidFill>
                <a:latin typeface="TTSchoolBook" pitchFamily="34" charset="0"/>
              </a:rPr>
              <a:t>Б) Корткан</a:t>
            </a:r>
            <a:br>
              <a:rPr lang="ru-RU" sz="3600" dirty="0" smtClean="0">
                <a:solidFill>
                  <a:schemeClr val="bg1"/>
                </a:solidFill>
                <a:latin typeface="TTSchoolBook" pitchFamily="34" charset="0"/>
              </a:rPr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TSchoolBook" pitchFamily="34" charset="0"/>
              </a:rPr>
              <a:t>Демдек салыры:</a:t>
            </a:r>
            <a:endParaRPr lang="ru-RU" dirty="0">
              <a:solidFill>
                <a:schemeClr val="bg1"/>
              </a:solidFill>
              <a:latin typeface="TTSchoolBoo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84784"/>
            <a:ext cx="813690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6 шын харыыга 	– «5» демдек</a:t>
            </a:r>
          </a:p>
          <a:p>
            <a:endParaRPr lang="ru-RU" sz="1400" dirty="0" smtClean="0">
              <a:solidFill>
                <a:srgbClr val="FFFF00"/>
              </a:solidFill>
              <a:latin typeface="TTSchoolBook" pitchFamily="34" charset="0"/>
            </a:endParaRPr>
          </a:p>
          <a:p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5 шын харыыга 	– «4» демдек</a:t>
            </a:r>
          </a:p>
          <a:p>
            <a:endParaRPr lang="ru-RU" sz="1400" dirty="0" smtClean="0">
              <a:solidFill>
                <a:srgbClr val="FFFF00"/>
              </a:solidFill>
              <a:latin typeface="TTSchoolBook" pitchFamily="34" charset="0"/>
            </a:endParaRPr>
          </a:p>
          <a:p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4 шын харыыга 	– «3» демдек</a:t>
            </a:r>
          </a:p>
          <a:p>
            <a:endParaRPr lang="ru-RU" sz="1400" dirty="0" smtClean="0">
              <a:solidFill>
                <a:srgbClr val="FFFF00"/>
              </a:solidFill>
              <a:latin typeface="TTSchoolBook" pitchFamily="34" charset="0"/>
            </a:endParaRPr>
          </a:p>
          <a:p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3-тен куду харыыга – «2» демдек </a:t>
            </a:r>
            <a:endParaRPr lang="ru-RU" sz="3600" dirty="0">
              <a:solidFill>
                <a:srgbClr val="FFFF00"/>
              </a:solidFill>
              <a:latin typeface="TTSchool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err="1" smtClean="0">
                <a:solidFill>
                  <a:schemeClr val="bg1"/>
                </a:solidFill>
                <a:latin typeface="TTSchoolBook" pitchFamily="34" charset="0"/>
              </a:rPr>
              <a:t>Түңнел</a:t>
            </a:r>
            <a:r>
              <a:rPr lang="ru-RU" sz="6000" dirty="0" smtClean="0">
                <a:solidFill>
                  <a:schemeClr val="bg1"/>
                </a:solidFill>
                <a:latin typeface="TTSchoolBook" pitchFamily="34" charset="0"/>
              </a:rPr>
              <a:t>:</a:t>
            </a:r>
            <a:endParaRPr lang="ru-RU" sz="6000" dirty="0">
              <a:solidFill>
                <a:schemeClr val="bg1"/>
              </a:solidFill>
              <a:latin typeface="TTSchoolBoo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1484784"/>
            <a:ext cx="66247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Кадыкшыл –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кижи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бүрүзүнге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херек.</a:t>
            </a:r>
          </a:p>
          <a:p>
            <a:pPr algn="ctr"/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Химиктиг болгаш кадыкшылга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хоралыг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бүдүмелдер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-биле 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ойнап болбас!</a:t>
            </a:r>
          </a:p>
          <a:p>
            <a:pPr algn="ctr"/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Кадыкшылың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чажыңдан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камна, 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ӨҢ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НҮК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! </a:t>
            </a:r>
          </a:p>
          <a:p>
            <a:pPr algn="ctr"/>
            <a:endParaRPr lang="ru-RU" sz="3600" dirty="0">
              <a:solidFill>
                <a:srgbClr val="FFFF00"/>
              </a:solidFill>
              <a:latin typeface="TTSchool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4176464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FF00"/>
                </a:solidFill>
              </a:rPr>
              <a:t/>
            </a:r>
            <a:br>
              <a:rPr lang="ru-RU" sz="6000" dirty="0" smtClean="0">
                <a:solidFill>
                  <a:srgbClr val="FFFF00"/>
                </a:solidFill>
              </a:rPr>
            </a:br>
            <a:r>
              <a:rPr lang="ru-RU" sz="6000" dirty="0" smtClean="0">
                <a:solidFill>
                  <a:srgbClr val="FFFF00"/>
                </a:solidFill>
              </a:rPr>
              <a:t>Николай Носов</a:t>
            </a:r>
            <a:br>
              <a:rPr lang="ru-RU" sz="6000" dirty="0" smtClean="0">
                <a:solidFill>
                  <a:srgbClr val="FFFF00"/>
                </a:solidFill>
              </a:rPr>
            </a:br>
            <a:r>
              <a:rPr lang="ru-RU" sz="6000" dirty="0" smtClean="0">
                <a:solidFill>
                  <a:srgbClr val="FFFF00"/>
                </a:solidFill>
              </a:rPr>
              <a:t>«Былчак хавактыг Федя»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/>
          </a:bodyPr>
          <a:lstStyle/>
          <a:p>
            <a:r>
              <a:rPr lang="ru-RU" sz="8000" dirty="0" err="1" smtClean="0">
                <a:solidFill>
                  <a:srgbClr val="FFFF00"/>
                </a:solidFill>
                <a:latin typeface="Futuris Black Tuva" pitchFamily="34" charset="0"/>
                <a:cs typeface="JasmineUPC" pitchFamily="18" charset="-34"/>
              </a:rPr>
              <a:t>Ды</a:t>
            </a:r>
            <a:r>
              <a:rPr lang="tt-RU" sz="8000" dirty="0" smtClean="0">
                <a:solidFill>
                  <a:srgbClr val="FFFF00"/>
                </a:solidFill>
                <a:latin typeface="Futuris Black Tuva" pitchFamily="34" charset="0"/>
                <a:cs typeface="JasmineUPC" pitchFamily="18" charset="-34"/>
              </a:rPr>
              <a:t>ң</a:t>
            </a:r>
            <a:r>
              <a:rPr lang="ru-RU" sz="8000" dirty="0" err="1" smtClean="0">
                <a:solidFill>
                  <a:srgbClr val="FFFF00"/>
                </a:solidFill>
                <a:latin typeface="Futuris Black Tuva" pitchFamily="34" charset="0"/>
                <a:cs typeface="JasmineUPC" pitchFamily="18" charset="-34"/>
              </a:rPr>
              <a:t>надыг</a:t>
            </a:r>
            <a:endParaRPr lang="ru-RU" sz="8000" dirty="0">
              <a:solidFill>
                <a:srgbClr val="FFFF00"/>
              </a:solidFill>
              <a:latin typeface="Futuris Black Tuva" pitchFamily="34" charset="0"/>
              <a:cs typeface="JasmineUPC" pitchFamily="18" charset="-34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20888"/>
            <a:ext cx="5472608" cy="41044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4392488"/>
          </a:xfrm>
        </p:spPr>
        <p:txBody>
          <a:bodyPr>
            <a:normAutofit fontScale="90000"/>
          </a:bodyPr>
          <a:lstStyle/>
          <a:p>
            <a:pPr algn="l"/>
            <a:r>
              <a:rPr lang="ru-RU" sz="6700" dirty="0" smtClean="0">
                <a:solidFill>
                  <a:schemeClr val="bg1"/>
                </a:solidFill>
                <a:latin typeface="TTSchoolBook" pitchFamily="34" charset="0"/>
              </a:rPr>
              <a:t/>
            </a:r>
            <a:br>
              <a:rPr lang="ru-RU" sz="6700" dirty="0" smtClean="0">
                <a:solidFill>
                  <a:schemeClr val="bg1"/>
                </a:solidFill>
                <a:latin typeface="TTSchoolBook" pitchFamily="34" charset="0"/>
              </a:rPr>
            </a:br>
            <a:r>
              <a:rPr lang="ru-RU" sz="4900" dirty="0" smtClean="0">
                <a:solidFill>
                  <a:srgbClr val="FFFF00"/>
                </a:solidFill>
                <a:latin typeface="TTSchoolBook" pitchFamily="34" charset="0"/>
              </a:rPr>
              <a:t/>
            </a:r>
            <a:br>
              <a:rPr lang="ru-RU" sz="4900" dirty="0" smtClean="0">
                <a:solidFill>
                  <a:srgbClr val="FFFF00"/>
                </a:solidFill>
                <a:latin typeface="TTSchoolBook" pitchFamily="34" charset="0"/>
              </a:rPr>
            </a:br>
            <a:r>
              <a:rPr lang="ru-RU" sz="4900" dirty="0" smtClean="0">
                <a:solidFill>
                  <a:srgbClr val="FFFF00"/>
                </a:solidFill>
                <a:latin typeface="TTSchoolBook" pitchFamily="34" charset="0"/>
              </a:rPr>
              <a:t>Час хаваа – </a:t>
            </a:r>
            <a:r>
              <a:rPr lang="ru-RU" sz="4900" dirty="0" err="1" smtClean="0">
                <a:solidFill>
                  <a:schemeClr val="bg1"/>
                </a:solidFill>
                <a:latin typeface="TTSchoolBook" pitchFamily="34" charset="0"/>
              </a:rPr>
              <a:t>хавааның</a:t>
            </a:r>
            <a:r>
              <a:rPr lang="ru-RU" sz="4900" dirty="0" smtClean="0">
                <a:solidFill>
                  <a:schemeClr val="bg1"/>
                </a:solidFill>
                <a:latin typeface="TTSchoolBook" pitchFamily="34" charset="0"/>
              </a:rPr>
              <a:t> </a:t>
            </a:r>
            <a:r>
              <a:rPr lang="ru-RU" sz="4900" dirty="0" smtClean="0">
                <a:solidFill>
                  <a:schemeClr val="bg1"/>
                </a:solidFill>
                <a:latin typeface="TTSchoolBook" pitchFamily="34" charset="0"/>
              </a:rPr>
              <a:t>дал</a:t>
            </a:r>
            <a:br>
              <a:rPr lang="ru-RU" sz="4900" dirty="0" smtClean="0">
                <a:solidFill>
                  <a:schemeClr val="bg1"/>
                </a:solidFill>
                <a:latin typeface="TTSchoolBook" pitchFamily="34" charset="0"/>
              </a:rPr>
            </a:br>
            <a:r>
              <a:rPr lang="ru-RU" sz="4900" dirty="0" smtClean="0">
                <a:solidFill>
                  <a:schemeClr val="bg1"/>
                </a:solidFill>
                <a:latin typeface="TTSchoolBook" pitchFamily="34" charset="0"/>
              </a:rPr>
              <a:t>                   </a:t>
            </a:r>
            <a:r>
              <a:rPr lang="ru-RU" sz="4900" dirty="0" smtClean="0">
                <a:solidFill>
                  <a:schemeClr val="bg1"/>
                </a:solidFill>
                <a:latin typeface="TTSchoolBook" pitchFamily="34" charset="0"/>
              </a:rPr>
              <a:t>  </a:t>
            </a:r>
            <a:r>
              <a:rPr lang="ru-RU" sz="4900" dirty="0" err="1" smtClean="0">
                <a:solidFill>
                  <a:schemeClr val="bg1"/>
                </a:solidFill>
                <a:latin typeface="TTSchoolBook" pitchFamily="34" charset="0"/>
              </a:rPr>
              <a:t>ортузу</a:t>
            </a:r>
            <a:r>
              <a:rPr lang="ru-RU" sz="4900" dirty="0" smtClean="0">
                <a:solidFill>
                  <a:srgbClr val="FFFF00"/>
                </a:solidFill>
                <a:latin typeface="TTSchoolBook" pitchFamily="34" charset="0"/>
              </a:rPr>
              <a:t/>
            </a:r>
            <a:br>
              <a:rPr lang="ru-RU" sz="4900" dirty="0" smtClean="0">
                <a:solidFill>
                  <a:srgbClr val="FFFF00"/>
                </a:solidFill>
                <a:latin typeface="TTSchoolBook" pitchFamily="34" charset="0"/>
              </a:rPr>
            </a:br>
            <a:r>
              <a:rPr lang="ru-RU" sz="4900" dirty="0" smtClean="0">
                <a:solidFill>
                  <a:srgbClr val="FFFF00"/>
                </a:solidFill>
                <a:latin typeface="TTSchoolBook" pitchFamily="34" charset="0"/>
              </a:rPr>
              <a:t>дуюкаа – </a:t>
            </a:r>
            <a:r>
              <a:rPr lang="ru-RU" sz="4900" dirty="0" err="1" smtClean="0">
                <a:solidFill>
                  <a:schemeClr val="bg1"/>
                </a:solidFill>
                <a:latin typeface="TTSchoolBook" pitchFamily="34" charset="0"/>
              </a:rPr>
              <a:t>бүдүү</a:t>
            </a:r>
            <a:r>
              <a:rPr lang="ru-RU" sz="4900" dirty="0" smtClean="0">
                <a:solidFill>
                  <a:srgbClr val="FFFF00"/>
                </a:solidFill>
                <a:latin typeface="TTSchoolBook" pitchFamily="34" charset="0"/>
              </a:rPr>
              <a:t/>
            </a:r>
            <a:br>
              <a:rPr lang="ru-RU" sz="4900" dirty="0" smtClean="0">
                <a:solidFill>
                  <a:srgbClr val="FFFF00"/>
                </a:solidFill>
                <a:latin typeface="TTSchoolBook" pitchFamily="34" charset="0"/>
              </a:rPr>
            </a:br>
            <a:r>
              <a:rPr lang="ru-RU" sz="4900" dirty="0" err="1" smtClean="0">
                <a:solidFill>
                  <a:srgbClr val="FFFF00"/>
                </a:solidFill>
                <a:latin typeface="TTSchoolBook" pitchFamily="34" charset="0"/>
              </a:rPr>
              <a:t>божаа</a:t>
            </a:r>
            <a:r>
              <a:rPr lang="ru-RU" sz="4900" dirty="0" smtClean="0">
                <a:solidFill>
                  <a:srgbClr val="FFFF00"/>
                </a:solidFill>
                <a:latin typeface="TTSchoolBook" pitchFamily="34" charset="0"/>
              </a:rPr>
              <a:t> – </a:t>
            </a:r>
            <a:r>
              <a:rPr lang="ru-RU" sz="4900" dirty="0" err="1" smtClean="0">
                <a:solidFill>
                  <a:schemeClr val="bg1"/>
                </a:solidFill>
                <a:latin typeface="TTSchoolBook" pitchFamily="34" charset="0"/>
              </a:rPr>
              <a:t>картталып</a:t>
            </a:r>
            <a:r>
              <a:rPr lang="ru-RU" sz="4900" dirty="0" smtClean="0">
                <a:solidFill>
                  <a:schemeClr val="bg1"/>
                </a:solidFill>
                <a:latin typeface="TTSchoolBook" pitchFamily="34" charset="0"/>
              </a:rPr>
              <a:t> турар  </a:t>
            </a:r>
            <a:br>
              <a:rPr lang="ru-RU" sz="4900" dirty="0" smtClean="0">
                <a:solidFill>
                  <a:schemeClr val="bg1"/>
                </a:solidFill>
                <a:latin typeface="TTSchoolBook" pitchFamily="34" charset="0"/>
              </a:rPr>
            </a:br>
            <a:r>
              <a:rPr lang="ru-RU" sz="4900" dirty="0" smtClean="0">
                <a:solidFill>
                  <a:schemeClr val="bg1"/>
                </a:solidFill>
                <a:latin typeface="TTSchoolBook" pitchFamily="34" charset="0"/>
              </a:rPr>
              <a:t>               бузур</a:t>
            </a:r>
            <a:r>
              <a:rPr lang="ru-RU" sz="4900" dirty="0" smtClean="0">
                <a:solidFill>
                  <a:srgbClr val="FFFF00"/>
                </a:solidFill>
                <a:latin typeface="TTSchoolBook" pitchFamily="34" charset="0"/>
              </a:rPr>
              <a:t/>
            </a:r>
            <a:br>
              <a:rPr lang="ru-RU" sz="4900" dirty="0" smtClean="0">
                <a:solidFill>
                  <a:srgbClr val="FFFF00"/>
                </a:solidFill>
                <a:latin typeface="TTSchoolBook" pitchFamily="34" charset="0"/>
              </a:rPr>
            </a:br>
            <a:r>
              <a:rPr lang="ru-RU" sz="4900" dirty="0" err="1" smtClean="0">
                <a:solidFill>
                  <a:srgbClr val="FFFF00"/>
                </a:solidFill>
                <a:latin typeface="TTSchoolBook" pitchFamily="34" charset="0"/>
              </a:rPr>
              <a:t>көстүүн</a:t>
            </a:r>
            <a:r>
              <a:rPr lang="ru-RU" sz="49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4900" dirty="0" smtClean="0">
                <a:solidFill>
                  <a:srgbClr val="FFFF00"/>
                </a:solidFill>
                <a:latin typeface="TTSchoolBook" pitchFamily="34" charset="0"/>
              </a:rPr>
              <a:t>кеткеш – </a:t>
            </a:r>
            <a:r>
              <a:rPr lang="ru-RU" sz="4900" dirty="0" smtClean="0">
                <a:solidFill>
                  <a:schemeClr val="bg1"/>
                </a:solidFill>
                <a:latin typeface="TTSchoolBook" pitchFamily="34" charset="0"/>
              </a:rPr>
              <a:t>карак-   </a:t>
            </a:r>
            <a:br>
              <a:rPr lang="ru-RU" sz="4900" dirty="0" smtClean="0">
                <a:solidFill>
                  <a:schemeClr val="bg1"/>
                </a:solidFill>
                <a:latin typeface="TTSchoolBook" pitchFamily="34" charset="0"/>
              </a:rPr>
            </a:br>
            <a:r>
              <a:rPr lang="ru-RU" sz="4900" dirty="0" smtClean="0">
                <a:solidFill>
                  <a:schemeClr val="bg1"/>
                </a:solidFill>
                <a:latin typeface="TTSchoolBook" pitchFamily="34" charset="0"/>
              </a:rPr>
              <a:t>               шилин кеткеш</a:t>
            </a:r>
            <a:r>
              <a:rPr lang="ru-RU" sz="4900" dirty="0" smtClean="0">
                <a:solidFill>
                  <a:srgbClr val="FFFF00"/>
                </a:solidFill>
                <a:latin typeface="TTSchoolBook" pitchFamily="34" charset="0"/>
              </a:rPr>
              <a:t/>
            </a:r>
            <a:br>
              <a:rPr lang="ru-RU" sz="4900" dirty="0" smtClean="0">
                <a:solidFill>
                  <a:srgbClr val="FFFF00"/>
                </a:solidFill>
                <a:latin typeface="TTSchoolBook" pitchFamily="34" charset="0"/>
              </a:rPr>
            </a:br>
            <a:r>
              <a:rPr lang="ru-RU" sz="6600" dirty="0" smtClean="0">
                <a:solidFill>
                  <a:srgbClr val="FFFF00"/>
                </a:solidFill>
              </a:rPr>
              <a:t/>
            </a:r>
            <a:br>
              <a:rPr lang="ru-RU" sz="6600" dirty="0" smtClean="0">
                <a:solidFill>
                  <a:srgbClr val="FFFF00"/>
                </a:solidFill>
              </a:rPr>
            </a:br>
            <a:endParaRPr lang="ru-RU" sz="66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764704"/>
            <a:ext cx="6120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</a:rPr>
              <a:t>Словарьлыг ажыл:</a:t>
            </a:r>
            <a:endParaRPr lang="ru-RU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188640"/>
            <a:ext cx="1512168" cy="1987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err="1" smtClean="0">
                <a:solidFill>
                  <a:schemeClr val="bg1"/>
                </a:solidFill>
                <a:latin typeface="TTSchoolBook" pitchFamily="34" charset="0"/>
              </a:rPr>
              <a:t>Сөзүглелге</a:t>
            </a:r>
            <a:r>
              <a:rPr lang="ru-RU" sz="5400" dirty="0" smtClean="0">
                <a:solidFill>
                  <a:schemeClr val="bg1"/>
                </a:solidFill>
                <a:latin typeface="TTSchoolBook" pitchFamily="34" charset="0"/>
              </a:rPr>
              <a:t> </a:t>
            </a:r>
            <a:r>
              <a:rPr lang="ru-RU" sz="5400" dirty="0" smtClean="0">
                <a:solidFill>
                  <a:schemeClr val="bg1"/>
                </a:solidFill>
                <a:latin typeface="TTSchoolBook" pitchFamily="34" charset="0"/>
              </a:rPr>
              <a:t>айтырыглар:</a:t>
            </a:r>
            <a:endParaRPr lang="ru-RU" sz="5400" dirty="0">
              <a:solidFill>
                <a:schemeClr val="bg1"/>
              </a:solidFill>
              <a:latin typeface="TTSchoolBoo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412776"/>
            <a:ext cx="842493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/>
            <a:r>
              <a:rPr lang="ru-RU" sz="3200" dirty="0" smtClean="0">
                <a:solidFill>
                  <a:schemeClr val="bg1"/>
                </a:solidFill>
              </a:rPr>
              <a:t>1.</a:t>
            </a:r>
            <a:r>
              <a:rPr lang="ru-RU" sz="3200" dirty="0" smtClean="0">
                <a:solidFill>
                  <a:srgbClr val="FFC000"/>
                </a:solidFill>
              </a:rPr>
              <a:t> </a:t>
            </a:r>
            <a:r>
              <a:rPr lang="ru-RU" sz="3200" dirty="0" smtClean="0">
                <a:solidFill>
                  <a:srgbClr val="FFC000"/>
                </a:solidFill>
                <a:latin typeface="TTSchoolBook" pitchFamily="34" charset="0"/>
              </a:rPr>
              <a:t>Федя </a:t>
            </a:r>
            <a:r>
              <a:rPr lang="ru-RU" sz="3200" dirty="0" err="1" smtClean="0">
                <a:solidFill>
                  <a:srgbClr val="FFC000"/>
                </a:solidFill>
                <a:latin typeface="TTSchoolBook" pitchFamily="34" charset="0"/>
              </a:rPr>
              <a:t>кандыг</a:t>
            </a:r>
            <a:r>
              <a:rPr lang="ru-RU" sz="3200" dirty="0" smtClean="0">
                <a:solidFill>
                  <a:srgbClr val="FFC000"/>
                </a:solidFill>
                <a:latin typeface="TTSchoolBook" pitchFamily="34" charset="0"/>
              </a:rPr>
              <a:t> </a:t>
            </a:r>
            <a:r>
              <a:rPr lang="ru-RU" sz="3200" dirty="0" err="1" smtClean="0">
                <a:solidFill>
                  <a:srgbClr val="FFC000"/>
                </a:solidFill>
                <a:latin typeface="TTSchoolBook" pitchFamily="34" charset="0"/>
              </a:rPr>
              <a:t>чаңныг</a:t>
            </a:r>
            <a:r>
              <a:rPr lang="ru-RU" sz="3200" dirty="0" smtClean="0">
                <a:solidFill>
                  <a:srgbClr val="FFC000"/>
                </a:solidFill>
                <a:latin typeface="TTSchoolBook" pitchFamily="34" charset="0"/>
              </a:rPr>
              <a:t> </a:t>
            </a:r>
            <a:r>
              <a:rPr lang="ru-RU" sz="3200" dirty="0" smtClean="0">
                <a:solidFill>
                  <a:srgbClr val="FFC000"/>
                </a:solidFill>
                <a:latin typeface="TTSchoolBook" pitchFamily="34" charset="0"/>
              </a:rPr>
              <a:t>турган-дыр?</a:t>
            </a:r>
          </a:p>
          <a:p>
            <a:pPr marL="514350" indent="-514350" algn="just">
              <a:buAutoNum type="arabicPeriod"/>
            </a:pPr>
            <a:endParaRPr lang="ru-RU" sz="1400" dirty="0" smtClean="0">
              <a:solidFill>
                <a:srgbClr val="FFC000"/>
              </a:solidFill>
              <a:latin typeface="TTSchoolBook" pitchFamily="34" charset="0"/>
            </a:endParaRPr>
          </a:p>
          <a:p>
            <a:pPr algn="just"/>
            <a:r>
              <a:rPr lang="ru-RU" sz="3200" dirty="0" smtClean="0">
                <a:solidFill>
                  <a:schemeClr val="bg1"/>
                </a:solidFill>
                <a:latin typeface="TTSchoolBook" pitchFamily="34" charset="0"/>
              </a:rPr>
              <a:t>2. </a:t>
            </a:r>
            <a:r>
              <a:rPr lang="ru-RU" sz="3200" dirty="0" err="1" smtClean="0">
                <a:solidFill>
                  <a:srgbClr val="FFC000"/>
                </a:solidFill>
                <a:latin typeface="TTSchoolBook" pitchFamily="34" charset="0"/>
              </a:rPr>
              <a:t>Федяның</a:t>
            </a:r>
            <a:r>
              <a:rPr lang="ru-RU" sz="3200" dirty="0" smtClean="0">
                <a:solidFill>
                  <a:srgbClr val="FFC000"/>
                </a:solidFill>
                <a:latin typeface="TTSchoolBook" pitchFamily="34" charset="0"/>
              </a:rPr>
              <a:t> </a:t>
            </a:r>
            <a:r>
              <a:rPr lang="ru-RU" sz="3200" dirty="0" err="1" smtClean="0">
                <a:solidFill>
                  <a:srgbClr val="FFC000"/>
                </a:solidFill>
                <a:latin typeface="TTSchoolBook" pitchFamily="34" charset="0"/>
              </a:rPr>
              <a:t>эштери</a:t>
            </a:r>
            <a:r>
              <a:rPr lang="ru-RU" sz="3200" dirty="0" smtClean="0">
                <a:solidFill>
                  <a:srgbClr val="FFC000"/>
                </a:solidFill>
                <a:latin typeface="TTSchoolBook" pitchFamily="34" charset="0"/>
              </a:rPr>
              <a:t> </a:t>
            </a:r>
            <a:r>
              <a:rPr lang="ru-RU" sz="3200" dirty="0" err="1" smtClean="0">
                <a:solidFill>
                  <a:srgbClr val="FFC000"/>
                </a:solidFill>
                <a:latin typeface="TTSchoolBook" pitchFamily="34" charset="0"/>
              </a:rPr>
              <a:t>ооң</a:t>
            </a:r>
            <a:r>
              <a:rPr lang="ru-RU" sz="3200" dirty="0" smtClean="0">
                <a:solidFill>
                  <a:srgbClr val="FFC000"/>
                </a:solidFill>
                <a:latin typeface="TTSchoolBook" pitchFamily="34" charset="0"/>
              </a:rPr>
              <a:t> </a:t>
            </a:r>
            <a:r>
              <a:rPr lang="ru-RU" sz="3200" dirty="0" err="1" smtClean="0">
                <a:solidFill>
                  <a:srgbClr val="FFC000"/>
                </a:solidFill>
                <a:latin typeface="TTSchoolBook" pitchFamily="34" charset="0"/>
              </a:rPr>
              <a:t>багай</a:t>
            </a:r>
            <a:r>
              <a:rPr lang="ru-RU" sz="3200" dirty="0" smtClean="0">
                <a:solidFill>
                  <a:srgbClr val="FFC000"/>
                </a:solidFill>
                <a:latin typeface="TTSchoolBook" pitchFamily="34" charset="0"/>
              </a:rPr>
              <a:t> </a:t>
            </a:r>
            <a:r>
              <a:rPr lang="ru-RU" sz="3200" dirty="0" err="1" smtClean="0">
                <a:solidFill>
                  <a:srgbClr val="FFC000"/>
                </a:solidFill>
                <a:latin typeface="TTSchoolBook" pitchFamily="34" charset="0"/>
              </a:rPr>
              <a:t>чаңын</a:t>
            </a:r>
            <a:r>
              <a:rPr lang="ru-RU" sz="3200" dirty="0" smtClean="0">
                <a:solidFill>
                  <a:srgbClr val="FFC000"/>
                </a:solidFill>
                <a:latin typeface="TTSchoolBook" pitchFamily="34" charset="0"/>
              </a:rPr>
              <a:t> </a:t>
            </a:r>
            <a:r>
              <a:rPr lang="ru-RU" sz="3200" dirty="0" smtClean="0">
                <a:solidFill>
                  <a:srgbClr val="FFC000"/>
                </a:solidFill>
                <a:latin typeface="TTSchoolBook" pitchFamily="34" charset="0"/>
              </a:rPr>
              <a:t>чугаалап, эттинип алыр </a:t>
            </a:r>
            <a:r>
              <a:rPr lang="ru-RU" sz="3200" dirty="0" err="1" smtClean="0">
                <a:solidFill>
                  <a:srgbClr val="FFC000"/>
                </a:solidFill>
                <a:latin typeface="TTSchoolBook" pitchFamily="34" charset="0"/>
              </a:rPr>
              <a:t>кылдыр</a:t>
            </a:r>
            <a:r>
              <a:rPr lang="ru-RU" sz="3200" dirty="0" smtClean="0">
                <a:solidFill>
                  <a:srgbClr val="FFC000"/>
                </a:solidFill>
                <a:latin typeface="TTSchoolBook" pitchFamily="34" charset="0"/>
              </a:rPr>
              <a:t> </a:t>
            </a:r>
            <a:r>
              <a:rPr lang="ru-RU" sz="3200" dirty="0" err="1" smtClean="0">
                <a:solidFill>
                  <a:srgbClr val="FFC000"/>
                </a:solidFill>
                <a:latin typeface="TTSchoolBook" pitchFamily="34" charset="0"/>
              </a:rPr>
              <a:t>сүме</a:t>
            </a:r>
            <a:r>
              <a:rPr lang="ru-RU" sz="3200" dirty="0" smtClean="0">
                <a:solidFill>
                  <a:srgbClr val="FFC000"/>
                </a:solidFill>
                <a:latin typeface="TTSchoolBook" pitchFamily="34" charset="0"/>
              </a:rPr>
              <a:t> </a:t>
            </a:r>
            <a:r>
              <a:rPr lang="ru-RU" sz="3200" dirty="0" smtClean="0">
                <a:solidFill>
                  <a:srgbClr val="FFC000"/>
                </a:solidFill>
                <a:latin typeface="TTSchoolBook" pitchFamily="34" charset="0"/>
              </a:rPr>
              <a:t>кадып турган бе?</a:t>
            </a:r>
          </a:p>
          <a:p>
            <a:pPr algn="just"/>
            <a:endParaRPr lang="ru-RU" sz="1400" dirty="0" smtClean="0">
              <a:solidFill>
                <a:srgbClr val="FFC000"/>
              </a:solidFill>
              <a:latin typeface="TTSchoolBook" pitchFamily="34" charset="0"/>
            </a:endParaRPr>
          </a:p>
          <a:p>
            <a:pPr algn="just"/>
            <a:r>
              <a:rPr lang="ru-RU" sz="3200" dirty="0" smtClean="0">
                <a:solidFill>
                  <a:schemeClr val="bg1"/>
                </a:solidFill>
                <a:latin typeface="TTSchoolBook" pitchFamily="34" charset="0"/>
              </a:rPr>
              <a:t>3. </a:t>
            </a:r>
            <a:r>
              <a:rPr lang="ru-RU" sz="3200" dirty="0" err="1" smtClean="0">
                <a:solidFill>
                  <a:srgbClr val="FFC000"/>
                </a:solidFill>
                <a:latin typeface="TTSchoolBook" pitchFamily="34" charset="0"/>
              </a:rPr>
              <a:t>Федяның</a:t>
            </a:r>
            <a:r>
              <a:rPr lang="ru-RU" sz="3200" dirty="0" smtClean="0">
                <a:solidFill>
                  <a:srgbClr val="FFC000"/>
                </a:solidFill>
                <a:latin typeface="TTSchoolBook" pitchFamily="34" charset="0"/>
              </a:rPr>
              <a:t> </a:t>
            </a:r>
            <a:r>
              <a:rPr lang="ru-RU" sz="3200" dirty="0" err="1" smtClean="0">
                <a:solidFill>
                  <a:srgbClr val="FFC000"/>
                </a:solidFill>
                <a:latin typeface="TTSchoolBook" pitchFamily="34" charset="0"/>
              </a:rPr>
              <a:t>эштери</a:t>
            </a:r>
            <a:r>
              <a:rPr lang="ru-RU" sz="3200" dirty="0" smtClean="0">
                <a:solidFill>
                  <a:srgbClr val="FFC000"/>
                </a:solidFill>
                <a:latin typeface="TTSchoolBook" pitchFamily="34" charset="0"/>
              </a:rPr>
              <a:t> </a:t>
            </a:r>
            <a:r>
              <a:rPr lang="ru-RU" sz="3200" dirty="0" err="1" smtClean="0">
                <a:solidFill>
                  <a:srgbClr val="FFC000"/>
                </a:solidFill>
                <a:latin typeface="TTSchoolBook" pitchFamily="34" charset="0"/>
              </a:rPr>
              <a:t>чүге</a:t>
            </a:r>
            <a:r>
              <a:rPr lang="ru-RU" sz="3200" dirty="0" smtClean="0">
                <a:solidFill>
                  <a:srgbClr val="FFC000"/>
                </a:solidFill>
                <a:latin typeface="TTSchoolBook" pitchFamily="34" charset="0"/>
              </a:rPr>
              <a:t> </a:t>
            </a:r>
            <a:r>
              <a:rPr lang="ru-RU" sz="3200" dirty="0" smtClean="0">
                <a:solidFill>
                  <a:srgbClr val="FFC000"/>
                </a:solidFill>
                <a:latin typeface="TTSchoolBook" pitchFamily="34" charset="0"/>
              </a:rPr>
              <a:t>каттыржып турганыл: </a:t>
            </a:r>
            <a:r>
              <a:rPr lang="ru-RU" sz="3200" dirty="0" err="1" smtClean="0">
                <a:solidFill>
                  <a:srgbClr val="FFC000"/>
                </a:solidFill>
                <a:latin typeface="TTSchoolBook" pitchFamily="34" charset="0"/>
              </a:rPr>
              <a:t>хөгл</a:t>
            </a:r>
            <a:r>
              <a:rPr lang="ru-RU" sz="3200" dirty="0" err="1">
                <a:solidFill>
                  <a:srgbClr val="FFC000"/>
                </a:solidFill>
                <a:latin typeface="TTSchoolBook" pitchFamily="34" charset="0"/>
              </a:rPr>
              <a:t>ү</a:t>
            </a:r>
            <a:r>
              <a:rPr lang="ru-RU" sz="3200" dirty="0" err="1" smtClean="0">
                <a:solidFill>
                  <a:srgbClr val="FFC000"/>
                </a:solidFill>
                <a:latin typeface="TTSchoolBook" pitchFamily="34" charset="0"/>
              </a:rPr>
              <a:t>г</a:t>
            </a:r>
            <a:r>
              <a:rPr lang="ru-RU" sz="3200" dirty="0" smtClean="0">
                <a:solidFill>
                  <a:srgbClr val="FFC000"/>
                </a:solidFill>
                <a:latin typeface="TTSchoolBook" pitchFamily="34" charset="0"/>
              </a:rPr>
              <a:t> </a:t>
            </a:r>
            <a:r>
              <a:rPr lang="ru-RU" sz="3200" dirty="0" smtClean="0">
                <a:solidFill>
                  <a:srgbClr val="FFC000"/>
                </a:solidFill>
                <a:latin typeface="TTSchoolBook" pitchFamily="34" charset="0"/>
              </a:rPr>
              <a:t>боорга бе азы Федяны кочулап бе?</a:t>
            </a:r>
          </a:p>
          <a:p>
            <a:pPr algn="just"/>
            <a:endParaRPr lang="ru-RU" sz="1400" dirty="0" smtClean="0">
              <a:solidFill>
                <a:srgbClr val="FFC000"/>
              </a:solidFill>
              <a:latin typeface="TTSchoolBook" pitchFamily="34" charset="0"/>
            </a:endParaRPr>
          </a:p>
          <a:p>
            <a:pPr algn="just"/>
            <a:endParaRPr lang="ru-RU" sz="3200" dirty="0">
              <a:solidFill>
                <a:srgbClr val="FFC000"/>
              </a:solidFill>
              <a:latin typeface="TTSchool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Сула шимчээшкин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0" name="Picture 2" descr="E:\Белек-кыс\зар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2507729" cy="465069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987824" y="1628800"/>
            <a:ext cx="615617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Чуттуг, хирлиг чорбас,</a:t>
            </a:r>
          </a:p>
          <a:p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Чунуп билир уруглар бис.</a:t>
            </a:r>
          </a:p>
          <a:p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Арным, холум, мойнум, </a:t>
            </a:r>
          </a:p>
          <a:p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                        кулаам</a:t>
            </a:r>
          </a:p>
          <a:p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Арыг-дыр бе, 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көр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үң</a:t>
            </a:r>
            <a:r>
              <a:rPr lang="ru-RU" sz="3600" dirty="0" err="1" smtClean="0">
                <a:solidFill>
                  <a:srgbClr val="FFFF00"/>
                </a:solidFill>
                <a:latin typeface="TTSchoolBook" pitchFamily="34" charset="0"/>
              </a:rPr>
              <a:t>ер</a:t>
            </a:r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-    </a:t>
            </a:r>
            <a:endParaRPr lang="ru-RU" sz="3600" dirty="0" smtClean="0">
              <a:solidFill>
                <a:srgbClr val="FFFF00"/>
              </a:solidFill>
              <a:latin typeface="TTSchoolBook" pitchFamily="34" charset="0"/>
            </a:endParaRPr>
          </a:p>
          <a:p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                           даан?</a:t>
            </a:r>
          </a:p>
          <a:p>
            <a:r>
              <a:rPr lang="ru-RU" sz="3600" dirty="0" smtClean="0">
                <a:solidFill>
                  <a:srgbClr val="FFFF00"/>
                </a:solidFill>
                <a:latin typeface="TTSchoolBook" pitchFamily="34" charset="0"/>
              </a:rPr>
              <a:t>Аажок силиг уруглар бис.</a:t>
            </a:r>
          </a:p>
          <a:p>
            <a:endParaRPr lang="ru-RU" sz="2400" dirty="0" smtClean="0">
              <a:solidFill>
                <a:srgbClr val="FFFF00"/>
              </a:solidFill>
              <a:latin typeface="Futuris Black Tuv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  <a:latin typeface="TTSchoolBook" pitchFamily="34" charset="0"/>
              </a:rPr>
              <a:t>Будуктуң</a:t>
            </a:r>
            <a:r>
              <a:rPr lang="ru-RU" dirty="0" smtClean="0">
                <a:solidFill>
                  <a:schemeClr val="bg1"/>
                </a:solidFill>
                <a:latin typeface="TTSchoolBook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TSchoolBook" pitchFamily="34" charset="0"/>
              </a:rPr>
              <a:t>хоразы</a:t>
            </a:r>
            <a:endParaRPr lang="ru-RU" dirty="0">
              <a:solidFill>
                <a:schemeClr val="bg1"/>
              </a:solidFill>
              <a:latin typeface="TTSchoolBook" pitchFamily="34" charset="0"/>
            </a:endParaRPr>
          </a:p>
        </p:txBody>
      </p:sp>
      <p:pic>
        <p:nvPicPr>
          <p:cNvPr id="3" name="Рисунок 2" descr="http://upload.wikimedia.org/wikipedia/commons/thumb/e/e1/4_Bic_Cristal_pens_and_caps.jpg/300px-4_Bic_Cristal_pens_and_cap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221088"/>
            <a:ext cx="259228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stihidl.ru/files/foto/original/foto_610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149080"/>
            <a:ext cx="2520280" cy="2321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11560" y="1700808"/>
            <a:ext cx="7632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solidFill>
                  <a:srgbClr val="FFFF00"/>
                </a:solidFill>
                <a:latin typeface="TTSchoolBook" pitchFamily="34" charset="0"/>
              </a:rPr>
              <a:t>    </a:t>
            </a:r>
            <a:r>
              <a:rPr lang="ru-RU" sz="3200" dirty="0" err="1" smtClean="0">
                <a:solidFill>
                  <a:srgbClr val="FFFF00"/>
                </a:solidFill>
                <a:latin typeface="TTSchoolBook" pitchFamily="34" charset="0"/>
              </a:rPr>
              <a:t>Демир</a:t>
            </a:r>
            <a:r>
              <a:rPr lang="ru-RU" sz="32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  <a:latin typeface="TTSchoolBook" pitchFamily="34" charset="0"/>
              </a:rPr>
              <a:t>үж</a:t>
            </a:r>
            <a:r>
              <a:rPr lang="ru-RU" sz="3200" dirty="0" err="1" smtClean="0">
                <a:solidFill>
                  <a:srgbClr val="FFFF00"/>
                </a:solidFill>
                <a:latin typeface="TTSchoolBook" pitchFamily="34" charset="0"/>
              </a:rPr>
              <a:t>ү</a:t>
            </a:r>
            <a:r>
              <a:rPr lang="ru-RU" sz="3200" dirty="0" err="1" smtClean="0">
                <a:solidFill>
                  <a:srgbClr val="FFFF00"/>
                </a:solidFill>
                <a:latin typeface="TTSchoolBook" pitchFamily="34" charset="0"/>
              </a:rPr>
              <a:t>кт</a:t>
            </a:r>
            <a:r>
              <a:rPr lang="ru-RU" sz="3200" dirty="0" err="1" smtClean="0">
                <a:solidFill>
                  <a:srgbClr val="FFFF00"/>
                </a:solidFill>
                <a:latin typeface="TTSchoolBook" pitchFamily="34" charset="0"/>
              </a:rPr>
              <a:t>үң</a:t>
            </a:r>
            <a:r>
              <a:rPr lang="ru-RU" sz="32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200" dirty="0" smtClean="0">
                <a:solidFill>
                  <a:srgbClr val="FFFF00"/>
                </a:solidFill>
                <a:latin typeface="TTSchoolBook" pitchFamily="34" charset="0"/>
              </a:rPr>
              <a:t>будуун анилин деп </a:t>
            </a:r>
            <a:r>
              <a:rPr lang="ru-RU" sz="3200" dirty="0" err="1" smtClean="0">
                <a:solidFill>
                  <a:srgbClr val="FFFF00"/>
                </a:solidFill>
                <a:latin typeface="TTSchoolBook" pitchFamily="34" charset="0"/>
              </a:rPr>
              <a:t>химиктиг</a:t>
            </a:r>
            <a:r>
              <a:rPr lang="ru-RU" sz="32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  <a:latin typeface="TTSchoolBook" pitchFamily="34" charset="0"/>
              </a:rPr>
              <a:t>бүдүмелден</a:t>
            </a:r>
            <a:r>
              <a:rPr lang="ru-RU" sz="32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3200" dirty="0" smtClean="0">
                <a:solidFill>
                  <a:srgbClr val="FFFF00"/>
                </a:solidFill>
                <a:latin typeface="TTSchoolBook" pitchFamily="34" charset="0"/>
              </a:rPr>
              <a:t>кылыр. Ол кадыкка аажок улуг хоралыг. </a:t>
            </a:r>
            <a:endParaRPr lang="ru-RU" sz="3200" dirty="0">
              <a:solidFill>
                <a:srgbClr val="FFFF00"/>
              </a:solidFill>
              <a:latin typeface="TTSchool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TSchoolBook" pitchFamily="34" charset="0"/>
              </a:rPr>
              <a:t>Тест</a:t>
            </a:r>
            <a:r>
              <a:rPr lang="ru-RU" dirty="0" smtClean="0">
                <a:latin typeface="TTSchoolBook" pitchFamily="34" charset="0"/>
              </a:rPr>
              <a:t> </a:t>
            </a:r>
            <a:endParaRPr lang="ru-RU" dirty="0">
              <a:latin typeface="TTSchoolBoo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548680"/>
            <a:ext cx="864096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Автор </a:t>
            </a:r>
            <a:r>
              <a:rPr lang="ru-RU" sz="2600" dirty="0" err="1" smtClean="0">
                <a:solidFill>
                  <a:srgbClr val="FFFF00"/>
                </a:solidFill>
                <a:latin typeface="TTSchoolBook" pitchFamily="34" charset="0"/>
              </a:rPr>
              <a:t>сөзүглелде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2600" dirty="0" err="1" smtClean="0">
                <a:solidFill>
                  <a:srgbClr val="FFFF00"/>
                </a:solidFill>
                <a:latin typeface="TTSchoolBook" pitchFamily="34" charset="0"/>
              </a:rPr>
              <a:t>кымның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дугайында бижип турар-дыр?</a:t>
            </a:r>
          </a:p>
          <a:p>
            <a:pPr marL="457200" indent="-457200"/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>А) Гриша Копейкин</a:t>
            </a:r>
          </a:p>
          <a:p>
            <a:pPr marL="457200" indent="-457200"/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>Б) Федя Рыбкин</a:t>
            </a:r>
          </a:p>
          <a:p>
            <a:pPr marL="457200" indent="-457200"/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>В) Николай Носов</a:t>
            </a:r>
          </a:p>
          <a:p>
            <a:pPr marL="457200" indent="-457200"/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2. Федя салаазын будукче суккаш, </a:t>
            </a:r>
            <a:r>
              <a:rPr lang="ru-RU" sz="2600" dirty="0" err="1" smtClean="0">
                <a:solidFill>
                  <a:srgbClr val="FFFF00"/>
                </a:solidFill>
                <a:latin typeface="TTSchoolBook" pitchFamily="34" charset="0"/>
              </a:rPr>
              <a:t>чүзүн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будуп алганыл?</a:t>
            </a:r>
          </a:p>
          <a:p>
            <a:pPr marL="457200" indent="-457200"/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>А) Думчуун</a:t>
            </a:r>
          </a:p>
          <a:p>
            <a:pPr marL="457200" indent="-457200"/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>Б) Чаагын</a:t>
            </a:r>
          </a:p>
          <a:p>
            <a:pPr marL="457200" indent="-457200"/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>В) Эрнин</a:t>
            </a:r>
          </a:p>
          <a:p>
            <a:pPr marL="457200" indent="-457200">
              <a:buAutoNum type="arabicPeriod" startAt="3"/>
            </a:pP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Н. </a:t>
            </a:r>
            <a:r>
              <a:rPr lang="ru-RU" sz="2600" dirty="0" err="1" smtClean="0">
                <a:solidFill>
                  <a:srgbClr val="FFFF00"/>
                </a:solidFill>
                <a:latin typeface="TTSchoolBook" pitchFamily="34" charset="0"/>
              </a:rPr>
              <a:t>Носовтуң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2600" dirty="0" err="1" smtClean="0">
                <a:solidFill>
                  <a:srgbClr val="FFFF00"/>
                </a:solidFill>
                <a:latin typeface="TTSchoolBook" pitchFamily="34" charset="0"/>
              </a:rPr>
              <a:t>сөз</a:t>
            </a:r>
            <a:r>
              <a:rPr lang="ru-RU" sz="2600" dirty="0" err="1">
                <a:solidFill>
                  <a:srgbClr val="FFFF00"/>
                </a:solidFill>
                <a:latin typeface="TTSchoolBook" pitchFamily="34" charset="0"/>
              </a:rPr>
              <a:t>ү</a:t>
            </a:r>
            <a:r>
              <a:rPr lang="ru-RU" sz="2600" dirty="0" err="1" smtClean="0">
                <a:solidFill>
                  <a:srgbClr val="FFFF00"/>
                </a:solidFill>
                <a:latin typeface="TTSchoolBook" pitchFamily="34" charset="0"/>
              </a:rPr>
              <a:t>глелин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тыва дылче кым очулдурганыл?</a:t>
            </a:r>
          </a:p>
          <a:p>
            <a:pPr marL="457200" indent="-457200"/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>А) Юрий Кюнзегеш</a:t>
            </a:r>
          </a:p>
          <a:p>
            <a:pPr marL="457200" indent="-457200"/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>Б) Федя Рыбкин</a:t>
            </a:r>
          </a:p>
          <a:p>
            <a:pPr marL="457200" indent="-457200"/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>В) Алдын-оол Даржаа</a:t>
            </a:r>
          </a:p>
        </p:txBody>
      </p:sp>
      <p:pic>
        <p:nvPicPr>
          <p:cNvPr id="4" name="Хамнаара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100392" y="60932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995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6381328"/>
          </a:xfrm>
        </p:spPr>
        <p:txBody>
          <a:bodyPr>
            <a:noAutofit/>
          </a:bodyPr>
          <a:lstStyle/>
          <a:p>
            <a:pPr marL="457200" indent="-457200" algn="l"/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      4. Зинаида Ивановна </a:t>
            </a:r>
            <a:r>
              <a:rPr lang="ru-RU" sz="2600" dirty="0" err="1" smtClean="0">
                <a:solidFill>
                  <a:srgbClr val="FFFF00"/>
                </a:solidFill>
                <a:latin typeface="TTSchoolBook" pitchFamily="34" charset="0"/>
              </a:rPr>
              <a:t>Федяның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2600" dirty="0" err="1" smtClean="0">
                <a:solidFill>
                  <a:srgbClr val="FFFF00"/>
                </a:solidFill>
                <a:latin typeface="TTSchoolBook" pitchFamily="34" charset="0"/>
              </a:rPr>
              <a:t>арнын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2600" dirty="0" err="1" smtClean="0">
                <a:solidFill>
                  <a:srgbClr val="FFFF00"/>
                </a:solidFill>
                <a:latin typeface="TTSchoolBook" pitchFamily="34" charset="0"/>
              </a:rPr>
              <a:t>көргеш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канчап барганыл?</a:t>
            </a:r>
            <a:b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</a:br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>А) Амырай берген</a:t>
            </a:r>
            <a:b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</a:br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>Б) Кайгай берген</a:t>
            </a:r>
            <a:b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</a:br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>В) Корга берген</a:t>
            </a:r>
            <a:b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</a:b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5. </a:t>
            </a:r>
            <a:r>
              <a:rPr lang="ru-RU" sz="2600" dirty="0" err="1" smtClean="0">
                <a:solidFill>
                  <a:srgbClr val="FFFF00"/>
                </a:solidFill>
                <a:latin typeface="TTSchoolBook" pitchFamily="34" charset="0"/>
              </a:rPr>
              <a:t>Демир-үжүк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будуун кандыг </a:t>
            </a:r>
            <a:r>
              <a:rPr lang="ru-RU" sz="2600" dirty="0" err="1" smtClean="0">
                <a:solidFill>
                  <a:srgbClr val="FFFF00"/>
                </a:solidFill>
                <a:latin typeface="TTSchoolBook" pitchFamily="34" charset="0"/>
              </a:rPr>
              <a:t>химиктиг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2600" dirty="0" err="1" smtClean="0">
                <a:solidFill>
                  <a:srgbClr val="FFFF00"/>
                </a:solidFill>
                <a:latin typeface="TTSchoolBook" pitchFamily="34" charset="0"/>
              </a:rPr>
              <a:t>бүдүмелден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кылырыл? </a:t>
            </a:r>
            <a:r>
              <a:rPr lang="ru-RU" sz="2600" dirty="0" smtClean="0">
                <a:solidFill>
                  <a:srgbClr val="FFC000"/>
                </a:solidFill>
                <a:latin typeface="TTSchoolBook" pitchFamily="34" charset="0"/>
              </a:rPr>
              <a:t/>
            </a:r>
            <a:br>
              <a:rPr lang="ru-RU" sz="2600" dirty="0" smtClean="0">
                <a:solidFill>
                  <a:srgbClr val="FFC000"/>
                </a:solidFill>
                <a:latin typeface="TTSchoolBook" pitchFamily="34" charset="0"/>
              </a:rPr>
            </a:br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>А) Вазелин</a:t>
            </a:r>
            <a:b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</a:br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>Б) Анилин</a:t>
            </a:r>
            <a:b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</a:br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>В) Керосин</a:t>
            </a:r>
            <a:b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</a:b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6. Федя </a:t>
            </a:r>
            <a:r>
              <a:rPr lang="ru-RU" sz="2600" dirty="0" err="1" smtClean="0">
                <a:solidFill>
                  <a:srgbClr val="FFFF00"/>
                </a:solidFill>
                <a:latin typeface="TTSchoolBook" pitchFamily="34" charset="0"/>
              </a:rPr>
              <a:t>химиктиг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2600" dirty="0" err="1" smtClean="0">
                <a:solidFill>
                  <a:srgbClr val="FFFF00"/>
                </a:solidFill>
                <a:latin typeface="TTSchoolBook" pitchFamily="34" charset="0"/>
              </a:rPr>
              <a:t>будуктуң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2600" dirty="0" err="1" smtClean="0">
                <a:solidFill>
                  <a:srgbClr val="FFFF00"/>
                </a:solidFill>
                <a:latin typeface="TTSchoolBook" pitchFamily="34" charset="0"/>
              </a:rPr>
              <a:t>дугайында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2600" dirty="0" err="1" smtClean="0">
                <a:solidFill>
                  <a:srgbClr val="FFFF00"/>
                </a:solidFill>
                <a:latin typeface="TTSchoolBook" pitchFamily="34" charset="0"/>
              </a:rPr>
              <a:t>дыңнааш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 </a:t>
            </a:r>
            <a: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  <a:t>канчанганыл?</a:t>
            </a:r>
            <a:br>
              <a:rPr lang="ru-RU" sz="2600" dirty="0" smtClean="0">
                <a:solidFill>
                  <a:srgbClr val="FFFF00"/>
                </a:solidFill>
                <a:latin typeface="TTSchoolBook" pitchFamily="34" charset="0"/>
              </a:rPr>
            </a:br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>А) </a:t>
            </a:r>
            <a:r>
              <a:rPr lang="ru-RU" sz="2600" dirty="0" err="1">
                <a:solidFill>
                  <a:schemeClr val="bg1"/>
                </a:solidFill>
                <a:latin typeface="TTSchoolBook" pitchFamily="34" charset="0"/>
              </a:rPr>
              <a:t>Ө</a:t>
            </a:r>
            <a:r>
              <a:rPr lang="ru-RU" sz="2600" dirty="0" err="1" smtClean="0">
                <a:solidFill>
                  <a:schemeClr val="bg1"/>
                </a:solidFill>
                <a:latin typeface="TTSchoolBook" pitchFamily="34" charset="0"/>
              </a:rPr>
              <a:t>ө</a:t>
            </a:r>
            <a:r>
              <a:rPr lang="ru-RU" sz="2600" dirty="0" err="1" smtClean="0">
                <a:solidFill>
                  <a:schemeClr val="bg1"/>
                </a:solidFill>
                <a:latin typeface="TTSchoolBook" pitchFamily="34" charset="0"/>
              </a:rPr>
              <a:t>рээн</a:t>
            </a:r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/>
            </a:r>
            <a:b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</a:br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>Б) Корткан</a:t>
            </a:r>
            <a:b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</a:br>
            <a:r>
              <a:rPr lang="ru-RU" sz="2600" dirty="0" smtClean="0">
                <a:solidFill>
                  <a:schemeClr val="bg1"/>
                </a:solidFill>
                <a:latin typeface="TTSchoolBook" pitchFamily="34" charset="0"/>
              </a:rPr>
              <a:t>В) Ыяткан </a:t>
            </a:r>
            <a:endParaRPr lang="ru-RU" sz="2600" dirty="0">
              <a:solidFill>
                <a:schemeClr val="bg1"/>
              </a:solidFill>
              <a:latin typeface="TTSchoolBook" pitchFamily="34" charset="0"/>
            </a:endParaRPr>
          </a:p>
        </p:txBody>
      </p:sp>
      <p:pic>
        <p:nvPicPr>
          <p:cNvPr id="3" name="Хамнаара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100392" y="60932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995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223</Words>
  <Application>Microsoft Office PowerPoint</Application>
  <PresentationFormat>Экран (4:3)</PresentationFormat>
  <Paragraphs>50</Paragraphs>
  <Slides>13</Slides>
  <Notes>1</Notes>
  <HiddenSlides>0</HiddenSlides>
  <MMClips>2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Futuris Black Tuva</vt:lpstr>
      <vt:lpstr>JasmineUPC</vt:lpstr>
      <vt:lpstr>TTSchoolBook</vt:lpstr>
      <vt:lpstr>Тема Office</vt:lpstr>
      <vt:lpstr>Презентация PowerPoint</vt:lpstr>
      <vt:lpstr> Николай Носов «Былчак хавактыг Федя» </vt:lpstr>
      <vt:lpstr>Дыңнадыг</vt:lpstr>
      <vt:lpstr>  Час хаваа – хавааның дал                      ортузу дуюкаа – бүдүү божаа – картталып турар                  бузур көстүүн кеткеш – карак-                   шилин кеткеш  </vt:lpstr>
      <vt:lpstr>Сөзүглелге айтырыглар:</vt:lpstr>
      <vt:lpstr>Сула шимчээшкин</vt:lpstr>
      <vt:lpstr>Будуктуң хоразы</vt:lpstr>
      <vt:lpstr>Тест </vt:lpstr>
      <vt:lpstr>      4. Зинаида Ивановна Федяның арнын көргеш канчап барганыл? А) Амырай берген Б) Кайгай берген В) Корга берген 5. Демир-үжүк будуун кандыг химиктиг бүдүмелден кылырыл?  А) Вазелин Б) Анилин В) Керосин 6. Федя химиктиг будуктуң дугайында дыңнааш канчанганыл? А) Өөрээн Б) Корткан В) Ыяткан </vt:lpstr>
      <vt:lpstr>    1. Автор сөзүглелде кымның дугайында бижип турар-дыр? Б) Федя Рыбкин 2. Федя салаазын будукче суккаш, чүзүн будуп алганыл? А) Думчуун 3. Н. Носовтуң сөзүглелин тыва дылче кым очулдурганыл? В) Алдын-оол Даржаа </vt:lpstr>
      <vt:lpstr>4. Зинаида Ивановна Федяныё арнын көргеш канчап барганыл? Б) Кайгай берген 5. Демир-үжүк будуун кандыг химиктиг бүдүмелден кылырыл?  Б) Анилин 6. Федя химиктиг будуктуң дугайында дыңнааш канчанганыл? Б) Корткан </vt:lpstr>
      <vt:lpstr>Демдек салыры:</vt:lpstr>
      <vt:lpstr>Түңнел: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Николай Носов «Былчак хавктыг Федя» </dc:title>
  <dc:creator>ч</dc:creator>
  <cp:lastModifiedBy>Хомушку</cp:lastModifiedBy>
  <cp:revision>36</cp:revision>
  <dcterms:created xsi:type="dcterms:W3CDTF">2014-01-21T10:42:41Z</dcterms:created>
  <dcterms:modified xsi:type="dcterms:W3CDTF">2015-02-02T12:02:53Z</dcterms:modified>
</cp:coreProperties>
</file>