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  <p:sldMasterId id="2147483744" r:id="rId2"/>
  </p:sldMasterIdLst>
  <p:notesMasterIdLst>
    <p:notesMasterId r:id="rId16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>
      <p:cViewPr varScale="1">
        <p:scale>
          <a:sx n="107" d="100"/>
          <a:sy n="107" d="100"/>
        </p:scale>
        <p:origin x="-174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430834-D7C1-44EB-86DD-1C0529867ED1}" type="datetimeFigureOut">
              <a:rPr lang="ru-RU" smtClean="0"/>
              <a:t>15.10.2015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27DB10-7B00-4879-90B3-88E142CC84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3277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27DB10-7B00-4879-90B3-88E142CC8466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2140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AF7D0-B84D-47C7-A75E-40DF3AE079B5}" type="datetime1">
              <a:rPr lang="ru-RU" smtClean="0"/>
              <a:t>15.10.2015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39564-C1CC-452B-8D24-F49D91B26744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ransition spd="slow" advClick="0" advTm="4000">
    <p:pull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255D7-A19D-4EEF-BDE2-62E8D06748E3}" type="datetime1">
              <a:rPr lang="ru-RU" smtClean="0"/>
              <a:t>15.10.2015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39564-C1CC-452B-8D24-F49D91B267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4000">
    <p:pull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59FD1-362F-478A-895A-193ECAF3D747}" type="datetime1">
              <a:rPr lang="ru-RU" smtClean="0"/>
              <a:t>15.10.2015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39564-C1CC-452B-8D24-F49D91B267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4000">
    <p:pull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AF7D0-B84D-47C7-A75E-40DF3AE079B5}" type="datetime1">
              <a:rPr lang="ru-RU" smtClean="0"/>
              <a:t>15.10.2015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39564-C1CC-452B-8D24-F49D91B26744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ransition spd="slow" advClick="0" advTm="4000">
    <p:pull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050F0-3061-4D0E-B914-1225558A85EC}" type="datetime1">
              <a:rPr lang="ru-RU" smtClean="0"/>
              <a:t>15.10.2015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39564-C1CC-452B-8D24-F49D91B2674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ransition spd="slow" advClick="0" advTm="4000">
    <p:pull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867C4-0004-4848-8E55-047F3736DB88}" type="datetime1">
              <a:rPr lang="ru-RU" smtClean="0"/>
              <a:t>15.10.2015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39564-C1CC-452B-8D24-F49D91B267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4000">
    <p:pull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ACBF-7939-4A46-9B0B-478F93900527}" type="datetime1">
              <a:rPr lang="ru-RU" smtClean="0"/>
              <a:t>15.10.2015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39564-C1CC-452B-8D24-F49D91B2674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ransition spd="slow" advClick="0" advTm="4000">
    <p:pull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8EC59-D258-4F98-87A9-2C5191FE8DA3}" type="datetime1">
              <a:rPr lang="ru-RU" smtClean="0"/>
              <a:t>15.10.2015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39564-C1CC-452B-8D24-F49D91B26744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ransition spd="slow" advClick="0" advTm="4000">
    <p:pull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49CD4-E827-44B0-85F4-4A0396C376CC}" type="datetime1">
              <a:rPr lang="ru-RU" smtClean="0"/>
              <a:t>15.10.2015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39564-C1CC-452B-8D24-F49D91B267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4000">
    <p:pull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4941A-E716-4B21-95AD-2E85DE224D3E}" type="datetime1">
              <a:rPr lang="ru-RU" smtClean="0"/>
              <a:t>15.10.2015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39564-C1CC-452B-8D24-F49D91B267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4000">
    <p:pull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678BE-712A-49A3-902A-8529031D79C1}" type="datetime1">
              <a:rPr lang="ru-RU" smtClean="0"/>
              <a:t>15.10.2015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39564-C1CC-452B-8D24-F49D91B267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4000">
    <p:pull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050F0-3061-4D0E-B914-1225558A85EC}" type="datetime1">
              <a:rPr lang="ru-RU" smtClean="0"/>
              <a:t>15.10.2015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39564-C1CC-452B-8D24-F49D91B2674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ransition spd="slow" advClick="0" advTm="4000">
    <p:pull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2B1E-566A-4A6E-9C09-B4116AADCB83}" type="datetime1">
              <a:rPr lang="ru-RU" smtClean="0"/>
              <a:t>15.10.2015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39564-C1CC-452B-8D24-F49D91B26744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ransition spd="slow" advClick="0" advTm="4000">
    <p:pull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255D7-A19D-4EEF-BDE2-62E8D06748E3}" type="datetime1">
              <a:rPr lang="ru-RU" smtClean="0"/>
              <a:t>15.10.2015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39564-C1CC-452B-8D24-F49D91B267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4000">
    <p:pull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59FD1-362F-478A-895A-193ECAF3D747}" type="datetime1">
              <a:rPr lang="ru-RU" smtClean="0"/>
              <a:t>15.10.2015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39564-C1CC-452B-8D24-F49D91B267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4000">
    <p:pull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867C4-0004-4848-8E55-047F3736DB88}" type="datetime1">
              <a:rPr lang="ru-RU" smtClean="0"/>
              <a:t>15.10.2015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39564-C1CC-452B-8D24-F49D91B267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4000">
    <p:pull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ACBF-7939-4A46-9B0B-478F93900527}" type="datetime1">
              <a:rPr lang="ru-RU" smtClean="0"/>
              <a:t>15.10.2015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39564-C1CC-452B-8D24-F49D91B2674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ransition spd="slow" advClick="0" advTm="4000">
    <p:pull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8EC59-D258-4F98-87A9-2C5191FE8DA3}" type="datetime1">
              <a:rPr lang="ru-RU" smtClean="0"/>
              <a:t>15.10.2015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39564-C1CC-452B-8D24-F49D91B26744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ransition spd="slow" advClick="0" advTm="4000">
    <p:pull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49CD4-E827-44B0-85F4-4A0396C376CC}" type="datetime1">
              <a:rPr lang="ru-RU" smtClean="0"/>
              <a:t>15.10.2015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39564-C1CC-452B-8D24-F49D91B267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4000">
    <p:pull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4941A-E716-4B21-95AD-2E85DE224D3E}" type="datetime1">
              <a:rPr lang="ru-RU" smtClean="0"/>
              <a:t>15.10.2015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39564-C1CC-452B-8D24-F49D91B267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4000">
    <p:pull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678BE-712A-49A3-902A-8529031D79C1}" type="datetime1">
              <a:rPr lang="ru-RU" smtClean="0"/>
              <a:t>15.10.2015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39564-C1CC-452B-8D24-F49D91B267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4000">
    <p:pull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2B1E-566A-4A6E-9C09-B4116AADCB83}" type="datetime1">
              <a:rPr lang="ru-RU" smtClean="0"/>
              <a:t>15.10.2015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39564-C1CC-452B-8D24-F49D91B26744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ransition spd="slow" advClick="0" advTm="4000">
    <p:pull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CF92160-22F0-42EA-87B1-84480542FBEA}" type="datetime1">
              <a:rPr lang="ru-RU" smtClean="0"/>
              <a:t>15.10.2015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0939564-C1CC-452B-8D24-F49D91B2674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 spd="slow" advClick="0" advTm="4000">
    <p:pull/>
  </p:transition>
  <p:timing>
    <p:tnLst>
      <p:par>
        <p:cTn id="1" dur="indefinite" restart="never" nodeType="tmRoot"/>
      </p:par>
    </p:tnLst>
  </p:timing>
  <p:hf hdr="0" ft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CF92160-22F0-42EA-87B1-84480542FBEA}" type="datetime1">
              <a:rPr lang="ru-RU" smtClean="0"/>
              <a:t>15.10.2015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0939564-C1CC-452B-8D24-F49D91B2674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ransition spd="slow" advClick="0" advTm="4000">
    <p:pull/>
  </p:transition>
  <p:timing>
    <p:tnLst>
      <p:par>
        <p:cTn id="1" dur="indefinite" restart="never" nodeType="tmRoot"/>
      </p:par>
    </p:tnLst>
  </p:timing>
  <p:hf hdr="0" ft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11" Type="http://schemas.openxmlformats.org/officeDocument/2006/relationships/image" Target="../media/image11.jpeg"/><Relationship Id="rId5" Type="http://schemas.openxmlformats.org/officeDocument/2006/relationships/image" Target="../media/image5.jpeg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53157" y="1556792"/>
            <a:ext cx="7407275" cy="576064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ru-RU" sz="1800" dirty="0" smtClean="0">
                <a:solidFill>
                  <a:srgbClr val="FF0000"/>
                </a:solidFill>
              </a:rPr>
              <a:t>Занятие в старшей - подготовительной группе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38864" y="5733256"/>
            <a:ext cx="609600" cy="517524"/>
          </a:xfrm>
        </p:spPr>
        <p:txBody>
          <a:bodyPr/>
          <a:lstStyle/>
          <a:p>
            <a:fld id="{80939564-C1CC-452B-8D24-F49D91B26744}" type="slidenum">
              <a:rPr lang="ru-RU" smtClean="0"/>
              <a:t>1</a:t>
            </a:fld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5000" contrast="-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2420888"/>
            <a:ext cx="3096344" cy="324036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403648" y="311448"/>
            <a:ext cx="659894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endParaRPr lang="ru-RU" b="1" dirty="0" smtClean="0">
              <a:solidFill>
                <a:srgbClr val="6600FF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ru-RU" sz="2400" b="1" dirty="0" smtClean="0">
                <a:solidFill>
                  <a:srgbClr val="6600FF"/>
                </a:solidFill>
                <a:latin typeface="Comic Sans MS" pitchFamily="66" charset="0"/>
                <a:cs typeface="Arial" pitchFamily="34" charset="0"/>
              </a:rPr>
              <a:t>Путешествие </a:t>
            </a:r>
            <a:r>
              <a:rPr lang="ru-RU" sz="2400" b="1" dirty="0">
                <a:solidFill>
                  <a:srgbClr val="6600FF"/>
                </a:solidFill>
                <a:latin typeface="Comic Sans MS" pitchFamily="66" charset="0"/>
                <a:cs typeface="Arial" pitchFamily="34" charset="0"/>
              </a:rPr>
              <a:t>по сказкам Корнея Чуковского</a:t>
            </a:r>
            <a:endParaRPr lang="ru-RU" sz="2400" b="1" dirty="0">
              <a:solidFill>
                <a:srgbClr val="6600FF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3185751"/>
      </p:ext>
    </p:extLst>
  </p:cSld>
  <p:clrMapOvr>
    <a:masterClrMapping/>
  </p:clrMapOvr>
  <p:transition spd="slow" advClick="0" advTm="4000"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39564-C1CC-452B-8D24-F49D91B26744}" type="slidenum">
              <a:rPr lang="ru-RU" smtClean="0"/>
              <a:t>10</a:t>
            </a:fld>
            <a:endParaRPr lang="ru-RU"/>
          </a:p>
        </p:txBody>
      </p:sp>
      <p:pic>
        <p:nvPicPr>
          <p:cNvPr id="6" name="Picture 5" descr="ЩЩЩЩЩЩЩЩЩЩЩЩЩЩЩ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19672" y="1988840"/>
            <a:ext cx="2736304" cy="302433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Picture 7" descr="img1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04048" y="2018679"/>
            <a:ext cx="2736304" cy="302433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3" name="Прямоугольник 2"/>
          <p:cNvSpPr/>
          <p:nvPr/>
        </p:nvSpPr>
        <p:spPr>
          <a:xfrm>
            <a:off x="2123728" y="358686"/>
            <a:ext cx="48965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ru-RU" sz="2400" dirty="0" smtClean="0">
              <a:solidFill>
                <a:srgbClr val="6600FF"/>
              </a:solidFill>
            </a:endParaRPr>
          </a:p>
          <a:p>
            <a:pPr lvl="0"/>
            <a:r>
              <a:rPr lang="ru-RU" sz="2400" dirty="0" smtClean="0">
                <a:solidFill>
                  <a:srgbClr val="6600FF"/>
                </a:solidFill>
              </a:rPr>
              <a:t>   </a:t>
            </a:r>
            <a:r>
              <a:rPr lang="ru-RU" sz="2400" b="1" dirty="0" smtClean="0">
                <a:solidFill>
                  <a:srgbClr val="6600FF"/>
                </a:solidFill>
                <a:latin typeface="Comic Sans MS" pitchFamily="66" charset="0"/>
              </a:rPr>
              <a:t>«Чудо-дерево» «Цыпленок»</a:t>
            </a:r>
            <a:endParaRPr lang="ru-RU" sz="2400" b="1" dirty="0">
              <a:solidFill>
                <a:srgbClr val="6600FF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2551873"/>
      </p:ext>
    </p:extLst>
  </p:cSld>
  <p:clrMapOvr>
    <a:masterClrMapping/>
  </p:clrMapOvr>
  <p:transition spd="slow" advClick="0" advTm="4000">
    <p:pul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39564-C1CC-452B-8D24-F49D91B26744}" type="slidenum">
              <a:rPr lang="ru-RU" smtClean="0"/>
              <a:t>11</a:t>
            </a:fld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1403350" y="1600200"/>
            <a:ext cx="2736602" cy="3773016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1400" dirty="0" smtClean="0">
                <a:solidFill>
                  <a:srgbClr val="FF0000"/>
                </a:solidFill>
              </a:rPr>
              <a:t>Не раз бывать случалось мне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1400" dirty="0" smtClean="0">
                <a:solidFill>
                  <a:srgbClr val="FF0000"/>
                </a:solidFill>
              </a:rPr>
              <a:t>В чудесной сказочной стране.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1400" dirty="0" smtClean="0">
                <a:solidFill>
                  <a:srgbClr val="FF0000"/>
                </a:solidFill>
              </a:rPr>
              <a:t>Все те, кого встречаешь в ней,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1400" dirty="0" smtClean="0">
                <a:solidFill>
                  <a:srgbClr val="FF0000"/>
                </a:solidFill>
              </a:rPr>
              <a:t>Нам всем знакомы с детства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1400" dirty="0" smtClean="0">
                <a:solidFill>
                  <a:srgbClr val="FF0000"/>
                </a:solidFill>
              </a:rPr>
              <a:t>И </a:t>
            </a:r>
            <a:r>
              <a:rPr lang="ru-RU" sz="1400" dirty="0" err="1" smtClean="0">
                <a:solidFill>
                  <a:srgbClr val="FF0000"/>
                </a:solidFill>
              </a:rPr>
              <a:t>Мойдодыр</a:t>
            </a:r>
            <a:r>
              <a:rPr lang="ru-RU" sz="1400" dirty="0" smtClean="0">
                <a:solidFill>
                  <a:srgbClr val="FF0000"/>
                </a:solidFill>
              </a:rPr>
              <a:t>, и </a:t>
            </a:r>
            <a:r>
              <a:rPr lang="ru-RU" sz="1400" dirty="0" err="1" smtClean="0">
                <a:solidFill>
                  <a:srgbClr val="FF0000"/>
                </a:solidFill>
              </a:rPr>
              <a:t>Бармалей</a:t>
            </a:r>
            <a:endParaRPr lang="ru-RU" sz="140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1400" dirty="0" smtClean="0">
                <a:solidFill>
                  <a:srgbClr val="FF0000"/>
                </a:solidFill>
              </a:rPr>
              <a:t>Живут здесь по соседству.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1400" dirty="0" smtClean="0">
                <a:solidFill>
                  <a:srgbClr val="FF0000"/>
                </a:solidFill>
              </a:rPr>
              <a:t>Да и средь жителей других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1400" dirty="0" smtClean="0">
                <a:solidFill>
                  <a:srgbClr val="FF0000"/>
                </a:solidFill>
              </a:rPr>
              <a:t>Полным – полно героев книг!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140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1400" dirty="0" smtClean="0">
                <a:solidFill>
                  <a:srgbClr val="FF0000"/>
                </a:solidFill>
              </a:rPr>
              <a:t>Внимательно рассмотрите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1400" dirty="0" smtClean="0">
                <a:solidFill>
                  <a:srgbClr val="FF0000"/>
                </a:solidFill>
              </a:rPr>
              <a:t>рисунок, определите,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1400" dirty="0" smtClean="0">
                <a:solidFill>
                  <a:srgbClr val="FF0000"/>
                </a:solidFill>
              </a:rPr>
              <a:t>фрагменты каких сказок на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1400" dirty="0" smtClean="0">
                <a:solidFill>
                  <a:srgbClr val="FF0000"/>
                </a:solidFill>
              </a:rPr>
              <a:t>ней изображены </a:t>
            </a:r>
          </a:p>
        </p:txBody>
      </p:sp>
      <p:pic>
        <p:nvPicPr>
          <p:cNvPr id="7" name="Picture 5" descr="http://bk-detstvo.narod.ru/images/chukovskyi_heroes_small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00563" y="1844825"/>
            <a:ext cx="3383805" cy="324036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8" name="Прямоугольник 7"/>
          <p:cNvSpPr/>
          <p:nvPr/>
        </p:nvSpPr>
        <p:spPr>
          <a:xfrm>
            <a:off x="2555776" y="538847"/>
            <a:ext cx="43022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400" b="1" dirty="0" smtClean="0">
                <a:solidFill>
                  <a:srgbClr val="6600FF"/>
                </a:solidFill>
                <a:latin typeface="Comic Sans MS" pitchFamily="66" charset="0"/>
              </a:rPr>
              <a:t>Картина - Вопрос</a:t>
            </a:r>
            <a:endParaRPr lang="ru-RU" sz="2400" b="1" dirty="0">
              <a:solidFill>
                <a:srgbClr val="6600FF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8989014"/>
      </p:ext>
    </p:extLst>
  </p:cSld>
  <p:clrMapOvr>
    <a:masterClrMapping/>
  </p:clrMapOvr>
  <p:transition spd="slow" advClick="0" advTm="4000">
    <p:pul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39564-C1CC-452B-8D24-F49D91B26744}" type="slidenum">
              <a:rPr lang="ru-RU" smtClean="0"/>
              <a:t>12</a:t>
            </a:fld>
            <a:endParaRPr lang="ru-RU"/>
          </a:p>
        </p:txBody>
      </p:sp>
      <p:pic>
        <p:nvPicPr>
          <p:cNvPr id="5" name="Picture 5" descr="0005-005-Skazki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03648" y="1196752"/>
            <a:ext cx="6696744" cy="3888432"/>
          </a:xfrm>
          <a:prstGeom prst="rect">
            <a:avLst/>
          </a:prstGeom>
          <a:ln>
            <a:noFill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val="4284034986"/>
      </p:ext>
    </p:extLst>
  </p:cSld>
  <p:clrMapOvr>
    <a:masterClrMapping/>
  </p:clrMapOvr>
  <p:transition spd="slow" advClick="0" advTm="4000">
    <p:pull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39564-C1CC-452B-8D24-F49D91B26744}" type="slidenum">
              <a:rPr lang="ru-RU" smtClean="0"/>
              <a:t>13</a:t>
            </a:fld>
            <a:endParaRPr lang="ru-RU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1475656" y="1844824"/>
            <a:ext cx="6120680" cy="2909243"/>
          </a:xfrm>
        </p:spPr>
        <p:txBody>
          <a:bodyPr>
            <a:normAutofit fontScale="85000" lnSpcReduction="10000"/>
          </a:bodyPr>
          <a:lstStyle/>
          <a:p>
            <a:pPr eaLnBrk="1" hangingPunct="1">
              <a:buFontTx/>
              <a:buNone/>
            </a:pPr>
            <a:r>
              <a:rPr lang="ru-RU" sz="3600" b="1" i="1" dirty="0" smtClean="0">
                <a:solidFill>
                  <a:srgbClr val="FF0066"/>
                </a:solidFill>
              </a:rPr>
              <a:t>  </a:t>
            </a:r>
            <a:r>
              <a:rPr lang="ru-RU" sz="47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Б Л А Г О Д А Р Ю</a:t>
            </a:r>
          </a:p>
          <a:p>
            <a:pPr eaLnBrk="1" hangingPunct="1">
              <a:buFontTx/>
              <a:buNone/>
            </a:pPr>
            <a:r>
              <a:rPr lang="ru-RU" sz="47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                  З А</a:t>
            </a:r>
          </a:p>
          <a:p>
            <a:pPr eaLnBrk="1" hangingPunct="1">
              <a:buFontTx/>
              <a:buNone/>
            </a:pPr>
            <a:r>
              <a:rPr lang="ru-RU" sz="47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          В Н И М А Н И Е!</a:t>
            </a:r>
          </a:p>
          <a:p>
            <a:pPr eaLnBrk="1" hangingPunct="1">
              <a:buFontTx/>
              <a:buNone/>
            </a:pPr>
            <a:r>
              <a:rPr lang="ru-RU" sz="47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            </a:t>
            </a:r>
          </a:p>
          <a:p>
            <a:pPr eaLnBrk="1" hangingPunct="1"/>
            <a:endParaRPr lang="ru-RU" sz="4000" dirty="0" smtClean="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9566859"/>
      </p:ext>
    </p:extLst>
  </p:cSld>
  <p:clrMapOvr>
    <a:masterClrMapping/>
  </p:clrMapOvr>
  <p:transition spd="slow" advClick="0" advTm="4000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39564-C1CC-452B-8D24-F49D91B26744}" type="slidenum">
              <a:rPr lang="ru-RU" smtClean="0"/>
              <a:t>2</a:t>
            </a:fld>
            <a:endParaRPr lang="ru-RU"/>
          </a:p>
        </p:txBody>
      </p:sp>
      <p:pic>
        <p:nvPicPr>
          <p:cNvPr id="5" name="Picture 4" descr="iор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76895" y="1772815"/>
            <a:ext cx="1143000" cy="1180551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Picture 5" descr="iхз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28416" y="1996542"/>
            <a:ext cx="1143000" cy="114442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" name="Picture 6" descr="iг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14302" y="1621888"/>
            <a:ext cx="1143000" cy="115904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8" name="Picture 7" descr="iк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52120" y="1886184"/>
            <a:ext cx="1152128" cy="118277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9" name="Picture 8" descr="iщш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68601" y="1537300"/>
            <a:ext cx="1143000" cy="1189121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" name="Picture 9" descr="iэ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99592" y="3404540"/>
            <a:ext cx="1143000" cy="110458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1" name="Picture 12" descr="юд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28415" y="3854135"/>
            <a:ext cx="1179489" cy="1159041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2" name="Picture 10" descr="iв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14302" y="3466527"/>
            <a:ext cx="1228725" cy="1114601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3" name="Picture 13" descr="ол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52120" y="3578185"/>
            <a:ext cx="1266795" cy="1231049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4" name="Picture 11" descr="дл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72537" y="3392534"/>
            <a:ext cx="1223661" cy="1128591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17" name="Rectangle 6"/>
          <p:cNvSpPr>
            <a:spLocks noChangeArrowheads="1"/>
          </p:cNvSpPr>
          <p:nvPr/>
        </p:nvSpPr>
        <p:spPr bwMode="auto">
          <a:xfrm>
            <a:off x="1547664" y="620688"/>
            <a:ext cx="633670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6600FF"/>
                </a:solidFill>
                <a:latin typeface="Comic Sans MS" pitchFamily="66" charset="0"/>
              </a:rPr>
              <a:t>Выставка книг Корнея Чуковского</a:t>
            </a:r>
            <a:endParaRPr lang="ru-RU" sz="2400" b="1" dirty="0">
              <a:solidFill>
                <a:srgbClr val="6600FF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7516607"/>
      </p:ext>
    </p:extLst>
  </p:cSld>
  <p:clrMapOvr>
    <a:masterClrMapping/>
  </p:clrMapOvr>
  <p:transition spd="slow" advClick="0" advTm="4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39564-C1CC-452B-8D24-F49D91B26744}" type="slidenum">
              <a:rPr lang="ru-RU" smtClean="0"/>
              <a:t>3</a:t>
            </a:fld>
            <a:endParaRPr lang="ru-RU"/>
          </a:p>
        </p:txBody>
      </p:sp>
      <p:pic>
        <p:nvPicPr>
          <p:cNvPr id="5" name="Picture 5" descr="990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44008" y="2129083"/>
            <a:ext cx="2736304" cy="252028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331640" y="666750"/>
            <a:ext cx="633670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6600FF"/>
                </a:solidFill>
                <a:latin typeface="Comic Sans MS" pitchFamily="66" charset="0"/>
              </a:rPr>
              <a:t>Внимательно посмотрите на картинку и скажите, в какую сказку мы приехали?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403648" y="1988840"/>
            <a:ext cx="252028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rgbClr val="FF0066"/>
                </a:solidFill>
              </a:rPr>
              <a:t>(Доктор Айболит)</a:t>
            </a:r>
            <a:br>
              <a:rPr lang="ru-RU" sz="1600" dirty="0">
                <a:solidFill>
                  <a:srgbClr val="FF0066"/>
                </a:solidFill>
              </a:rPr>
            </a:br>
            <a:r>
              <a:rPr lang="ru-RU" sz="1600" dirty="0">
                <a:solidFill>
                  <a:srgbClr val="FF0066"/>
                </a:solidFill>
              </a:rPr>
              <a:t>- Кого лечит Айболит? (Животных)</a:t>
            </a:r>
            <a:br>
              <a:rPr lang="ru-RU" sz="1600" dirty="0">
                <a:solidFill>
                  <a:srgbClr val="FF0066"/>
                </a:solidFill>
              </a:rPr>
            </a:br>
            <a:r>
              <a:rPr lang="ru-RU" sz="1600" dirty="0">
                <a:solidFill>
                  <a:srgbClr val="FF0066"/>
                </a:solidFill>
              </a:rPr>
              <a:t>- Какие бывают животные? (Дикие и домашние)</a:t>
            </a:r>
            <a:br>
              <a:rPr lang="ru-RU" sz="1600" dirty="0">
                <a:solidFill>
                  <a:srgbClr val="FF0066"/>
                </a:solidFill>
              </a:rPr>
            </a:br>
            <a:r>
              <a:rPr lang="ru-RU" sz="1600" dirty="0">
                <a:solidFill>
                  <a:srgbClr val="FF0066"/>
                </a:solidFill>
              </a:rPr>
              <a:t>- Где живут дикие животные? (В лесу)</a:t>
            </a:r>
            <a:br>
              <a:rPr lang="ru-RU" sz="1600" dirty="0">
                <a:solidFill>
                  <a:srgbClr val="FF0066"/>
                </a:solidFill>
              </a:rPr>
            </a:br>
            <a:r>
              <a:rPr lang="ru-RU" sz="1600" dirty="0">
                <a:solidFill>
                  <a:srgbClr val="FF0066"/>
                </a:solidFill>
              </a:rPr>
              <a:t>- Где живут домашние животные? (Рядом с человеком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102990907"/>
      </p:ext>
    </p:extLst>
  </p:cSld>
  <p:clrMapOvr>
    <a:masterClrMapping/>
  </p:clrMapOvr>
  <p:transition spd="slow" advClick="0" advTm="4000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39564-C1CC-452B-8D24-F49D91B26744}" type="slidenum">
              <a:rPr lang="ru-RU" smtClean="0"/>
              <a:t>4</a:t>
            </a:fld>
            <a:endParaRPr lang="ru-RU"/>
          </a:p>
        </p:txBody>
      </p:sp>
      <p:pic>
        <p:nvPicPr>
          <p:cNvPr id="6" name="Picture 5" descr="8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03648" y="2236676"/>
            <a:ext cx="2736304" cy="270449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Picture 7" descr="889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04048" y="2204864"/>
            <a:ext cx="2592288" cy="273630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1187624" y="620688"/>
            <a:ext cx="669674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6600FF"/>
                </a:solidFill>
                <a:latin typeface="Comic Sans MS" pitchFamily="66" charset="0"/>
                <a:cs typeface="Arial" pitchFamily="34" charset="0"/>
              </a:rPr>
              <a:t>Посмотрите на картинку, в какую сказку мы попали? («Муха – Цокотуха»)</a:t>
            </a:r>
            <a:endParaRPr lang="ru-RU" sz="2400" b="1" dirty="0">
              <a:solidFill>
                <a:srgbClr val="6600FF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5283389"/>
      </p:ext>
    </p:extLst>
  </p:cSld>
  <p:clrMapOvr>
    <a:masterClrMapping/>
  </p:clrMapOvr>
  <p:transition spd="slow" advClick="0" advTm="4000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39564-C1CC-452B-8D24-F49D91B26744}" type="slidenum">
              <a:rPr lang="ru-RU" smtClean="0"/>
              <a:t>5</a:t>
            </a:fld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1690960" y="1628800"/>
            <a:ext cx="6049392" cy="864096"/>
          </a:xfrm>
        </p:spPr>
        <p:txBody>
          <a:bodyPr>
            <a:noAutofit/>
          </a:bodyPr>
          <a:lstStyle/>
          <a:p>
            <a:pPr algn="ctr" eaLnBrk="1" hangingPunct="1">
              <a:buFontTx/>
              <a:buNone/>
            </a:pPr>
            <a:r>
              <a:rPr lang="ru-RU" sz="1600" dirty="0" smtClean="0">
                <a:solidFill>
                  <a:srgbClr val="FF0066"/>
                </a:solidFill>
              </a:rPr>
              <a:t>(показываю на картинку, дети называют насекомое)</a:t>
            </a:r>
          </a:p>
          <a:p>
            <a:pPr algn="ctr" eaLnBrk="1" hangingPunct="1">
              <a:buFontTx/>
              <a:buNone/>
            </a:pPr>
            <a:r>
              <a:rPr lang="ru-RU" sz="1600" dirty="0" smtClean="0">
                <a:solidFill>
                  <a:srgbClr val="FF0066"/>
                </a:solidFill>
              </a:rPr>
              <a:t>Покажите, чем похожи насекомые? (у них есть крылья, усики, шесть лапок)</a:t>
            </a:r>
          </a:p>
        </p:txBody>
      </p:sp>
      <p:pic>
        <p:nvPicPr>
          <p:cNvPr id="7" name="Picture 4" descr="40084931_1235349089_files4qrku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35696" y="3212976"/>
            <a:ext cx="2328494" cy="252028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8" name="Picture 5" descr="abb09d9a2 (1)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32040" y="3216184"/>
            <a:ext cx="2419518" cy="251707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9" name="Прямоугольник 8"/>
          <p:cNvSpPr/>
          <p:nvPr/>
        </p:nvSpPr>
        <p:spPr>
          <a:xfrm>
            <a:off x="1403648" y="692697"/>
            <a:ext cx="64807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6600FF"/>
                </a:solidFill>
                <a:latin typeface="Comic Sans MS" pitchFamily="66" charset="0"/>
                <a:cs typeface="Arial" pitchFamily="34" charset="0"/>
              </a:rPr>
              <a:t>Назовите насекомых, которые приходили к мухе на именины?</a:t>
            </a:r>
            <a:endParaRPr lang="ru-RU" sz="2400" b="1" dirty="0">
              <a:solidFill>
                <a:srgbClr val="6600FF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4399144"/>
      </p:ext>
    </p:extLst>
  </p:cSld>
  <p:clrMapOvr>
    <a:masterClrMapping/>
  </p:clrMapOvr>
  <p:transition spd="slow" advClick="0" advTm="4000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 smtClean="0"/>
              <a:t>6</a:t>
            </a:r>
            <a:endParaRPr lang="ru-RU" dirty="0"/>
          </a:p>
        </p:txBody>
      </p:sp>
      <p:sp>
        <p:nvSpPr>
          <p:cNvPr id="18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1403648" y="1412776"/>
            <a:ext cx="3320750" cy="4680520"/>
          </a:xfrm>
        </p:spPr>
        <p:txBody>
          <a:bodyPr>
            <a:normAutofit/>
          </a:bodyPr>
          <a:lstStyle/>
          <a:p>
            <a:pPr algn="ctr" eaLnBrk="1" hangingPunct="1">
              <a:buFontTx/>
              <a:buNone/>
            </a:pPr>
            <a:r>
              <a:rPr lang="ru-RU" sz="1600" dirty="0" smtClean="0">
                <a:solidFill>
                  <a:srgbClr val="FF0066"/>
                </a:solidFill>
              </a:rPr>
              <a:t>(«</a:t>
            </a:r>
            <a:r>
              <a:rPr lang="ru-RU" sz="1600" dirty="0" err="1" smtClean="0">
                <a:solidFill>
                  <a:srgbClr val="FF0066"/>
                </a:solidFill>
              </a:rPr>
              <a:t>Федорино</a:t>
            </a:r>
            <a:r>
              <a:rPr lang="ru-RU" sz="1600" dirty="0" smtClean="0">
                <a:solidFill>
                  <a:srgbClr val="FF0066"/>
                </a:solidFill>
              </a:rPr>
              <a:t> горе») </a:t>
            </a:r>
          </a:p>
          <a:p>
            <a:pPr algn="ctr" eaLnBrk="1" hangingPunct="1">
              <a:buFontTx/>
              <a:buChar char="-"/>
            </a:pPr>
            <a:r>
              <a:rPr lang="ru-RU" sz="1600" dirty="0" smtClean="0">
                <a:solidFill>
                  <a:srgbClr val="FF0066"/>
                </a:solidFill>
              </a:rPr>
              <a:t>Почему вся посуда убегает от Федоры? (она её не мыла, не любила, била)</a:t>
            </a:r>
          </a:p>
          <a:p>
            <a:pPr algn="ctr" eaLnBrk="1" hangingPunct="1">
              <a:buFontTx/>
              <a:buChar char="-"/>
            </a:pPr>
            <a:r>
              <a:rPr lang="ru-RU" sz="1600" dirty="0" smtClean="0">
                <a:solidFill>
                  <a:srgbClr val="FF0066"/>
                </a:solidFill>
              </a:rPr>
              <a:t>Как нужно ухаживать за посудой? (Мыть, беречь, аккуратно пользоваться, ставить в шкаф)</a:t>
            </a:r>
          </a:p>
          <a:p>
            <a:pPr algn="ctr" eaLnBrk="1" hangingPunct="1">
              <a:buFontTx/>
              <a:buChar char="-"/>
            </a:pPr>
            <a:r>
              <a:rPr lang="ru-RU" sz="1600" dirty="0" smtClean="0">
                <a:solidFill>
                  <a:srgbClr val="FF0066"/>
                </a:solidFill>
              </a:rPr>
              <a:t>Какую посуду вы знаете?</a:t>
            </a:r>
          </a:p>
          <a:p>
            <a:pPr algn="ctr" eaLnBrk="1" hangingPunct="1">
              <a:buFontTx/>
              <a:buChar char="-"/>
            </a:pPr>
            <a:r>
              <a:rPr lang="ru-RU" sz="1600" dirty="0" smtClean="0">
                <a:solidFill>
                  <a:srgbClr val="FF0066"/>
                </a:solidFill>
              </a:rPr>
              <a:t>(Чайная, столовая, кухонная)</a:t>
            </a:r>
          </a:p>
          <a:p>
            <a:pPr algn="ctr" eaLnBrk="1" hangingPunct="1">
              <a:buFontTx/>
              <a:buChar char="-"/>
            </a:pPr>
            <a:r>
              <a:rPr lang="ru-RU" sz="1600" dirty="0" smtClean="0">
                <a:solidFill>
                  <a:srgbClr val="FF0066"/>
                </a:solidFill>
              </a:rPr>
              <a:t>Из какой посуды пьют чай? </a:t>
            </a:r>
          </a:p>
          <a:p>
            <a:pPr algn="ctr" eaLnBrk="1" hangingPunct="1">
              <a:buFontTx/>
              <a:buChar char="-"/>
            </a:pPr>
            <a:r>
              <a:rPr lang="ru-RU" sz="1600" dirty="0" smtClean="0">
                <a:solidFill>
                  <a:srgbClr val="FF0066"/>
                </a:solidFill>
              </a:rPr>
              <a:t>Из какой посуды едят суп, котлеты? </a:t>
            </a:r>
          </a:p>
          <a:p>
            <a:pPr algn="ctr" eaLnBrk="1" hangingPunct="1">
              <a:buFontTx/>
              <a:buChar char="-"/>
            </a:pPr>
            <a:r>
              <a:rPr lang="ru-RU" sz="1600" dirty="0" smtClean="0">
                <a:solidFill>
                  <a:srgbClr val="FF0066"/>
                </a:solidFill>
              </a:rPr>
              <a:t>В какой посуде варят?</a:t>
            </a:r>
          </a:p>
        </p:txBody>
      </p:sp>
      <p:pic>
        <p:nvPicPr>
          <p:cNvPr id="19" name="Picture 7" descr="http://bk-detstvo.narod.ru/images/chukovskyi_zagadka4.gi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72123" y="1988851"/>
            <a:ext cx="2592265" cy="333833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" name="Прямоугольник 1"/>
          <p:cNvSpPr/>
          <p:nvPr/>
        </p:nvSpPr>
        <p:spPr>
          <a:xfrm>
            <a:off x="1403648" y="405497"/>
            <a:ext cx="64807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400" b="1" dirty="0" smtClean="0">
                <a:solidFill>
                  <a:srgbClr val="6600FF"/>
                </a:solidFill>
                <a:latin typeface="Comic Sans MS" pitchFamily="66" charset="0"/>
                <a:cs typeface="Arial" pitchFamily="34" charset="0"/>
              </a:rPr>
              <a:t>Посмотрите </a:t>
            </a:r>
            <a:r>
              <a:rPr lang="ru-RU" sz="2400" b="1" dirty="0">
                <a:solidFill>
                  <a:srgbClr val="6600FF"/>
                </a:solidFill>
                <a:latin typeface="Comic Sans MS" pitchFamily="66" charset="0"/>
                <a:cs typeface="Arial" pitchFamily="34" charset="0"/>
              </a:rPr>
              <a:t>на картинку и скажите, в какую сказку мы </a:t>
            </a:r>
            <a:r>
              <a:rPr lang="ru-RU" sz="2400" b="1" dirty="0" smtClean="0">
                <a:solidFill>
                  <a:srgbClr val="6600FF"/>
                </a:solidFill>
                <a:latin typeface="Comic Sans MS" pitchFamily="66" charset="0"/>
                <a:cs typeface="Arial" pitchFamily="34" charset="0"/>
              </a:rPr>
              <a:t>попали?</a:t>
            </a:r>
            <a:endParaRPr lang="ru-RU" sz="2400" b="1" dirty="0">
              <a:solidFill>
                <a:srgbClr val="6600FF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3242544"/>
      </p:ext>
    </p:extLst>
  </p:cSld>
  <p:clrMapOvr>
    <a:masterClrMapping/>
  </p:clrMapOvr>
  <p:transition spd="slow" advClick="0" advTm="4000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39564-C1CC-452B-8D24-F49D91B26744}" type="slidenum">
              <a:rPr lang="ru-RU" smtClean="0"/>
              <a:t>7</a:t>
            </a:fld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2771801" y="1340768"/>
            <a:ext cx="3240360" cy="4536504"/>
          </a:xfrm>
        </p:spPr>
        <p:txBody>
          <a:bodyPr>
            <a:normAutofit fontScale="92500" lnSpcReduction="10000"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ru-RU" sz="1200" dirty="0" smtClean="0">
                <a:solidFill>
                  <a:srgbClr val="FF0066"/>
                </a:solidFill>
              </a:rPr>
              <a:t>А с ним и зайчиха-мать,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ru-RU" sz="1200" dirty="0" smtClean="0">
                <a:solidFill>
                  <a:srgbClr val="FF0066"/>
                </a:solidFill>
              </a:rPr>
              <a:t>Тоже пошла танцевать.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ru-RU" sz="1200" dirty="0" smtClean="0">
                <a:solidFill>
                  <a:srgbClr val="FF0066"/>
                </a:solidFill>
              </a:rPr>
              <a:t>И смеется она и кричит: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ru-RU" sz="1200" dirty="0" smtClean="0">
                <a:solidFill>
                  <a:srgbClr val="FF0066"/>
                </a:solidFill>
              </a:rPr>
              <a:t>«Ну, спасибо тебе,…(Айболит)!» «Айболит»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ru-RU" sz="1200" dirty="0" smtClean="0">
              <a:solidFill>
                <a:srgbClr val="FF0066"/>
              </a:solidFill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ru-RU" sz="1200" dirty="0" smtClean="0">
                <a:solidFill>
                  <a:srgbClr val="FF0066"/>
                </a:solidFill>
              </a:rPr>
              <a:t>Вдруг откуда-то летит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ru-RU" sz="1200" dirty="0" smtClean="0">
                <a:solidFill>
                  <a:srgbClr val="FF0066"/>
                </a:solidFill>
              </a:rPr>
              <a:t>Маленький комарик,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ru-RU" sz="1200" dirty="0" smtClean="0">
                <a:solidFill>
                  <a:srgbClr val="FF0066"/>
                </a:solidFill>
              </a:rPr>
              <a:t>И в руке его горит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ru-RU" sz="1200" dirty="0" smtClean="0">
                <a:solidFill>
                  <a:srgbClr val="FF0066"/>
                </a:solidFill>
              </a:rPr>
              <a:t>Маленький…. (Фонарик). «Муха-Цокотуха»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ru-RU" sz="1200" dirty="0" smtClean="0">
              <a:solidFill>
                <a:srgbClr val="FF0066"/>
              </a:solidFill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ru-RU" sz="1200" dirty="0" smtClean="0">
                <a:solidFill>
                  <a:srgbClr val="FF0066"/>
                </a:solidFill>
              </a:rPr>
              <a:t>А за нею вилки,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ru-RU" sz="1200" dirty="0" smtClean="0">
                <a:solidFill>
                  <a:srgbClr val="FF0066"/>
                </a:solidFill>
              </a:rPr>
              <a:t>Рюмки да бутылки,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ru-RU" sz="1200" dirty="0" smtClean="0">
                <a:solidFill>
                  <a:srgbClr val="FF0066"/>
                </a:solidFill>
              </a:rPr>
              <a:t>Чашки да ложки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ru-RU" sz="1200" dirty="0" smtClean="0">
                <a:solidFill>
                  <a:srgbClr val="FF0066"/>
                </a:solidFill>
              </a:rPr>
              <a:t>Скачу по … (Дорожке). «</a:t>
            </a:r>
            <a:r>
              <a:rPr lang="ru-RU" sz="1200" dirty="0" err="1" smtClean="0">
                <a:solidFill>
                  <a:srgbClr val="FF0066"/>
                </a:solidFill>
              </a:rPr>
              <a:t>Федорино</a:t>
            </a:r>
            <a:r>
              <a:rPr lang="ru-RU" sz="1200" dirty="0" smtClean="0">
                <a:solidFill>
                  <a:srgbClr val="FF0066"/>
                </a:solidFill>
              </a:rPr>
              <a:t> горе»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ru-RU" sz="1200" dirty="0" smtClean="0">
              <a:solidFill>
                <a:srgbClr val="FF0066"/>
              </a:solidFill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ru-RU" sz="1200" dirty="0" smtClean="0">
                <a:solidFill>
                  <a:srgbClr val="FF0066"/>
                </a:solidFill>
              </a:rPr>
              <a:t>Но однажды поутру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ru-RU" sz="1200" dirty="0" smtClean="0">
                <a:solidFill>
                  <a:srgbClr val="FF0066"/>
                </a:solidFill>
              </a:rPr>
              <a:t>Прискакала кенгуру,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ru-RU" sz="1200" dirty="0" smtClean="0">
                <a:solidFill>
                  <a:srgbClr val="FF0066"/>
                </a:solidFill>
              </a:rPr>
              <a:t>Увидала усача,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ru-RU" sz="1200" dirty="0" smtClean="0">
                <a:solidFill>
                  <a:srgbClr val="FF0066"/>
                </a:solidFill>
              </a:rPr>
              <a:t>Закричала сгоряча: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ru-RU" sz="1200" dirty="0" smtClean="0">
                <a:solidFill>
                  <a:srgbClr val="FF0066"/>
                </a:solidFill>
              </a:rPr>
              <a:t>«Разве это великан?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ru-RU" sz="1200" dirty="0" smtClean="0">
                <a:solidFill>
                  <a:srgbClr val="FF0066"/>
                </a:solidFill>
              </a:rPr>
              <a:t>(Ха-ха-ха)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ru-RU" sz="1200" dirty="0" smtClean="0">
                <a:solidFill>
                  <a:srgbClr val="FF0066"/>
                </a:solidFill>
              </a:rPr>
              <a:t>Это просто …(Таракан)! (Ха-ха-ха) «</a:t>
            </a:r>
            <a:r>
              <a:rPr lang="ru-RU" sz="1200" dirty="0" err="1" smtClean="0">
                <a:solidFill>
                  <a:srgbClr val="FF0066"/>
                </a:solidFill>
              </a:rPr>
              <a:t>Тараканище</a:t>
            </a:r>
            <a:r>
              <a:rPr lang="ru-RU" sz="1200" dirty="0" smtClean="0">
                <a:solidFill>
                  <a:srgbClr val="FF0066"/>
                </a:solidFill>
              </a:rPr>
              <a:t>»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547664" y="260648"/>
            <a:ext cx="55446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400" b="1" dirty="0" smtClean="0">
                <a:solidFill>
                  <a:srgbClr val="6600FF"/>
                </a:solidFill>
              </a:rPr>
              <a:t>     </a:t>
            </a:r>
            <a:r>
              <a:rPr lang="ru-RU" sz="2400" b="1" dirty="0" smtClean="0">
                <a:solidFill>
                  <a:srgbClr val="6600FF"/>
                </a:solidFill>
                <a:latin typeface="Comic Sans MS" pitchFamily="66" charset="0"/>
              </a:rPr>
              <a:t>Дидактическая игра «Подскажи     словечко</a:t>
            </a:r>
            <a:r>
              <a:rPr lang="ru-RU" sz="2400" b="1" dirty="0">
                <a:solidFill>
                  <a:srgbClr val="6600FF"/>
                </a:solidFill>
                <a:latin typeface="Comic Sans MS" pitchFamily="66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940331388"/>
      </p:ext>
    </p:extLst>
  </p:cSld>
  <p:clrMapOvr>
    <a:masterClrMapping/>
  </p:clrMapOvr>
  <p:transition spd="slow" advClick="0" advTm="4000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39564-C1CC-452B-8D24-F49D91B26744}" type="slidenum">
              <a:rPr lang="ru-RU" smtClean="0"/>
              <a:t>8</a:t>
            </a:fld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2699792" y="1340769"/>
            <a:ext cx="4176712" cy="360040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ru-RU" sz="1600" dirty="0" smtClean="0">
                <a:solidFill>
                  <a:srgbClr val="FF0066"/>
                </a:solidFill>
                <a:cs typeface="Arial" charset="0"/>
              </a:rPr>
              <a:t> («Краденое солнце», «</a:t>
            </a:r>
            <a:r>
              <a:rPr lang="ru-RU" sz="1600" dirty="0" err="1" smtClean="0">
                <a:solidFill>
                  <a:srgbClr val="FF0066"/>
                </a:solidFill>
                <a:cs typeface="Arial" charset="0"/>
              </a:rPr>
              <a:t>Мойдодыр</a:t>
            </a:r>
            <a:r>
              <a:rPr lang="ru-RU" sz="1600" dirty="0" smtClean="0">
                <a:solidFill>
                  <a:srgbClr val="FF0066"/>
                </a:solidFill>
                <a:cs typeface="Arial" charset="0"/>
              </a:rPr>
              <a:t>»).</a:t>
            </a:r>
          </a:p>
        </p:txBody>
      </p:sp>
      <p:pic>
        <p:nvPicPr>
          <p:cNvPr id="7" name="Picture 5" descr="eba7e2d928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07704" y="2294873"/>
            <a:ext cx="2664296" cy="242857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8" name="Picture 7" descr="42d76c937faa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64089" y="2276872"/>
            <a:ext cx="2466168" cy="242857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3" name="Прямоугольник 2"/>
          <p:cNvSpPr/>
          <p:nvPr/>
        </p:nvSpPr>
        <p:spPr>
          <a:xfrm>
            <a:off x="2286000" y="454323"/>
            <a:ext cx="500697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400" b="1" dirty="0">
                <a:solidFill>
                  <a:srgbClr val="6600FF"/>
                </a:solidFill>
                <a:latin typeface="Comic Sans MS" pitchFamily="66" charset="0"/>
              </a:rPr>
              <a:t>Какие сказки </a:t>
            </a:r>
            <a:r>
              <a:rPr lang="ru-RU" sz="2400" b="1" dirty="0" smtClean="0">
                <a:solidFill>
                  <a:srgbClr val="6600FF"/>
                </a:solidFill>
                <a:latin typeface="Comic Sans MS" pitchFamily="66" charset="0"/>
              </a:rPr>
              <a:t>К.И. Чуковского </a:t>
            </a:r>
            <a:r>
              <a:rPr lang="ru-RU" sz="2400" b="1" dirty="0">
                <a:solidFill>
                  <a:srgbClr val="6600FF"/>
                </a:solidFill>
                <a:latin typeface="Comic Sans MS" pitchFamily="66" charset="0"/>
              </a:rPr>
              <a:t>вы еще знаете?</a:t>
            </a:r>
          </a:p>
        </p:txBody>
      </p:sp>
    </p:spTree>
    <p:extLst>
      <p:ext uri="{BB962C8B-B14F-4D97-AF65-F5344CB8AC3E}">
        <p14:creationId xmlns:p14="http://schemas.microsoft.com/office/powerpoint/2010/main" val="4189747672"/>
      </p:ext>
    </p:extLst>
  </p:cSld>
  <p:clrMapOvr>
    <a:masterClrMapping/>
  </p:clrMapOvr>
  <p:transition spd="slow" advClick="0" advTm="4000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39564-C1CC-452B-8D24-F49D91B26744}" type="slidenum">
              <a:rPr lang="ru-RU" smtClean="0"/>
              <a:t>9</a:t>
            </a:fld>
            <a:endParaRPr lang="ru-RU"/>
          </a:p>
        </p:txBody>
      </p:sp>
      <p:pic>
        <p:nvPicPr>
          <p:cNvPr id="6" name="Picture 5" descr="01labb2dp1221471824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11760" y="2282635"/>
            <a:ext cx="1998699" cy="260320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Picture 7" descr="980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08104" y="2204864"/>
            <a:ext cx="2022494" cy="265346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3" name="Прямоугольник 2"/>
          <p:cNvSpPr/>
          <p:nvPr/>
        </p:nvSpPr>
        <p:spPr>
          <a:xfrm>
            <a:off x="2627784" y="911910"/>
            <a:ext cx="47525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b="1" dirty="0">
                <a:solidFill>
                  <a:srgbClr val="6600FF"/>
                </a:solidFill>
                <a:latin typeface="Comic Sans MS" pitchFamily="66" charset="0"/>
              </a:rPr>
              <a:t>«Телефон</a:t>
            </a:r>
            <a:r>
              <a:rPr lang="ru-RU" sz="2400" b="1" dirty="0" smtClean="0">
                <a:solidFill>
                  <a:srgbClr val="6600FF"/>
                </a:solidFill>
                <a:latin typeface="Comic Sans MS" pitchFamily="66" charset="0"/>
              </a:rPr>
              <a:t>», </a:t>
            </a:r>
            <a:r>
              <a:rPr lang="ru-RU" sz="2400" b="1" dirty="0">
                <a:solidFill>
                  <a:srgbClr val="6600FF"/>
                </a:solidFill>
                <a:latin typeface="Comic Sans MS" pitchFamily="66" charset="0"/>
              </a:rPr>
              <a:t>«</a:t>
            </a:r>
            <a:r>
              <a:rPr lang="ru-RU" sz="2400" b="1" dirty="0" err="1">
                <a:solidFill>
                  <a:srgbClr val="6600FF"/>
                </a:solidFill>
                <a:latin typeface="Comic Sans MS" pitchFamily="66" charset="0"/>
              </a:rPr>
              <a:t>Бармалей</a:t>
            </a:r>
            <a:r>
              <a:rPr lang="ru-RU" sz="2400" b="1" dirty="0">
                <a:solidFill>
                  <a:srgbClr val="6600FF"/>
                </a:solidFill>
                <a:latin typeface="Comic Sans MS" pitchFamily="66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1007842064"/>
      </p:ext>
    </p:extLst>
  </p:cSld>
  <p:clrMapOvr>
    <a:masterClrMapping/>
  </p:clrMapOvr>
  <p:transition spd="slow" advClick="0" advTm="4000">
    <p:pul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115</TotalTime>
  <Words>399</Words>
  <Application>Microsoft Office PowerPoint</Application>
  <PresentationFormat>Экран (4:3)</PresentationFormat>
  <Paragraphs>79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Воздушный поток</vt:lpstr>
      <vt:lpstr>1_Воздушный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ПУТЕШЕСТВИЕ ПО СКАЗКАМ КОРНЕЯ ЧУКОВСКОГО</dc:title>
  <dc:creator>ДОМ</dc:creator>
  <cp:lastModifiedBy>ДОМ</cp:lastModifiedBy>
  <cp:revision>16</cp:revision>
  <dcterms:created xsi:type="dcterms:W3CDTF">2015-10-15T15:38:20Z</dcterms:created>
  <dcterms:modified xsi:type="dcterms:W3CDTF">2015-10-15T18:19:54Z</dcterms:modified>
</cp:coreProperties>
</file>