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63" r:id="rId2"/>
    <p:sldId id="260" r:id="rId3"/>
    <p:sldId id="261" r:id="rId4"/>
    <p:sldId id="257" r:id="rId5"/>
    <p:sldId id="262" r:id="rId6"/>
    <p:sldId id="258" r:id="rId7"/>
    <p:sldId id="259" r:id="rId8"/>
    <p:sldId id="256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28.08.2015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 anchor="ctr">
            <a:noAutofit/>
          </a:bodyPr>
          <a:lstStyle/>
          <a:p>
            <a:pPr algn="ctr"/>
            <a:r>
              <a:rPr lang="ru-RU" sz="5400" dirty="0" smtClean="0"/>
              <a:t>Открытый урок </a:t>
            </a:r>
            <a:br>
              <a:rPr lang="ru-RU" sz="5400" dirty="0" smtClean="0"/>
            </a:br>
            <a:r>
              <a:rPr lang="ru-RU" sz="5400" dirty="0" smtClean="0"/>
              <a:t>по математике</a:t>
            </a:r>
            <a:br>
              <a:rPr lang="ru-RU" sz="5400" dirty="0" smtClean="0"/>
            </a:br>
            <a:r>
              <a:rPr lang="ru-RU" sz="5400" dirty="0" smtClean="0"/>
              <a:t>в 5 </a:t>
            </a:r>
            <a:r>
              <a:rPr lang="ru-RU" sz="5400" dirty="0" smtClean="0"/>
              <a:t>классе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000" b="1" dirty="0" smtClean="0"/>
              <a:t>«Сложение и вычитание смешанных чисел»</a:t>
            </a:r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 anchor="ctr">
            <a:normAutofit/>
          </a:bodyPr>
          <a:lstStyle/>
          <a:p>
            <a:pPr algn="ctr"/>
            <a:r>
              <a:rPr lang="ru-RU" sz="9600" dirty="0" smtClean="0"/>
              <a:t>Молодцы!</a:t>
            </a:r>
            <a:br>
              <a:rPr lang="ru-RU" sz="9600" dirty="0" smtClean="0"/>
            </a:br>
            <a:r>
              <a:rPr lang="ru-RU" sz="9600" dirty="0" smtClean="0"/>
              <a:t>Спасибо за урок!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988840"/>
            <a:ext cx="4248472" cy="396044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None/>
            </a:pPr>
            <a:r>
              <a:rPr lang="ru-RU" sz="3600" dirty="0" smtClean="0">
                <a:latin typeface="+mj-lt"/>
              </a:rPr>
              <a:t>№ 1129 стр. 177,</a:t>
            </a:r>
          </a:p>
          <a:p>
            <a:pPr>
              <a:lnSpc>
                <a:spcPct val="200000"/>
              </a:lnSpc>
              <a:buNone/>
            </a:pPr>
            <a:r>
              <a:rPr lang="ru-RU" sz="3600" dirty="0" smtClean="0">
                <a:latin typeface="+mj-lt"/>
              </a:rPr>
              <a:t>№ 1138 стр. 178</a:t>
            </a:r>
          </a:p>
          <a:p>
            <a:pPr>
              <a:lnSpc>
                <a:spcPct val="200000"/>
              </a:lnSpc>
              <a:buNone/>
            </a:pPr>
            <a:r>
              <a:rPr lang="ru-RU" sz="3600" dirty="0" smtClean="0">
                <a:latin typeface="+mj-lt"/>
              </a:rPr>
              <a:t>№ 1140 стр. 178-179</a:t>
            </a:r>
            <a:endParaRPr lang="ru-RU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Устный счет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364333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3200" dirty="0" smtClean="0"/>
              <a:t>№ 1121</a:t>
            </a:r>
            <a:r>
              <a:rPr lang="en-US" sz="3200" dirty="0" smtClean="0"/>
              <a:t> </a:t>
            </a:r>
            <a:r>
              <a:rPr lang="ru-RU" sz="3200" dirty="0" smtClean="0"/>
              <a:t>стр. 175</a:t>
            </a:r>
          </a:p>
          <a:p>
            <a:pPr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251520" y="2924175"/>
            <a:ext cx="8382052" cy="2028007"/>
            <a:chOff x="285720" y="2713851"/>
            <a:chExt cx="8382052" cy="2028007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642910" y="2786058"/>
            <a:ext cx="1036637" cy="195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name="Формула" r:id="rId3" imgW="939600" imgH="1955520" progId="Equation.3">
                    <p:embed/>
                  </p:oleObj>
                </mc:Choice>
                <mc:Fallback>
                  <p:oleObj name="Формула" r:id="rId3" imgW="939600" imgH="19555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910" y="2786058"/>
                          <a:ext cx="1036637" cy="195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285720" y="2714620"/>
              <a:ext cx="4683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а)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2571736" y="2786058"/>
            <a:ext cx="939800" cy="195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Формула" r:id="rId5" imgW="939600" imgH="1955520" progId="Equation.3">
                    <p:embed/>
                  </p:oleObj>
                </mc:Choice>
                <mc:Fallback>
                  <p:oleObj name="Формула" r:id="rId5" imgW="939600" imgH="195552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71736" y="2786058"/>
                          <a:ext cx="939800" cy="1955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4286248" y="2714620"/>
            <a:ext cx="1028700" cy="200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name="Формула" r:id="rId7" imgW="1028520" imgH="2006280" progId="Equation.3">
                    <p:embed/>
                  </p:oleObj>
                </mc:Choice>
                <mc:Fallback>
                  <p:oleObj name="Формула" r:id="rId7" imgW="1028520" imgH="200628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248" y="2714620"/>
                          <a:ext cx="1028700" cy="200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6000025" y="2713851"/>
            <a:ext cx="1028700" cy="200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Формула" r:id="rId9" imgW="914400" imgH="2006280" progId="Equation.3">
                    <p:embed/>
                  </p:oleObj>
                </mc:Choice>
                <mc:Fallback>
                  <p:oleObj name="Формула" r:id="rId9" imgW="914400" imgH="2006280" progId="Equation.3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0025" y="2713851"/>
                          <a:ext cx="1028700" cy="200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Объект 9"/>
            <p:cNvGraphicFramePr>
              <a:graphicFrameLocks noChangeAspect="1"/>
            </p:cNvGraphicFramePr>
            <p:nvPr/>
          </p:nvGraphicFramePr>
          <p:xfrm>
            <a:off x="7715272" y="2714620"/>
            <a:ext cx="952500" cy="200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Формула" r:id="rId11" imgW="952200" imgH="2006280" progId="Equation.3">
                    <p:embed/>
                  </p:oleObj>
                </mc:Choice>
                <mc:Fallback>
                  <p:oleObj name="Формула" r:id="rId11" imgW="952200" imgH="2006280" progId="Equation.3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5272" y="2714620"/>
                          <a:ext cx="952500" cy="200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0"/>
            <p:cNvSpPr txBox="1"/>
            <p:nvPr/>
          </p:nvSpPr>
          <p:spPr>
            <a:xfrm>
              <a:off x="2071670" y="271462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б)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86182" y="2714620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в)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72132" y="2714620"/>
              <a:ext cx="45076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smtClean="0">
                  <a:solidFill>
                    <a:srgbClr val="FF0000"/>
                  </a:solidFill>
                </a:rPr>
                <a:t>г)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29520" y="2714620"/>
              <a:ext cx="479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 err="1" smtClean="0">
                  <a:solidFill>
                    <a:srgbClr val="FF0000"/>
                  </a:solidFill>
                </a:rPr>
                <a:t>д</a:t>
              </a:r>
              <a:r>
                <a:rPr lang="ru-RU" sz="2400" b="1" dirty="0" smtClean="0">
                  <a:solidFill>
                    <a:srgbClr val="FF0000"/>
                  </a:solidFill>
                </a:rPr>
                <a:t>)</a:t>
              </a:r>
              <a:endParaRPr lang="ru-RU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771800" y="4941168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300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49411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39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44008" y="49411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20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2200" y="4941168"/>
            <a:ext cx="732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840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44408" y="49411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6</a:t>
            </a:r>
            <a:endParaRPr lang="ru-RU" sz="2800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224714"/>
          </a:xfrm>
        </p:spPr>
        <p:txBody>
          <a:bodyPr anchor="ctr">
            <a:normAutofit/>
          </a:bodyPr>
          <a:lstStyle/>
          <a:p>
            <a:pPr lvl="0"/>
            <a:r>
              <a:rPr lang="ru-RU" sz="5400" b="1" u="sng" dirty="0" smtClean="0"/>
              <a:t>Тема урока:</a:t>
            </a:r>
            <a:endParaRPr lang="ru-RU" sz="5400" b="1" u="sng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1857364"/>
            <a:ext cx="8229600" cy="2071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1928802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tx2"/>
                </a:solidFill>
                <a:latin typeface="+mj-lt"/>
              </a:rPr>
              <a:t>Сложение и вычитание смешанных чисел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57158" y="3929066"/>
            <a:ext cx="8229600" cy="2000264"/>
          </a:xfrm>
          <a:prstGeom prst="rect">
            <a:avLst/>
          </a:prstGeom>
        </p:spPr>
        <p:txBody>
          <a:bodyPr vert="horz" lIns="0" rIns="0" bIns="0" anchor="ctr">
            <a:normAutofit fontScale="4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Цель урока:</a:t>
            </a:r>
            <a:r>
              <a:rPr kumimoji="0" lang="ru-RU" sz="8000" b="1" i="0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совершенствовать умения выполн</a:t>
            </a:r>
            <a:r>
              <a:rPr lang="ru-RU" sz="67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ять</a:t>
            </a:r>
            <a:r>
              <a:rPr kumimoji="0" lang="ru-RU" sz="6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сложение и вычитание смешанных чисел, </a:t>
            </a:r>
            <a:r>
              <a:rPr lang="ru-RU" sz="6700" b="1" dirty="0" smtClean="0">
                <a:solidFill>
                  <a:schemeClr val="tx2"/>
                </a:solidFill>
                <a:latin typeface="+mj-lt"/>
              </a:rPr>
              <a:t>применять свои знания при решении задач</a:t>
            </a:r>
            <a:endParaRPr kumimoji="0" lang="ru-RU" sz="6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Правила математической эстафеты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32448"/>
          </a:xfrm>
        </p:spPr>
        <p:txBody>
          <a:bodyPr/>
          <a:lstStyle/>
          <a:p>
            <a:pPr>
              <a:buClrTx/>
              <a:buFont typeface="Wingdings 2" pitchFamily="18" charset="2"/>
              <a:buChar char=""/>
            </a:pPr>
            <a:r>
              <a:rPr lang="ru-RU" dirty="0" smtClean="0"/>
              <a:t>Взять задание со стола учителя;</a:t>
            </a:r>
          </a:p>
          <a:p>
            <a:pPr>
              <a:buClrTx/>
            </a:pPr>
            <a:r>
              <a:rPr lang="ru-RU" dirty="0" smtClean="0"/>
              <a:t>Выполнить задание на доске;</a:t>
            </a:r>
          </a:p>
          <a:p>
            <a:pPr>
              <a:buClrTx/>
            </a:pPr>
            <a:r>
              <a:rPr lang="ru-RU" dirty="0" smtClean="0"/>
              <a:t>Показать учителю;</a:t>
            </a:r>
          </a:p>
          <a:p>
            <a:pPr>
              <a:buClrTx/>
            </a:pPr>
            <a:r>
              <a:rPr lang="ru-RU" dirty="0" smtClean="0"/>
              <a:t>Получить флажок за правильно выполненное задание;</a:t>
            </a:r>
          </a:p>
          <a:p>
            <a:pPr>
              <a:buClrTx/>
            </a:pPr>
            <a:r>
              <a:rPr lang="ru-RU" dirty="0" smtClean="0"/>
              <a:t>Собрав по 3 флажка, обменять их на </a:t>
            </a:r>
            <a:r>
              <a:rPr lang="ru-RU" dirty="0" err="1" smtClean="0"/>
              <a:t>пазлы</a:t>
            </a:r>
            <a:r>
              <a:rPr lang="ru-RU" dirty="0" smtClean="0"/>
              <a:t>;</a:t>
            </a:r>
          </a:p>
          <a:p>
            <a:pPr>
              <a:buClrTx/>
            </a:pPr>
            <a:r>
              <a:rPr lang="ru-RU" dirty="0" smtClean="0"/>
              <a:t>Собрать пазл;</a:t>
            </a:r>
          </a:p>
          <a:p>
            <a:pPr>
              <a:buClrTx/>
            </a:pPr>
            <a:r>
              <a:rPr lang="ru-RU" dirty="0" smtClean="0"/>
              <a:t>Результат показать учителю.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Так выглядит собранный </a:t>
            </a:r>
            <a:r>
              <a:rPr lang="ru-RU" dirty="0" err="1" smtClean="0"/>
              <a:t>пазл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" name="Содержимое 3" descr="puzle_online_vinn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245538"/>
            <a:ext cx="7572428" cy="5435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Условие задачи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"/>
          </p:nvPr>
        </p:nvSpPr>
        <p:spPr>
          <a:xfrm>
            <a:off x="142844" y="1785926"/>
            <a:ext cx="8786874" cy="4032448"/>
          </a:xfrm>
        </p:spPr>
        <p:txBody>
          <a:bodyPr>
            <a:normAutofit lnSpcReduction="10000"/>
          </a:bodyPr>
          <a:lstStyle/>
          <a:p>
            <a:pPr indent="274320" algn="just">
              <a:lnSpc>
                <a:spcPct val="150000"/>
              </a:lnSpc>
              <a:buClrTx/>
              <a:buNone/>
            </a:pPr>
            <a:r>
              <a:rPr lang="ru-RU" dirty="0" smtClean="0"/>
              <a:t>   Вика разделила между своими подружками Настей, Катей, Олей и Аней      кг конфет так, что Ане досталось    кг конфет. У Оли и Кати вместе получилось     кг конфет, а Настя взяла на     кг конфет больше, чем Оля, у которой было на      кг конфет меньше, чем у Ани. Сколько конфет у каждой подружки Вики? Сколько конфет осталось у Вики?</a:t>
            </a:r>
          </a:p>
          <a:p>
            <a:pPr>
              <a:lnSpc>
                <a:spcPct val="150000"/>
              </a:lnSpc>
              <a:buClrTx/>
              <a:buNone/>
            </a:pP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357422" y="2357430"/>
            <a:ext cx="4891119" cy="2324112"/>
            <a:chOff x="2357422" y="2357430"/>
            <a:chExt cx="4891119" cy="2324112"/>
          </a:xfrm>
        </p:grpSpPr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4514850" y="3321050"/>
            <a:ext cx="1143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6" name="Формула" r:id="rId3" imgW="114120" imgH="215640" progId="Equation.3">
                    <p:embed/>
                  </p:oleObj>
                </mc:Choice>
                <mc:Fallback>
                  <p:oleObj name="Формула" r:id="rId3" imgW="114120" imgH="215640" progId="Equation.3">
                    <p:embed/>
                    <p:pic>
                      <p:nvPicPr>
                        <p:cNvPr id="0" name="Picture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4850" y="3321050"/>
                          <a:ext cx="114300" cy="215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Объект 16"/>
            <p:cNvGraphicFramePr>
              <a:graphicFrameLocks noChangeAspect="1"/>
            </p:cNvGraphicFramePr>
            <p:nvPr/>
          </p:nvGraphicFramePr>
          <p:xfrm>
            <a:off x="4143372" y="2357430"/>
            <a:ext cx="465137" cy="596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7" name="Формула" r:id="rId5" imgW="317160" imgH="406080" progId="Equation.3">
                    <p:embed/>
                  </p:oleObj>
                </mc:Choice>
                <mc:Fallback>
                  <p:oleObj name="Формула" r:id="rId5" imgW="317160" imgH="406080" progId="Equation.3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3372" y="2357430"/>
                          <a:ext cx="465137" cy="596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Объект 17"/>
            <p:cNvGraphicFramePr>
              <a:graphicFrameLocks noChangeAspect="1"/>
            </p:cNvGraphicFramePr>
            <p:nvPr/>
          </p:nvGraphicFramePr>
          <p:xfrm>
            <a:off x="2357422" y="2928934"/>
            <a:ext cx="319088" cy="536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8" name="Формула" r:id="rId7" imgW="241200" imgH="406080" progId="Equation.3">
                    <p:embed/>
                  </p:oleObj>
                </mc:Choice>
                <mc:Fallback>
                  <p:oleObj name="Формула" r:id="rId7" imgW="241200" imgH="406080" progId="Equation.3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7422" y="2928934"/>
                          <a:ext cx="319088" cy="5365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Объект 18"/>
            <p:cNvGraphicFramePr>
              <a:graphicFrameLocks noChangeAspect="1"/>
            </p:cNvGraphicFramePr>
            <p:nvPr/>
          </p:nvGraphicFramePr>
          <p:xfrm>
            <a:off x="2357422" y="3571876"/>
            <a:ext cx="319087" cy="538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89" name="Формула" r:id="rId9" imgW="241200" imgH="406080" progId="Equation.3">
                    <p:embed/>
                  </p:oleObj>
                </mc:Choice>
                <mc:Fallback>
                  <p:oleObj name="Формула" r:id="rId9" imgW="241200" imgH="40608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7422" y="3571876"/>
                          <a:ext cx="319087" cy="538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Объект 19"/>
            <p:cNvGraphicFramePr>
              <a:graphicFrameLocks noChangeAspect="1"/>
            </p:cNvGraphicFramePr>
            <p:nvPr/>
          </p:nvGraphicFramePr>
          <p:xfrm>
            <a:off x="6929454" y="3571876"/>
            <a:ext cx="319087" cy="538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0" name="Формула" r:id="rId11" imgW="241200" imgH="406080" progId="Equation.3">
                    <p:embed/>
                  </p:oleObj>
                </mc:Choice>
                <mc:Fallback>
                  <p:oleObj name="Формула" r:id="rId11" imgW="241200" imgH="406080" progId="Equation.3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29454" y="3571876"/>
                          <a:ext cx="319087" cy="538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6643702" y="4143380"/>
            <a:ext cx="319088" cy="538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1" name="Формула" r:id="rId13" imgW="241200" imgH="406080" progId="Equation.3">
                    <p:embed/>
                  </p:oleObj>
                </mc:Choice>
                <mc:Fallback>
                  <p:oleObj name="Формула" r:id="rId13" imgW="241200" imgH="406080" progId="Equation.3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43702" y="4143380"/>
                          <a:ext cx="319088" cy="5381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леденцы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50" y="357166"/>
            <a:ext cx="7311863" cy="621510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57166"/>
            <a:ext cx="1000100" cy="61863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143900" y="357166"/>
            <a:ext cx="1000100" cy="61863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488" y="1714488"/>
            <a:ext cx="3143272" cy="7077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/>
              <a:t>Оценка </a:t>
            </a:r>
            <a:r>
              <a:rPr lang="ru-RU" sz="4800" b="1" dirty="0" smtClean="0">
                <a:solidFill>
                  <a:srgbClr val="FF0000"/>
                </a:solidFill>
              </a:rPr>
              <a:t>5</a:t>
            </a:r>
            <a:r>
              <a:rPr lang="ru-RU" sz="4800" dirty="0" smtClean="0"/>
              <a:t> =</a:t>
            </a:r>
            <a:endParaRPr lang="ru-RU" sz="4800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715008" y="1785926"/>
          <a:ext cx="4191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Формула" r:id="rId3" imgW="419040" imgH="1041120" progId="Equation.3">
                  <p:embed/>
                </p:oleObj>
              </mc:Choice>
              <mc:Fallback>
                <p:oleObj name="Формула" r:id="rId3" imgW="419040" imgH="1041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1785926"/>
                        <a:ext cx="4191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2857488" y="2857496"/>
            <a:ext cx="3214710" cy="70770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Оценка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2857488" y="4000504"/>
            <a:ext cx="3143272" cy="70770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Оценка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715008" y="2928934"/>
          <a:ext cx="4064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Формула" r:id="rId5" imgW="406080" imgH="1041120" progId="Equation.3">
                  <p:embed/>
                </p:oleObj>
              </mc:Choice>
              <mc:Fallback>
                <p:oleObj name="Формула" r:id="rId5" imgW="40608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2928934"/>
                        <a:ext cx="4064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715008" y="4071942"/>
          <a:ext cx="4191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Формула" r:id="rId7" imgW="419040" imgH="1041120" progId="Equation.3">
                  <p:embed/>
                </p:oleObj>
              </mc:Choice>
              <mc:Fallback>
                <p:oleObj name="Формула" r:id="rId7" imgW="419040" imgH="10411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8" y="4071942"/>
                        <a:ext cx="4191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Содержимое 2"/>
          <p:cNvSpPr txBox="1">
            <a:spLocks/>
          </p:cNvSpPr>
          <p:nvPr/>
        </p:nvSpPr>
        <p:spPr>
          <a:xfrm>
            <a:off x="2428860" y="5357826"/>
            <a:ext cx="4643470" cy="70770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целое –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конфет</a:t>
            </a:r>
            <a:endParaRPr kumimoji="0" lang="ru-RU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293</TotalTime>
  <Words>201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Поток</vt:lpstr>
      <vt:lpstr>Формула</vt:lpstr>
      <vt:lpstr>Открытый урок  по математике в 5 классе  «Сложение и вычитание смешанных чисел»</vt:lpstr>
      <vt:lpstr>Домашнее задание</vt:lpstr>
      <vt:lpstr>Устный счет</vt:lpstr>
      <vt:lpstr>Тема урока:</vt:lpstr>
      <vt:lpstr>Правила математической эстафеты</vt:lpstr>
      <vt:lpstr>Так выглядит собранный пазл:</vt:lpstr>
      <vt:lpstr>Условие задачи</vt:lpstr>
      <vt:lpstr>Презентация PowerPoint</vt:lpstr>
      <vt:lpstr>Оценки</vt:lpstr>
      <vt:lpstr>Молодцы! 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Юлия</cp:lastModifiedBy>
  <cp:revision>50</cp:revision>
  <dcterms:modified xsi:type="dcterms:W3CDTF">2015-08-28T14:36:48Z</dcterms:modified>
</cp:coreProperties>
</file>