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95" r:id="rId2"/>
    <p:sldId id="294" r:id="rId3"/>
    <p:sldId id="266" r:id="rId4"/>
    <p:sldId id="267" r:id="rId5"/>
    <p:sldId id="268" r:id="rId6"/>
    <p:sldId id="271" r:id="rId7"/>
    <p:sldId id="274" r:id="rId8"/>
    <p:sldId id="272" r:id="rId9"/>
    <p:sldId id="273" r:id="rId10"/>
    <p:sldId id="277" r:id="rId11"/>
    <p:sldId id="275" r:id="rId12"/>
    <p:sldId id="288" r:id="rId13"/>
    <p:sldId id="282" r:id="rId14"/>
    <p:sldId id="276" r:id="rId15"/>
    <p:sldId id="283" r:id="rId16"/>
    <p:sldId id="293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11" d="100"/>
          <a:sy n="11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1DBD-48F4-4BF9-896D-B9D0BB3BC82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235DF7-9FB0-47F0-9B71-68DBA6B9E0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1DBD-48F4-4BF9-896D-B9D0BB3BC82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5DF7-9FB0-47F0-9B71-68DBA6B9E0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1DBD-48F4-4BF9-896D-B9D0BB3BC82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5DF7-9FB0-47F0-9B71-68DBA6B9E0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1DBD-48F4-4BF9-896D-B9D0BB3BC82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5DF7-9FB0-47F0-9B71-68DBA6B9E0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1DBD-48F4-4BF9-896D-B9D0BB3BC82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5DF7-9FB0-47F0-9B71-68DBA6B9E08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1DBD-48F4-4BF9-896D-B9D0BB3BC82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5DF7-9FB0-47F0-9B71-68DBA6B9E0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1DBD-48F4-4BF9-896D-B9D0BB3BC82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5DF7-9FB0-47F0-9B71-68DBA6B9E0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1DBD-48F4-4BF9-896D-B9D0BB3BC82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5DF7-9FB0-47F0-9B71-68DBA6B9E0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1DBD-48F4-4BF9-896D-B9D0BB3BC82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5DF7-9FB0-47F0-9B71-68DBA6B9E0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1DBD-48F4-4BF9-896D-B9D0BB3BC82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5DF7-9FB0-47F0-9B71-68DBA6B9E0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1DBD-48F4-4BF9-896D-B9D0BB3BC82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5DF7-9FB0-47F0-9B71-68DBA6B9E0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BA1DBD-48F4-4BF9-896D-B9D0BB3BC82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1235DF7-9FB0-47F0-9B71-68DBA6B9E08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338" y="6350"/>
            <a:ext cx="5608444" cy="6851650"/>
          </a:xfrm>
        </p:spPr>
      </p:pic>
      <p:sp>
        <p:nvSpPr>
          <p:cNvPr id="4" name="Прямоугольник 3"/>
          <p:cNvSpPr/>
          <p:nvPr/>
        </p:nvSpPr>
        <p:spPr>
          <a:xfrm>
            <a:off x="5921069" y="1124744"/>
            <a:ext cx="28803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Хитрой </a:t>
            </a:r>
            <a:r>
              <a:rPr lang="ru-RU" dirty="0"/>
              <a:t>лисице ночью не спится.</a:t>
            </a:r>
            <a:br>
              <a:rPr lang="ru-RU" dirty="0"/>
            </a:br>
            <a:r>
              <a:rPr lang="ru-RU" dirty="0"/>
              <a:t>В курятник лисица пробраться стремится.</a:t>
            </a:r>
            <a:br>
              <a:rPr lang="ru-RU" dirty="0"/>
            </a:br>
            <a:r>
              <a:rPr lang="ru-RU" dirty="0"/>
              <a:t>Стремится лисица поймать петуха.</a:t>
            </a:r>
            <a:br>
              <a:rPr lang="ru-RU" dirty="0"/>
            </a:br>
            <a:r>
              <a:rPr lang="ru-RU" dirty="0"/>
              <a:t>Лисице поймать петуха — чепуха.</a:t>
            </a:r>
            <a:br>
              <a:rPr lang="ru-RU" dirty="0"/>
            </a:br>
            <a:r>
              <a:rPr lang="ru-RU" dirty="0"/>
              <a:t>Вот только в курятник лисица никак</a:t>
            </a:r>
            <a:br>
              <a:rPr lang="ru-RU" dirty="0"/>
            </a:br>
            <a:r>
              <a:rPr lang="ru-RU" dirty="0"/>
              <a:t>Попасть не сумеет, чтоб съесть петуха.</a:t>
            </a:r>
            <a:br>
              <a:rPr lang="ru-RU" dirty="0"/>
            </a:br>
            <a:r>
              <a:rPr lang="ru-RU" dirty="0"/>
              <a:t>Никто чтобы к курам пробраться не мог,</a:t>
            </a:r>
            <a:br>
              <a:rPr lang="ru-RU" dirty="0"/>
            </a:br>
            <a:r>
              <a:rPr lang="ru-RU" dirty="0"/>
              <a:t>Курятник закрыт на висячий замок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(А. Понамарева)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Физкультурное занятие</a:t>
            </a:r>
            <a:br>
              <a:rPr lang="ru-RU" dirty="0" smtClean="0"/>
            </a:br>
            <a:r>
              <a:rPr lang="ru-RU" dirty="0" smtClean="0"/>
              <a:t>«Звериная зарядка»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Скачут, скачут во лесочке</a:t>
            </a:r>
          </a:p>
          <a:p>
            <a:pPr marL="0" indent="0">
              <a:buNone/>
            </a:pPr>
            <a:r>
              <a:rPr lang="ru-RU" sz="1400" dirty="0" smtClean="0"/>
              <a:t>Зайцы – белые клубочки.</a:t>
            </a:r>
          </a:p>
          <a:p>
            <a:pPr marL="0" indent="0">
              <a:buNone/>
            </a:pPr>
            <a:r>
              <a:rPr lang="ru-RU" sz="1400" dirty="0" smtClean="0"/>
              <a:t>(Руки возле груди, как лапки у зайцев)</a:t>
            </a:r>
          </a:p>
          <a:p>
            <a:pPr marL="0" indent="0">
              <a:buNone/>
            </a:pPr>
            <a:r>
              <a:rPr lang="ru-RU" sz="1400" dirty="0" smtClean="0"/>
              <a:t>Прыг – скок, прыг – скок, </a:t>
            </a:r>
          </a:p>
          <a:p>
            <a:pPr marL="0" indent="0">
              <a:buNone/>
            </a:pPr>
            <a:r>
              <a:rPr lang="ru-RU" sz="1400" dirty="0" smtClean="0"/>
              <a:t>Встал зайчонок на пенек</a:t>
            </a:r>
          </a:p>
          <a:p>
            <a:pPr marL="0" indent="0">
              <a:buNone/>
            </a:pPr>
            <a:r>
              <a:rPr lang="ru-RU" sz="1400" dirty="0" smtClean="0"/>
              <a:t>(Прыжки вперед – назад).</a:t>
            </a:r>
          </a:p>
          <a:p>
            <a:pPr marL="0" indent="0">
              <a:buNone/>
            </a:pPr>
            <a:r>
              <a:rPr lang="ru-RU" sz="1400" dirty="0" smtClean="0"/>
              <a:t>Всех построил на зарядку,</a:t>
            </a:r>
          </a:p>
          <a:p>
            <a:pPr marL="0" indent="0">
              <a:buNone/>
            </a:pPr>
            <a:r>
              <a:rPr lang="ru-RU" sz="1400" dirty="0" smtClean="0"/>
              <a:t>Стал показывать зарядку.</a:t>
            </a:r>
          </a:p>
          <a:p>
            <a:pPr marL="0" indent="0">
              <a:buNone/>
            </a:pPr>
            <a:r>
              <a:rPr lang="ru-RU" sz="1400" dirty="0" smtClean="0"/>
              <a:t>Раз! Шагают все на месте.</a:t>
            </a:r>
          </a:p>
          <a:p>
            <a:pPr marL="0" indent="0">
              <a:buNone/>
            </a:pPr>
            <a:r>
              <a:rPr lang="ru-RU" sz="1400" dirty="0" smtClean="0"/>
              <a:t>Два! Руками машут вместе.</a:t>
            </a:r>
          </a:p>
          <a:p>
            <a:pPr marL="0" indent="0">
              <a:buNone/>
            </a:pPr>
            <a:r>
              <a:rPr lang="ru-RU" sz="1400" dirty="0" smtClean="0"/>
              <a:t>Три! Присели, дружно встали.</a:t>
            </a:r>
          </a:p>
          <a:p>
            <a:pPr marL="0" indent="0">
              <a:buNone/>
            </a:pPr>
            <a:r>
              <a:rPr lang="ru-RU" sz="1400" dirty="0" smtClean="0"/>
              <a:t>Все за ушком почесали.</a:t>
            </a:r>
          </a:p>
          <a:p>
            <a:pPr marL="0" indent="0">
              <a:buNone/>
            </a:pPr>
            <a:r>
              <a:rPr lang="ru-RU" sz="1400" dirty="0" smtClean="0"/>
              <a:t>На четыре потянулись</a:t>
            </a:r>
          </a:p>
          <a:p>
            <a:pPr marL="0" indent="0">
              <a:buNone/>
            </a:pPr>
            <a:r>
              <a:rPr lang="ru-RU" sz="1400" dirty="0" smtClean="0"/>
              <a:t>Пять! Прогнулись и нагнулись.</a:t>
            </a:r>
          </a:p>
          <a:p>
            <a:pPr marL="0" indent="0">
              <a:buNone/>
            </a:pPr>
            <a:r>
              <a:rPr lang="ru-RU" sz="1400" dirty="0" smtClean="0"/>
              <a:t>Шесть! Все встали снова в ряд.</a:t>
            </a:r>
          </a:p>
          <a:p>
            <a:pPr marL="0" indent="0">
              <a:buNone/>
            </a:pPr>
            <a:r>
              <a:rPr lang="ru-RU" sz="1400" dirty="0" smtClean="0"/>
              <a:t>Зашагали как отряд.</a:t>
            </a:r>
            <a:endParaRPr lang="ru-RU" sz="1400" dirty="0"/>
          </a:p>
        </p:txBody>
      </p:sp>
      <p:pic>
        <p:nvPicPr>
          <p:cNvPr id="4" name="Рисунок 3" descr="http://dramateshka.ru/images/stories/audio/sborniki-dlya-teatraljnihkh-zanyatiyj/veselaya-zaryad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53650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5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6705"/>
            <a:ext cx="8229600" cy="2996952"/>
          </a:xfrm>
        </p:spPr>
        <p:txBody>
          <a:bodyPr/>
          <a:lstStyle/>
          <a:p>
            <a:r>
              <a:rPr lang="ru-RU" sz="3600" dirty="0" smtClean="0"/>
              <a:t>Художественное слово. </a:t>
            </a:r>
            <a:br>
              <a:rPr lang="ru-RU" sz="3600" dirty="0" smtClean="0"/>
            </a:br>
            <a:r>
              <a:rPr lang="ru-RU" sz="3600" dirty="0" smtClean="0"/>
              <a:t>Чтение сказок В. </a:t>
            </a:r>
            <a:r>
              <a:rPr lang="ru-RU" sz="3600" dirty="0" err="1" smtClean="0"/>
              <a:t>Сутеева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«Мешок яблок», « Яблоко» и других.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ru-RU" b="1" dirty="0" smtClean="0"/>
              <a:t>Цель: </a:t>
            </a:r>
            <a:r>
              <a:rPr lang="ru-RU" sz="1800" dirty="0" smtClean="0"/>
              <a:t>Познакомить детей с творчеством В. </a:t>
            </a:r>
            <a:r>
              <a:rPr lang="ru-RU" sz="1800" dirty="0" err="1" smtClean="0"/>
              <a:t>Сутеева</a:t>
            </a:r>
            <a:r>
              <a:rPr lang="ru-RU" sz="1800" dirty="0" smtClean="0"/>
              <a:t>. Формировать интерес к книгам, учить сопереживать героям сказок. Воспитывать в детях такие качества как смелость, дружелюбие, желание помочь попавшему в беду. </a:t>
            </a:r>
          </a:p>
          <a:p>
            <a:pPr marL="0" indent="0">
              <a:buNone/>
            </a:pPr>
            <a:endParaRPr lang="ru-RU" sz="1800" dirty="0" smtClean="0"/>
          </a:p>
        </p:txBody>
      </p:sp>
      <p:pic>
        <p:nvPicPr>
          <p:cNvPr id="4" name="Рисунок 3" descr="http://www.umniza.de/WebRoot/Store22/Shops/62303963/4B7B/22F3/49BB/CDF8/9694/C0A8/28BE/25AA/978-5-17-057941-9_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2914650" cy="312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babyboom.by/i/photo/page/1200935308_s_suteev-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2474" y="3501007"/>
            <a:ext cx="3062014" cy="312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aminovse.ru/uploads/2013/02/%D0%A1%D1%83%D1%82%D0%B5%D0%B5%D0%B2__0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9" y="3501007"/>
            <a:ext cx="2914015" cy="3129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4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6632"/>
            <a:ext cx="4040188" cy="1152128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Настольный театр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«Зимовье зверей»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16016" y="188640"/>
            <a:ext cx="4176464" cy="1080120"/>
          </a:xfrm>
        </p:spPr>
        <p:txBody>
          <a:bodyPr/>
          <a:lstStyle/>
          <a:p>
            <a:r>
              <a:rPr lang="ru-RU" sz="3200" dirty="0" smtClean="0"/>
              <a:t>  </a:t>
            </a:r>
            <a:r>
              <a:rPr lang="ru-RU" sz="3200" dirty="0" smtClean="0">
                <a:solidFill>
                  <a:schemeClr val="tx1"/>
                </a:solidFill>
              </a:rPr>
              <a:t>Шагающий </a:t>
            </a:r>
            <a:r>
              <a:rPr lang="ru-RU" sz="3200" dirty="0">
                <a:solidFill>
                  <a:schemeClr val="tx1"/>
                </a:solidFill>
              </a:rPr>
              <a:t>театр «Три медведя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1700808"/>
            <a:ext cx="3888432" cy="43924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700808"/>
            <a:ext cx="3960440" cy="4392488"/>
          </a:xfrm>
        </p:spPr>
      </p:pic>
    </p:spTree>
    <p:extLst>
      <p:ext uri="{BB962C8B-B14F-4D97-AF65-F5344CB8AC3E}">
        <p14:creationId xmlns:p14="http://schemas.microsoft.com/office/powerpoint/2010/main" val="26034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Инсценировка сказки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28800"/>
            <a:ext cx="4041775" cy="405552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013" y="1628800"/>
            <a:ext cx="4041775" cy="4055524"/>
          </a:xfrm>
        </p:spPr>
      </p:pic>
    </p:spTree>
    <p:extLst>
      <p:ext uri="{BB962C8B-B14F-4D97-AF65-F5344CB8AC3E}">
        <p14:creationId xmlns:p14="http://schemas.microsoft.com/office/powerpoint/2010/main" val="29611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родителями: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Предложить каждому родителю собственноручно изготовить маски для драматизации.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«Придумай и нарисуй сказку!». Совместная работа детей с родителями.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Помощь в организации выставки «Писатели и поэты о диких животных».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Выставка совместного творчества «В лесу».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Консультации  для родителей: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«Как себя вести в зоопарке»,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«Как развить познавательный интерес у ребенка».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368152"/>
          </a:xfrm>
        </p:spPr>
        <p:txBody>
          <a:bodyPr/>
          <a:lstStyle/>
          <a:p>
            <a:r>
              <a:rPr lang="ru-RU" sz="2800" u="sng" dirty="0" smtClean="0">
                <a:solidFill>
                  <a:schemeClr val="tx1"/>
                </a:solidFill>
              </a:rPr>
              <a:t/>
            </a:r>
            <a:br>
              <a:rPr lang="ru-RU" sz="2800" u="sng" dirty="0" smtClean="0">
                <a:solidFill>
                  <a:schemeClr val="tx1"/>
                </a:solidFill>
              </a:rPr>
            </a:br>
            <a:r>
              <a:rPr lang="ru-RU" sz="2800" u="sng" dirty="0">
                <a:solidFill>
                  <a:schemeClr val="tx1"/>
                </a:solidFill>
              </a:rPr>
              <a:t/>
            </a:r>
            <a:br>
              <a:rPr lang="ru-RU" sz="2800" u="sng" dirty="0">
                <a:solidFill>
                  <a:schemeClr val="tx1"/>
                </a:solidFill>
              </a:rPr>
            </a:br>
            <a:r>
              <a:rPr lang="ru-RU" sz="2800" u="sng" dirty="0" smtClean="0">
                <a:solidFill>
                  <a:schemeClr val="tx1"/>
                </a:solidFill>
              </a:rPr>
              <a:t>Выставка </a:t>
            </a:r>
            <a:r>
              <a:rPr lang="ru-RU" sz="2800" u="sng" dirty="0">
                <a:solidFill>
                  <a:schemeClr val="tx1"/>
                </a:solidFill>
              </a:rPr>
              <a:t>совместного творчества «В лесу».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64705"/>
            <a:ext cx="2664295" cy="19442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836712"/>
            <a:ext cx="2553061" cy="1914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052736"/>
            <a:ext cx="2171160" cy="3251979"/>
          </a:xfrm>
          <a:prstGeom prst="rect">
            <a:avLst/>
          </a:prstGeom>
        </p:spPr>
      </p:pic>
      <p:pic>
        <p:nvPicPr>
          <p:cNvPr id="7" name="Рисунок 6" descr="F:\Конкурс\выставка\IMG_291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7" y="3068960"/>
            <a:ext cx="255306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Конкурс\выставка\IMG_292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Конкурс\выставка\IMG_2924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9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38" y="-4417"/>
            <a:ext cx="9144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1412776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/>
              <a:t>«Мир, окружающий ребенка, - это, прежде всего,</a:t>
            </a:r>
            <a:endParaRPr lang="ru-RU" sz="3200" dirty="0"/>
          </a:p>
          <a:p>
            <a:pPr algn="ctr"/>
            <a:r>
              <a:rPr lang="ru-RU" sz="3200" i="1" dirty="0"/>
              <a:t>мир природы с безграничным богатством явлений,</a:t>
            </a:r>
            <a:endParaRPr lang="ru-RU" sz="3200" dirty="0"/>
          </a:p>
          <a:p>
            <a:pPr algn="ctr"/>
            <a:r>
              <a:rPr lang="ru-RU" sz="3200" i="1" dirty="0"/>
              <a:t>с неисчерпаемой красотой. Здесь, в природе,</a:t>
            </a:r>
            <a:endParaRPr lang="ru-RU" sz="3200" dirty="0"/>
          </a:p>
          <a:p>
            <a:pPr algn="ctr"/>
            <a:r>
              <a:rPr lang="ru-RU" sz="3200" i="1" dirty="0"/>
              <a:t>вечный источник детского разума».</a:t>
            </a:r>
            <a:endParaRPr lang="ru-RU" sz="3200" dirty="0"/>
          </a:p>
          <a:p>
            <a:pPr algn="r"/>
            <a:r>
              <a:rPr lang="ru-RU" sz="3200" dirty="0" smtClean="0"/>
              <a:t> В</a:t>
            </a:r>
            <a:r>
              <a:rPr lang="ru-RU" sz="3200" dirty="0"/>
              <a:t>. А. Сухомлинский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05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38" y="-4417"/>
            <a:ext cx="9144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00" y="2967335"/>
            <a:ext cx="91182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внимание!!!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156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0156" y="4763"/>
            <a:ext cx="920589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986" y="0"/>
            <a:ext cx="5532960" cy="6851650"/>
          </a:xfrm>
        </p:spPr>
      </p:pic>
      <p:sp>
        <p:nvSpPr>
          <p:cNvPr id="3" name="Прямоугольник 2"/>
          <p:cNvSpPr/>
          <p:nvPr/>
        </p:nvSpPr>
        <p:spPr>
          <a:xfrm>
            <a:off x="6156176" y="836712"/>
            <a:ext cx="2088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Сушит</a:t>
            </a:r>
            <a:r>
              <a:rPr lang="ru-RU" dirty="0"/>
              <a:t> белочка на ветке</a:t>
            </a:r>
            <a:br>
              <a:rPr lang="ru-RU" dirty="0"/>
            </a:br>
            <a:r>
              <a:rPr lang="ru-RU" dirty="0"/>
              <a:t>Гриб себе и гриб соседке.</a:t>
            </a:r>
            <a:br>
              <a:rPr lang="ru-RU" dirty="0"/>
            </a:br>
            <a:r>
              <a:rPr lang="ru-RU" dirty="0"/>
              <a:t>А соседка ищет шишки</a:t>
            </a:r>
            <a:br>
              <a:rPr lang="ru-RU" dirty="0"/>
            </a:br>
            <a:r>
              <a:rPr lang="ru-RU" dirty="0"/>
              <a:t>Для себя и для сынишки.</a:t>
            </a:r>
            <a:br>
              <a:rPr lang="ru-RU" dirty="0"/>
            </a:br>
            <a:r>
              <a:rPr lang="ru-RU" dirty="0"/>
              <a:t>А подружке даст орех –</a:t>
            </a:r>
            <a:br>
              <a:rPr lang="ru-RU" dirty="0"/>
            </a:br>
            <a:r>
              <a:rPr lang="ru-RU" dirty="0"/>
              <a:t>Хватит лакомства на всех</a:t>
            </a:r>
            <a:r>
              <a:rPr lang="ru-RU" dirty="0" smtClean="0"/>
              <a:t>!</a:t>
            </a:r>
          </a:p>
          <a:p>
            <a:endParaRPr lang="ru-RU" dirty="0"/>
          </a:p>
          <a:p>
            <a:r>
              <a:rPr lang="ru-RU" dirty="0" smtClean="0"/>
              <a:t>( О. </a:t>
            </a:r>
            <a:r>
              <a:rPr lang="ru-RU" dirty="0" err="1" smtClean="0"/>
              <a:t>Кисилёва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1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0156" y="4763"/>
            <a:ext cx="920589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338" y="-32414"/>
            <a:ext cx="5685458" cy="6993113"/>
          </a:xfrm>
        </p:spPr>
      </p:pic>
      <p:sp>
        <p:nvSpPr>
          <p:cNvPr id="4" name="Прямоугольник 3"/>
          <p:cNvSpPr/>
          <p:nvPr/>
        </p:nvSpPr>
        <p:spPr>
          <a:xfrm>
            <a:off x="5940152" y="1772816"/>
            <a:ext cx="26642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Мишка очень любит мед</a:t>
            </a:r>
            <a:br>
              <a:rPr lang="ru-RU" dirty="0"/>
            </a:br>
            <a:r>
              <a:rPr lang="ru-RU" dirty="0"/>
              <a:t>Свежий, из пчелиных сот</a:t>
            </a:r>
            <a:br>
              <a:rPr lang="ru-RU" dirty="0"/>
            </a:br>
            <a:r>
              <a:rPr lang="ru-RU" dirty="0"/>
              <a:t>Он бы с пчелкой подружился</a:t>
            </a:r>
            <a:br>
              <a:rPr lang="ru-RU" dirty="0"/>
            </a:br>
            <a:r>
              <a:rPr lang="ru-RU" dirty="0"/>
              <a:t>Этим лакомством разжился</a:t>
            </a:r>
            <a:br>
              <a:rPr lang="ru-RU" dirty="0"/>
            </a:br>
            <a:r>
              <a:rPr lang="ru-RU" dirty="0"/>
              <a:t>Только пчелы вот беда</a:t>
            </a:r>
            <a:br>
              <a:rPr lang="ru-RU" dirty="0"/>
            </a:br>
            <a:r>
              <a:rPr lang="ru-RU" dirty="0"/>
              <a:t>С ним не дружат </a:t>
            </a:r>
            <a:r>
              <a:rPr lang="ru-RU" dirty="0" smtClean="0"/>
              <a:t>никогда.</a:t>
            </a:r>
          </a:p>
          <a:p>
            <a:endParaRPr lang="ru-RU" dirty="0"/>
          </a:p>
          <a:p>
            <a:r>
              <a:rPr lang="ru-RU" dirty="0" smtClean="0"/>
              <a:t>(Л. </a:t>
            </a:r>
            <a:r>
              <a:rPr lang="ru-RU" dirty="0" err="1" smtClean="0"/>
              <a:t>Луканова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3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0156" y="4763"/>
            <a:ext cx="920589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333" y="-1850"/>
            <a:ext cx="5583736" cy="6858689"/>
          </a:xfrm>
        </p:spPr>
      </p:pic>
      <p:sp>
        <p:nvSpPr>
          <p:cNvPr id="3" name="Прямоугольник 2"/>
          <p:cNvSpPr/>
          <p:nvPr/>
        </p:nvSpPr>
        <p:spPr>
          <a:xfrm>
            <a:off x="5652120" y="692696"/>
            <a:ext cx="30963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Был такой случай.</a:t>
            </a:r>
            <a:br>
              <a:rPr lang="ru-RU" dirty="0"/>
            </a:br>
            <a:r>
              <a:rPr lang="ru-RU" dirty="0"/>
              <a:t>Ёжик колючий</a:t>
            </a:r>
            <a:br>
              <a:rPr lang="ru-RU" dirty="0"/>
            </a:br>
            <a:r>
              <a:rPr lang="ru-RU" dirty="0"/>
              <a:t>Шёл без тропинок</a:t>
            </a:r>
            <a:br>
              <a:rPr lang="ru-RU" dirty="0"/>
            </a:br>
            <a:r>
              <a:rPr lang="ru-RU" dirty="0"/>
              <a:t>Нёс семь травинок</a:t>
            </a:r>
            <a:br>
              <a:rPr lang="ru-RU" dirty="0"/>
            </a:br>
            <a:r>
              <a:rPr lang="ru-RU" dirty="0"/>
              <a:t>Гриб с толстой ножкой</a:t>
            </a:r>
            <a:br>
              <a:rPr lang="ru-RU" dirty="0"/>
            </a:br>
            <a:r>
              <a:rPr lang="ru-RU" dirty="0"/>
              <a:t>Ягод немножко</a:t>
            </a:r>
            <a:br>
              <a:rPr lang="ru-RU" dirty="0"/>
            </a:br>
            <a:r>
              <a:rPr lang="ru-RU" dirty="0"/>
              <a:t>В дом торопился,</a:t>
            </a:r>
            <a:br>
              <a:rPr lang="ru-RU" dirty="0"/>
            </a:br>
            <a:r>
              <a:rPr lang="ru-RU" dirty="0"/>
              <a:t>Да, заблудился!</a:t>
            </a:r>
            <a:br>
              <a:rPr lang="ru-RU" dirty="0"/>
            </a:br>
            <a:r>
              <a:rPr lang="ru-RU" dirty="0"/>
              <a:t>Вдруг на дорожке</a:t>
            </a:r>
            <a:br>
              <a:rPr lang="ru-RU" dirty="0"/>
            </a:br>
            <a:r>
              <a:rPr lang="ru-RU" dirty="0" err="1"/>
              <a:t>Лисичкины</a:t>
            </a:r>
            <a:r>
              <a:rPr lang="ru-RU" dirty="0"/>
              <a:t> ножки</a:t>
            </a:r>
            <a:br>
              <a:rPr lang="ru-RU" dirty="0"/>
            </a:br>
            <a:r>
              <a:rPr lang="ru-RU" dirty="0"/>
              <a:t>Ежик, как мог,</a:t>
            </a:r>
            <a:br>
              <a:rPr lang="ru-RU" dirty="0"/>
            </a:br>
            <a:r>
              <a:rPr lang="ru-RU" dirty="0"/>
              <a:t>Свернулся в клубок .</a:t>
            </a:r>
            <a:br>
              <a:rPr lang="ru-RU" dirty="0"/>
            </a:br>
            <a:r>
              <a:rPr lang="ru-RU" dirty="0"/>
              <a:t>Так полежал,</a:t>
            </a:r>
            <a:br>
              <a:rPr lang="ru-RU" dirty="0"/>
            </a:br>
            <a:r>
              <a:rPr lang="ru-RU" dirty="0"/>
              <a:t>А потом побежал.</a:t>
            </a:r>
            <a:br>
              <a:rPr lang="ru-RU" dirty="0"/>
            </a:br>
            <a:r>
              <a:rPr lang="ru-RU" dirty="0"/>
              <a:t>Ёжик  - везучий,</a:t>
            </a:r>
            <a:br>
              <a:rPr lang="ru-RU" dirty="0"/>
            </a:br>
            <a:r>
              <a:rPr lang="ru-RU" dirty="0"/>
              <a:t>Потому,  что колючий</a:t>
            </a:r>
            <a:r>
              <a:rPr lang="ru-RU" dirty="0" smtClean="0"/>
              <a:t>!</a:t>
            </a:r>
          </a:p>
          <a:p>
            <a:endParaRPr lang="ru-RU" dirty="0"/>
          </a:p>
          <a:p>
            <a:r>
              <a:rPr lang="ru-RU" dirty="0" smtClean="0"/>
              <a:t>(В. Донская)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0156" y="4763"/>
            <a:ext cx="9205898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28" y="0"/>
            <a:ext cx="5525524" cy="6851650"/>
          </a:xfrm>
        </p:spPr>
      </p:pic>
      <p:sp>
        <p:nvSpPr>
          <p:cNvPr id="4" name="Прямоугольник 3"/>
          <p:cNvSpPr/>
          <p:nvPr/>
        </p:nvSpPr>
        <p:spPr>
          <a:xfrm>
            <a:off x="5652120" y="196552"/>
            <a:ext cx="33843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Зайчик</a:t>
            </a:r>
            <a:r>
              <a:rPr lang="ru-RU" dirty="0"/>
              <a:t> по лесу скакал,</a:t>
            </a:r>
            <a:br>
              <a:rPr lang="ru-RU" dirty="0"/>
            </a:br>
            <a:r>
              <a:rPr lang="ru-RU" dirty="0"/>
              <a:t>На полянке  отдыхал.</a:t>
            </a:r>
            <a:br>
              <a:rPr lang="ru-RU" dirty="0"/>
            </a:br>
            <a:r>
              <a:rPr lang="ru-RU" dirty="0"/>
              <a:t>Ох, бежит лиса-сестрица,</a:t>
            </a:r>
            <a:br>
              <a:rPr lang="ru-RU" dirty="0"/>
            </a:br>
            <a:r>
              <a:rPr lang="ru-RU" dirty="0"/>
              <a:t>На обманы мастерица.</a:t>
            </a:r>
            <a:br>
              <a:rPr lang="ru-RU" dirty="0"/>
            </a:br>
            <a:r>
              <a:rPr lang="ru-RU" dirty="0"/>
              <a:t>Зайчик спрятался под елку.</a:t>
            </a:r>
            <a:br>
              <a:rPr lang="ru-RU" dirty="0"/>
            </a:br>
            <a:r>
              <a:rPr lang="ru-RU" dirty="0"/>
              <a:t>Там – зеленые иголки.</a:t>
            </a:r>
            <a:br>
              <a:rPr lang="ru-RU" dirty="0"/>
            </a:br>
            <a:r>
              <a:rPr lang="ru-RU" dirty="0"/>
              <a:t>Ой! Иголки! Колки! Колки!</a:t>
            </a:r>
            <a:br>
              <a:rPr lang="ru-RU" dirty="0"/>
            </a:br>
            <a:r>
              <a:rPr lang="ru-RU" dirty="0"/>
              <a:t>Зайке лапки очень больно.</a:t>
            </a:r>
            <a:br>
              <a:rPr lang="ru-RU" dirty="0"/>
            </a:br>
            <a:r>
              <a:rPr lang="ru-RU" dirty="0"/>
              <a:t>Страхов на него довольно!</a:t>
            </a:r>
            <a:br>
              <a:rPr lang="ru-RU" dirty="0"/>
            </a:br>
            <a:r>
              <a:rPr lang="ru-RU" dirty="0"/>
              <a:t>Мы пойдем прогоним </a:t>
            </a:r>
            <a:r>
              <a:rPr lang="ru-RU" dirty="0" err="1"/>
              <a:t>лиску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темный лес, совсем не близко.</a:t>
            </a:r>
            <a:br>
              <a:rPr lang="ru-RU" dirty="0"/>
            </a:br>
            <a:r>
              <a:rPr lang="ru-RU" dirty="0"/>
              <a:t>Зайка! К дому поспеши,</a:t>
            </a:r>
            <a:br>
              <a:rPr lang="ru-RU" dirty="0"/>
            </a:br>
            <a:r>
              <a:rPr lang="ru-RU" dirty="0"/>
              <a:t>Видишь, рядом ни души</a:t>
            </a:r>
            <a:r>
              <a:rPr lang="ru-RU" dirty="0" smtClean="0"/>
              <a:t>!</a:t>
            </a:r>
          </a:p>
          <a:p>
            <a:endParaRPr lang="ru-RU" dirty="0"/>
          </a:p>
          <a:p>
            <a:r>
              <a:rPr lang="ru-RU" dirty="0" smtClean="0"/>
              <a:t>(Н. Мельник)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Дидактическая игра «Чей хвост?»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Дидактические задачи: </a:t>
            </a:r>
            <a:r>
              <a:rPr lang="ru-RU" sz="1600" dirty="0" smtClean="0"/>
              <a:t>закрепить </a:t>
            </a:r>
            <a:r>
              <a:rPr lang="ru-RU" sz="1600" dirty="0"/>
              <a:t>знания </a:t>
            </a:r>
            <a:r>
              <a:rPr lang="ru-RU" sz="1600" dirty="0" smtClean="0"/>
              <a:t>о диких животных, упражняться </a:t>
            </a:r>
            <a:r>
              <a:rPr lang="ru-RU" sz="1600" dirty="0"/>
              <a:t>в </a:t>
            </a:r>
            <a:r>
              <a:rPr lang="ru-RU" sz="1600" dirty="0" smtClean="0"/>
              <a:t>словообразовании, закрепить </a:t>
            </a:r>
            <a:r>
              <a:rPr lang="ru-RU" sz="1600" dirty="0"/>
              <a:t>умение образовывать притяжательные прилагательные, развивать способность </a:t>
            </a:r>
            <a:r>
              <a:rPr lang="ru-RU" sz="1600" dirty="0" smtClean="0"/>
              <a:t>анализировать, </a:t>
            </a:r>
            <a:r>
              <a:rPr lang="ru-RU" sz="1600" dirty="0"/>
              <a:t>развитие мелкой моторики рук</a:t>
            </a:r>
            <a:r>
              <a:rPr lang="ru-RU" sz="1600" dirty="0" smtClean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924944"/>
            <a:ext cx="6912768" cy="31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>
            <a:normAutofit/>
          </a:bodyPr>
          <a:lstStyle/>
          <a:p>
            <a:r>
              <a:rPr lang="ru-RU" dirty="0" smtClean="0"/>
              <a:t>Изобразительная деятельность. Лепка. «Зайчонок»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Задачи: </a:t>
            </a:r>
            <a:r>
              <a:rPr lang="ru-RU" sz="1600" dirty="0" smtClean="0"/>
              <a:t>учить детей лепить зайца, используя игрушку в качестве натуры; передавать форму частей игрушки: овальную (туловище), округлую (голова), цилиндрическую ( ноги); передавать пропорциональное соотношение частей и деталей(уши, хвост, лапы); учить объединить выделенные части в одно целое. Развивать мелкую моторику, словарный запас, усидчивость, творческие способности.</a:t>
            </a:r>
            <a:endParaRPr lang="ru-RU" sz="1600" dirty="0"/>
          </a:p>
        </p:txBody>
      </p:sp>
      <p:pic>
        <p:nvPicPr>
          <p:cNvPr id="4" name="Рисунок 3" descr="http://domik-v-internete.ru/wp-content/uploads/2011/12/%D0%BB%D0%B5%D0%BF%D0%B8%D0%BC_%D0%B7%D0%B0%D0%B9%D1%86%D0%B0_%D0%B2%D0%B8%D0%B4_%D1%81%D0%BF%D0%B5%D1%80%D0%B5%D0%B4%D0%B8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77830"/>
            <a:ext cx="2088232" cy="238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omanadvice.ru/sites/default/files/plastilinovyy_zayac_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153347"/>
            <a:ext cx="2664296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webkarapuz.ru/resize/100/341/w/uploads/section/135760023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177830"/>
            <a:ext cx="2880320" cy="2389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3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Дидактическая игра </a:t>
            </a:r>
            <a:br>
              <a:rPr lang="ru-RU" dirty="0" smtClean="0"/>
            </a:br>
            <a:r>
              <a:rPr lang="ru-RU" dirty="0" smtClean="0"/>
              <a:t>Угадай, чьи следы»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Дидактические задачи: </a:t>
            </a:r>
            <a:r>
              <a:rPr lang="ru-RU" sz="1600" dirty="0"/>
              <a:t>закрепить знания о диких животных, </a:t>
            </a:r>
            <a:r>
              <a:rPr lang="ru-RU" sz="1600" dirty="0" smtClean="0"/>
              <a:t>закрепить </a:t>
            </a:r>
            <a:r>
              <a:rPr lang="ru-RU" sz="1600" dirty="0"/>
              <a:t>умение образовывать притяжательные прилагательные, развивать способность анализировать, развитие </a:t>
            </a:r>
            <a:r>
              <a:rPr lang="ru-RU" sz="1600" dirty="0" smtClean="0"/>
              <a:t>у детей зрительного анализа изображений предметов.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  <p:pic>
        <p:nvPicPr>
          <p:cNvPr id="4" name="Рисунок 3" descr="http://oxothik.ru/userimages/volk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392" y="2985493"/>
            <a:ext cx="1524000" cy="158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voxota.ru/documents/W74_pasted_31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634" y="4509120"/>
            <a:ext cx="238125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2.gstatic.com/images?q=tbn:ANd9GcSDIA-jnrzIFLtz4LMxe5VBXsjtZSqTYcEV7Pqxc3KU0i4nXYz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7317" y="2894687"/>
            <a:ext cx="139065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naturalimages.ru/images/sled-ezha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189" y="5013176"/>
            <a:ext cx="3909060" cy="1170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ubzi.com/f/lg-Bear-Footprints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2111375" cy="172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piterhunt.ru/pages/literatura/formozov/inforest/InForest-10.gif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727" y="2832180"/>
            <a:ext cx="2190751" cy="178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09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Подвижная игра на прогулке</a:t>
            </a:r>
            <a:br>
              <a:rPr lang="ru-RU" dirty="0" smtClean="0"/>
            </a:br>
            <a:r>
              <a:rPr lang="ru-RU" dirty="0" smtClean="0"/>
              <a:t>«Зайцы и волк»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Цель: </a:t>
            </a:r>
            <a:r>
              <a:rPr lang="ru-RU" sz="1700" dirty="0" smtClean="0"/>
              <a:t>расширять представление о лесных обитателях, об их повадках, учится видеть общие и специфические особенности животных, изображать их жестами, движениями, эмоциональными реакциями.</a:t>
            </a:r>
          </a:p>
          <a:p>
            <a:r>
              <a:rPr lang="ru-RU" b="1" dirty="0" smtClean="0"/>
              <a:t>Ход игры</a:t>
            </a:r>
            <a:r>
              <a:rPr lang="ru-RU" dirty="0" smtClean="0"/>
              <a:t>: </a:t>
            </a:r>
            <a:r>
              <a:rPr lang="ru-RU" sz="1700" dirty="0" smtClean="0"/>
              <a:t>Одного из играющих выбирают волком. Остальные дети изображают зайцев. На одной стороне площадки»зайцы2 устраивают себе домики (чертят кружочки). В начале игры «зайцы2стоят в своих домиках; волк – в другом конце площадке ( в овраге). Воспитатель говорит: </a:t>
            </a:r>
          </a:p>
          <a:p>
            <a:pPr marL="0" indent="0" algn="ctr">
              <a:buNone/>
            </a:pPr>
            <a:r>
              <a:rPr lang="ru-RU" sz="1700" dirty="0" smtClean="0"/>
              <a:t>« Зайки скачут, скок, скок, скок,</a:t>
            </a:r>
          </a:p>
          <a:p>
            <a:pPr marL="0" indent="0" algn="ctr">
              <a:buNone/>
            </a:pPr>
            <a:r>
              <a:rPr lang="ru-RU" sz="1700" dirty="0" smtClean="0"/>
              <a:t>На зеленый на лужок.</a:t>
            </a:r>
          </a:p>
          <a:p>
            <a:pPr marL="0" indent="0" algn="ctr">
              <a:buNone/>
            </a:pPr>
            <a:r>
              <a:rPr lang="ru-RU" sz="1700" dirty="0" smtClean="0"/>
              <a:t>Травку щиплют, кушают,</a:t>
            </a:r>
          </a:p>
          <a:p>
            <a:pPr marL="0" indent="0" algn="ctr">
              <a:buNone/>
            </a:pPr>
            <a:r>
              <a:rPr lang="ru-RU" sz="1700" dirty="0" smtClean="0"/>
              <a:t>Осторожно слушают: не идет ли волк?»</a:t>
            </a:r>
          </a:p>
          <a:p>
            <a:pPr marL="0" indent="0">
              <a:buNone/>
            </a:pPr>
            <a:r>
              <a:rPr lang="ru-RU" sz="1700" dirty="0" smtClean="0"/>
              <a:t>         Зайцы выпрыгивают из домиков и разбегаются по площадке. Они то прыгают на двух ногах, то присаживаются, щиплют травку и оглядываются. Когда воспитатель произносит последнее слово, волк выходит из оврага и бежит за зайцами. Они убегают каждый в свой домик. Пойманных зайцев, волк уводит к себе в овраг. Как только волк уходит, воспитатель повторяет текст стихотворения и игра возобновляется.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0185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gallery dir="l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502</TotalTime>
  <Words>580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 «Чей хвост?»</vt:lpstr>
      <vt:lpstr>Изобразительная деятельность. Лепка. «Зайчонок»</vt:lpstr>
      <vt:lpstr>Дидактическая игра  Угадай, чьи следы»</vt:lpstr>
      <vt:lpstr>Подвижная игра на прогулке «Зайцы и волк» </vt:lpstr>
      <vt:lpstr>Физкультурное занятие «Звериная зарядка»</vt:lpstr>
      <vt:lpstr>Художественное слово.  Чтение сказок В. Сутеева  «Мешок яблок», « Яблоко» и других. </vt:lpstr>
      <vt:lpstr>Презентация PowerPoint</vt:lpstr>
      <vt:lpstr>Инсценировка сказки «Заюшкина избушка»</vt:lpstr>
      <vt:lpstr>Работа с родителями: </vt:lpstr>
      <vt:lpstr>  Выставка совместного творчества «В лесу».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Куликова Наталья Викторовна</dc:creator>
  <cp:lastModifiedBy>Аслан и Таня</cp:lastModifiedBy>
  <cp:revision>77</cp:revision>
  <cp:lastPrinted>2014-11-16T19:50:13Z</cp:lastPrinted>
  <dcterms:created xsi:type="dcterms:W3CDTF">2013-02-03T14:44:41Z</dcterms:created>
  <dcterms:modified xsi:type="dcterms:W3CDTF">2015-10-22T18:30:59Z</dcterms:modified>
</cp:coreProperties>
</file>