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1" r:id="rId3"/>
    <p:sldId id="322" r:id="rId4"/>
    <p:sldId id="324" r:id="rId5"/>
    <p:sldId id="328" r:id="rId6"/>
    <p:sldId id="329" r:id="rId7"/>
    <p:sldId id="330" r:id="rId8"/>
    <p:sldId id="282" r:id="rId9"/>
    <p:sldId id="332" r:id="rId10"/>
    <p:sldId id="334" r:id="rId11"/>
    <p:sldId id="302" r:id="rId12"/>
    <p:sldId id="304" r:id="rId13"/>
    <p:sldId id="320" r:id="rId14"/>
    <p:sldId id="311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9900"/>
    <a:srgbClr val="FF9999"/>
    <a:srgbClr val="FF7C80"/>
    <a:srgbClr val="CCCC00"/>
    <a:srgbClr val="CC9900"/>
    <a:srgbClr val="FF00FF"/>
    <a:srgbClr val="FF6699"/>
    <a:srgbClr val="FF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5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2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6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1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6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0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FCC1-6985-401C-B8A8-B6B203E0B92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A69C-496C-40A3-ACB7-CCF67F049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0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Сегодня мы проведем конкурс</a:t>
            </a:r>
            <a:b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«Знаете ли вы птиц?».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294967295"/>
          </p:nvPr>
        </p:nvSpPr>
        <p:spPr>
          <a:xfrm>
            <a:off x="4687888" y="4221163"/>
            <a:ext cx="4456112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Users\user\Pictures\Фото\портфолио\DSC_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90" y="1844824"/>
            <a:ext cx="6833230" cy="4536504"/>
          </a:xfrm>
          <a:prstGeom prst="rect">
            <a:avLst/>
          </a:prstGeom>
          <a:noFill/>
          <a:ln w="76200"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423082"/>
            <a:ext cx="78872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ЗАДАНИЕ 6.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/>
              </a:rPr>
              <a:t>Игра «Найди </a:t>
            </a:r>
            <a:r>
              <a:rPr lang="ru-RU" sz="2800" b="1" dirty="0">
                <a:latin typeface="Arial" panose="020B0604020202020204" pitchFamily="34" charset="0"/>
                <a:ea typeface="Times New Roman"/>
              </a:rPr>
              <a:t>дом для птицы</a:t>
            </a:r>
            <a:r>
              <a:rPr lang="ru-RU" sz="2800" b="1" dirty="0" smtClean="0">
                <a:latin typeface="Arial" panose="020B0604020202020204" pitchFamily="34" charset="0"/>
                <a:ea typeface="Times New Roman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/>
              </a:rPr>
              <a:t>Правила игры: Рассмотрите внимательно картинку на мольберте, назовите птицу, изображение которой находится в середине, затем найдите её гнездо и скажите, </a:t>
            </a:r>
            <a:r>
              <a:rPr lang="ru-RU" sz="2400" dirty="0">
                <a:latin typeface="Arial" panose="020B0604020202020204" pitchFamily="34" charset="0"/>
                <a:ea typeface="Times New Roman"/>
              </a:rPr>
              <a:t>где 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</a:rPr>
              <a:t> расположено его изображение, для </a:t>
            </a:r>
            <a:r>
              <a:rPr lang="ru-RU" sz="2400" dirty="0">
                <a:latin typeface="Arial" panose="020B0604020202020204" pitchFamily="34" charset="0"/>
                <a:ea typeface="Times New Roman"/>
              </a:rPr>
              <a:t>этого вам нужно пользоваться словами:  в верхнем углу слева, справа в среднем ряду, в нижнем ряду посередине …</a:t>
            </a:r>
            <a:endParaRPr lang="ru-RU" dirty="0">
              <a:latin typeface="Arial" panose="020B06040202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4152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«Найди дом для птицы».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Pictures\Фото\портфолио\DSC_0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718417" cy="4093614"/>
          </a:xfrm>
          <a:prstGeom prst="rect">
            <a:avLst/>
          </a:prstGeom>
          <a:noFill/>
          <a:ln w="76200"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Pictures\Фото\портфолио\DSC_0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736304" cy="4120551"/>
          </a:xfrm>
          <a:prstGeom prst="rect">
            <a:avLst/>
          </a:prstGeom>
          <a:noFill/>
          <a:ln w="7620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1595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ЗАДАНИЕ 7.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Рассмотрите знаки и расскажите, что они обозначают? </a:t>
            </a:r>
            <a:r>
              <a:rPr lang="ru-RU" sz="31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294967295"/>
          </p:nvPr>
        </p:nvSpPr>
        <p:spPr>
          <a:xfrm>
            <a:off x="4427985" y="1916832"/>
            <a:ext cx="4176463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-Нельзя шуметь в лесу.</a:t>
            </a:r>
          </a:p>
          <a:p>
            <a:pPr marL="0" indent="0">
              <a:buNone/>
            </a:pPr>
            <a:r>
              <a:rPr lang="ru-RU" dirty="0" smtClean="0"/>
              <a:t>-Нельзя бросать мусор.</a:t>
            </a:r>
          </a:p>
          <a:p>
            <a:pPr marL="0" indent="0">
              <a:buNone/>
            </a:pPr>
            <a:r>
              <a:rPr lang="ru-RU" dirty="0" smtClean="0"/>
              <a:t>-Нельзя разжигать огонь.</a:t>
            </a:r>
          </a:p>
          <a:p>
            <a:pPr marL="0" indent="0">
              <a:buNone/>
            </a:pPr>
            <a:r>
              <a:rPr lang="ru-RU" dirty="0" smtClean="0"/>
              <a:t>-Не разорять гнезда.</a:t>
            </a:r>
          </a:p>
          <a:p>
            <a:pPr marL="0" indent="0">
              <a:buNone/>
            </a:pPr>
            <a:r>
              <a:rPr lang="ru-RU" dirty="0" smtClean="0"/>
              <a:t>-Нельзя разорять муравейники.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 т.д.</a:t>
            </a:r>
          </a:p>
        </p:txBody>
      </p:sp>
      <p:pic>
        <p:nvPicPr>
          <p:cNvPr id="5122" name="Picture 2" descr="C:\Users\user\Pictures\Фото\портфолио\DSC_0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9686"/>
            <a:ext cx="2736304" cy="4120551"/>
          </a:xfrm>
          <a:prstGeom prst="rect">
            <a:avLst/>
          </a:prstGeom>
          <a:noFill/>
          <a:ln w="76200"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Продуктивная деятельность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Pictures\Фото\портфолио\DSC_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94872"/>
            <a:ext cx="2960167" cy="4457662"/>
          </a:xfrm>
          <a:prstGeom prst="rect">
            <a:avLst/>
          </a:prstGeom>
          <a:noFill/>
          <a:ln w="76200">
            <a:solidFill>
              <a:srgbClr val="CC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Фото\портфолио\DSC_0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6" y="1700808"/>
            <a:ext cx="3048000" cy="2024063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Фото\портфолио\DSC_0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81182"/>
            <a:ext cx="3048000" cy="202406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Выставка  детских  работ.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user\Pictures\Фото\портфолио\DSC_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74096"/>
            <a:ext cx="7431866" cy="4935224"/>
          </a:xfrm>
          <a:prstGeom prst="rect">
            <a:avLst/>
          </a:prstGeom>
          <a:noFill/>
          <a:ln w="76200"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7030A0"/>
                </a:solidFill>
              </a:rPr>
              <a:t>«ПТИЦЫ  НАШИ  ДРУЗЬЯ»</a:t>
            </a:r>
            <a:endParaRPr lang="ru-RU" sz="67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user\Pictures\Фото\портфолио\DSC_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2040"/>
            <a:ext cx="7760267" cy="515330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ЗАДАНИЕ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1. Разминка.</a:t>
            </a: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dirty="0" smtClean="0"/>
              <a:t>-</a:t>
            </a:r>
            <a:r>
              <a:rPr lang="ru-RU" sz="2400" dirty="0">
                <a:latin typeface="Arial" panose="020B0604020202020204" pitchFamily="34" charset="0"/>
              </a:rPr>
              <a:t>Я предлагаю вам сначала сыграть в игры: </a:t>
            </a:r>
          </a:p>
          <a:p>
            <a:r>
              <a:rPr lang="ru-RU" sz="2400" b="1" dirty="0">
                <a:latin typeface="Arial" panose="020B0604020202020204" pitchFamily="34" charset="0"/>
              </a:rPr>
              <a:t>«Знаете ли вы птиц?» 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</a:rPr>
              <a:t>Я буду называть птиц, как только вы услышите другое слово –  </a:t>
            </a:r>
            <a:r>
              <a:rPr lang="ru-RU" sz="2400" dirty="0" smtClean="0">
                <a:latin typeface="Arial" panose="020B0604020202020204" pitchFamily="34" charset="0"/>
              </a:rPr>
              <a:t>хлопайте </a:t>
            </a:r>
            <a:r>
              <a:rPr lang="ru-RU" sz="2400" dirty="0">
                <a:latin typeface="Arial" panose="020B0604020202020204" pitchFamily="34" charset="0"/>
              </a:rPr>
              <a:t>в ладоши. Будьте внимательны!</a:t>
            </a:r>
          </a:p>
          <a:p>
            <a:r>
              <a:rPr lang="ru-RU" sz="2400" dirty="0">
                <a:latin typeface="Arial" panose="020B0604020202020204" pitchFamily="34" charset="0"/>
              </a:rPr>
              <a:t>1.Прилетели птицы: голуби, синицы, аисты, вороны, галки, мухи и стрижи.</a:t>
            </a:r>
          </a:p>
          <a:p>
            <a:r>
              <a:rPr lang="ru-RU" sz="2400" dirty="0">
                <a:latin typeface="Arial" panose="020B0604020202020204" pitchFamily="34" charset="0"/>
              </a:rPr>
              <a:t>2.Прилетели птицы: голуби, синицы, аисты, вороны, галки, макароны.</a:t>
            </a:r>
          </a:p>
          <a:p>
            <a:r>
              <a:rPr lang="ru-RU" sz="2400" dirty="0">
                <a:latin typeface="Arial" panose="020B0604020202020204" pitchFamily="34" charset="0"/>
              </a:rPr>
              <a:t>3.Прилетели птицы: голуби, синицы, чибисы, чижи, галки, стрижи, комары, кукушки.</a:t>
            </a:r>
          </a:p>
          <a:p>
            <a:r>
              <a:rPr lang="ru-RU" sz="2400" dirty="0">
                <a:latin typeface="Arial" panose="020B0604020202020204" pitchFamily="34" charset="0"/>
              </a:rPr>
              <a:t>4.Прилетели птицы: голуби, куницы, поползни, синицы.</a:t>
            </a:r>
          </a:p>
          <a:p>
            <a:r>
              <a:rPr lang="ru-RU" sz="2400" dirty="0">
                <a:latin typeface="Arial" panose="020B0604020202020204" pitchFamily="34" charset="0"/>
              </a:rPr>
              <a:t>5.Прилетели птицы: голуби, синицы, галки, стрижи, сороки, воробьи, чижи, аисты, кукушки, лебеди, скворцы…… Все вы 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450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«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Бывает или не бывает?»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Послушайте вопросы и ответьте - бывает такое или нет.</a:t>
            </a:r>
          </a:p>
          <a:p>
            <a:r>
              <a:rPr lang="ru-RU" sz="2400" dirty="0">
                <a:latin typeface="Arial" panose="020B0604020202020204" pitchFamily="34" charset="0"/>
              </a:rPr>
              <a:t>Педагог задаёт вопросы по очереди каждой из команд. </a:t>
            </a:r>
          </a:p>
          <a:p>
            <a:r>
              <a:rPr lang="ru-RU" sz="2400" dirty="0">
                <a:latin typeface="Arial" panose="020B0604020202020204" pitchFamily="34" charset="0"/>
              </a:rPr>
              <a:t>1. Может ли клест жить в березовой роще?</a:t>
            </a:r>
          </a:p>
          <a:p>
            <a:r>
              <a:rPr lang="ru-RU" sz="2400" dirty="0">
                <a:latin typeface="Arial" panose="020B0604020202020204" pitchFamily="34" charset="0"/>
              </a:rPr>
              <a:t>2. Может ли дятел жить на лугу? </a:t>
            </a:r>
          </a:p>
          <a:p>
            <a:r>
              <a:rPr lang="ru-RU" sz="2400" dirty="0">
                <a:latin typeface="Arial" panose="020B0604020202020204" pitchFamily="34" charset="0"/>
              </a:rPr>
              <a:t>3. Бывает так, что на дворе мороз, а  в гнезде птенчики?</a:t>
            </a:r>
          </a:p>
          <a:p>
            <a:r>
              <a:rPr lang="ru-RU" sz="2400" dirty="0">
                <a:latin typeface="Arial" panose="020B0604020202020204" pitchFamily="34" charset="0"/>
              </a:rPr>
              <a:t>4. Бывает так, что в январе воробей кормит птенцов?</a:t>
            </a:r>
          </a:p>
          <a:p>
            <a:r>
              <a:rPr lang="ru-RU" sz="2400" dirty="0">
                <a:latin typeface="Arial" panose="020B0604020202020204" pitchFamily="34" charset="0"/>
              </a:rPr>
              <a:t>5. Бывает так, что мороз, снегу много, а скворцы плоды </a:t>
            </a:r>
            <a:r>
              <a:rPr lang="ru-RU" sz="2400" dirty="0" smtClean="0">
                <a:latin typeface="Arial" panose="020B0604020202020204" pitchFamily="34" charset="0"/>
              </a:rPr>
              <a:t>рябины кушают</a:t>
            </a:r>
            <a:r>
              <a:rPr lang="ru-RU" sz="2400" dirty="0">
                <a:latin typeface="Arial" panose="020B0604020202020204" pitchFamily="34" charset="0"/>
              </a:rPr>
              <a:t>?</a:t>
            </a:r>
          </a:p>
          <a:p>
            <a:r>
              <a:rPr lang="ru-RU" sz="2400" dirty="0">
                <a:latin typeface="Arial" panose="020B0604020202020204" pitchFamily="34" charset="0"/>
              </a:rPr>
              <a:t>6. Зимой ласточки летают?</a:t>
            </a:r>
          </a:p>
        </p:txBody>
      </p:sp>
    </p:spTree>
    <p:extLst>
      <p:ext uri="{BB962C8B-B14F-4D97-AF65-F5344CB8AC3E}">
        <p14:creationId xmlns:p14="http://schemas.microsoft.com/office/powerpoint/2010/main" val="31109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ЗАДАНИЕ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Разместите птиц по местам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</a:rPr>
              <a:t>». </a:t>
            </a:r>
          </a:p>
          <a:p>
            <a:r>
              <a:rPr lang="ru-RU" sz="2400" dirty="0">
                <a:latin typeface="Arial" panose="020B0604020202020204" pitchFamily="34" charset="0"/>
              </a:rPr>
              <a:t>-Рассмотрите на  мольбертах условные обозначения и скажите, что они означают (</a:t>
            </a:r>
            <a:r>
              <a:rPr lang="ru-RU" sz="2400" b="1" dirty="0">
                <a:latin typeface="Arial" panose="020B0604020202020204" pitchFamily="34" charset="0"/>
              </a:rPr>
              <a:t>перелетные птицы – зимующие птицы). 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-Возьмите по одной картинке, рассмотрите, какая на ней изображена птица, и поместите её на мольберт с тем условным обозначением, который её подходит.</a:t>
            </a:r>
            <a:r>
              <a:rPr lang="ru-RU" sz="2400" i="1" dirty="0">
                <a:latin typeface="Arial" panose="020B0604020202020204" pitchFamily="34" charset="0"/>
              </a:rPr>
              <a:t>(дети выполняют задание)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-Ребята,  у нас стало две команды, придумайте названия своим командам и представьте их (</a:t>
            </a:r>
            <a:r>
              <a:rPr lang="ru-RU" sz="2400" i="1" dirty="0">
                <a:latin typeface="Arial" panose="020B0604020202020204" pitchFamily="34" charset="0"/>
              </a:rPr>
              <a:t>дети договариваются</a:t>
            </a:r>
            <a:r>
              <a:rPr lang="ru-RU" sz="2400" dirty="0">
                <a:latin typeface="Arial" panose="020B0604020202020204" pitchFamily="34" charset="0"/>
              </a:rPr>
              <a:t>).</a:t>
            </a:r>
          </a:p>
          <a:p>
            <a:r>
              <a:rPr lang="ru-RU" sz="2400" dirty="0">
                <a:latin typeface="Arial" panose="020B0604020202020204" pitchFamily="34" charset="0"/>
              </a:rPr>
              <a:t>-А теперь проверьте друг у друга правильность выполнения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853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ЗАДАНИЕ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3.</a:t>
            </a: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</a:rPr>
              <a:t>Конкурс </a:t>
            </a:r>
            <a:r>
              <a:rPr lang="ru-RU" sz="2400" b="1" dirty="0">
                <a:latin typeface="Arial" panose="020B0604020202020204" pitchFamily="34" charset="0"/>
              </a:rPr>
              <a:t>капитанов.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Вопросы для капитана </a:t>
            </a:r>
            <a:r>
              <a:rPr lang="ru-RU" sz="2400" b="1" dirty="0">
                <a:latin typeface="Arial" panose="020B0604020202020204" pitchFamily="34" charset="0"/>
              </a:rPr>
              <a:t>команды «Соловушки»: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- Какую птицу называют лесным доктором и почему? (дятел)</a:t>
            </a:r>
          </a:p>
          <a:p>
            <a:r>
              <a:rPr lang="ru-RU" sz="2400" dirty="0">
                <a:latin typeface="Arial" panose="020B0604020202020204" pitchFamily="34" charset="0"/>
              </a:rPr>
              <a:t>- Зачем клесту крестообразный клюв? (вышелушивать шишки) </a:t>
            </a:r>
          </a:p>
          <a:p>
            <a:r>
              <a:rPr lang="ru-RU" sz="2400" dirty="0" smtClean="0">
                <a:latin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</a:rPr>
              <a:t>Какую птицу называют “сплетницей”? (сорока)</a:t>
            </a:r>
          </a:p>
          <a:p>
            <a:r>
              <a:rPr lang="ru-RU" sz="2400" dirty="0">
                <a:latin typeface="Arial" panose="020B0604020202020204" pitchFamily="34" charset="0"/>
              </a:rPr>
              <a:t>- Кто знаменитая </a:t>
            </a:r>
            <a:r>
              <a:rPr lang="ru-RU" sz="2400" dirty="0" err="1">
                <a:latin typeface="Arial" panose="020B0604020202020204" pitchFamily="34" charset="0"/>
              </a:rPr>
              <a:t>каркуша</a:t>
            </a:r>
            <a:r>
              <a:rPr lang="ru-RU" sz="2400" dirty="0">
                <a:latin typeface="Arial" panose="020B0604020202020204" pitchFamily="34" charset="0"/>
              </a:rPr>
              <a:t>? (ворона)</a:t>
            </a:r>
          </a:p>
          <a:p>
            <a:r>
              <a:rPr lang="ru-RU" sz="2400" dirty="0">
                <a:latin typeface="Arial" panose="020B0604020202020204" pitchFamily="34" charset="0"/>
              </a:rPr>
              <a:t>Вопросы для капитана </a:t>
            </a:r>
            <a:r>
              <a:rPr lang="ru-RU" sz="2400" b="1" dirty="0">
                <a:latin typeface="Arial" panose="020B0604020202020204" pitchFamily="34" charset="0"/>
              </a:rPr>
              <a:t>команды «Скворушки»:</a:t>
            </a:r>
            <a:endParaRPr lang="ru-RU" sz="2400" dirty="0">
              <a:latin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</a:rPr>
              <a:t>- С прилетом, каких птиц, по народным приметам, мы считаем начало весны? (грачей). </a:t>
            </a:r>
          </a:p>
          <a:p>
            <a:r>
              <a:rPr lang="ru-RU" sz="2400" dirty="0" smtClean="0">
                <a:latin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</a:rPr>
              <a:t>Какая птица поет ночью? (соловей).</a:t>
            </a:r>
          </a:p>
          <a:p>
            <a:r>
              <a:rPr lang="ru-RU" sz="2400" dirty="0" smtClean="0">
                <a:latin typeface="Arial" panose="020B0604020202020204" pitchFamily="34" charset="0"/>
              </a:rPr>
              <a:t>- Кто </a:t>
            </a:r>
            <a:r>
              <a:rPr lang="ru-RU" sz="2400" dirty="0">
                <a:latin typeface="Arial" panose="020B0604020202020204" pitchFamily="34" charset="0"/>
              </a:rPr>
              <a:t>днём спит, ночью летает, прохожих пугает? (филин)</a:t>
            </a:r>
          </a:p>
          <a:p>
            <a:r>
              <a:rPr lang="ru-RU" sz="2400" dirty="0" smtClean="0">
                <a:latin typeface="Arial" panose="020B0604020202020204" pitchFamily="34" charset="0"/>
              </a:rPr>
              <a:t>- Что </a:t>
            </a:r>
            <a:r>
              <a:rPr lang="ru-RU" sz="2400" dirty="0">
                <a:latin typeface="Arial" panose="020B0604020202020204" pitchFamily="34" charset="0"/>
              </a:rPr>
              <a:t>птицам зимой страшнее – холод или голод? (голод)</a:t>
            </a:r>
          </a:p>
        </p:txBody>
      </p:sp>
    </p:spTree>
    <p:extLst>
      <p:ext uri="{BB962C8B-B14F-4D97-AF65-F5344CB8AC3E}">
        <p14:creationId xmlns:p14="http://schemas.microsoft.com/office/powerpoint/2010/main" val="32448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ЗАДАНИЕ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4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Вопросы каждой </a:t>
            </a:r>
            <a:r>
              <a:rPr lang="ru-RU" sz="2800" b="1" dirty="0">
                <a:latin typeface="Times New Roman"/>
                <a:ea typeface="Times New Roman"/>
              </a:rPr>
              <a:t>команде по очереди.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Птица, призванная лучшим певцом в мире?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Птица, лучший почтальон?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Птица, которая не растит своих птенцов?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Какие птицы служили Бабе-Яге.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Какая птица снесла бабе и деду золотое яичко?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С какой птицей дружит Винни-Пух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Какая птица не летает?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В какую птицу превратился гадкий утёнок?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Times New Roman"/>
              </a:rPr>
              <a:t>Какая птица славится своим необычным хвостом?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10.Птицы</a:t>
            </a:r>
            <a:r>
              <a:rPr lang="ru-RU" sz="2800" dirty="0">
                <a:latin typeface="Times New Roman"/>
                <a:ea typeface="Times New Roman"/>
              </a:rPr>
              <a:t>, с которыми путешествовал Нильс.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11.Птицы</a:t>
            </a:r>
            <a:r>
              <a:rPr lang="ru-RU" sz="2800" dirty="0">
                <a:latin typeface="Times New Roman"/>
                <a:ea typeface="Times New Roman"/>
              </a:rPr>
              <a:t>, которые взяли лягушку в теплые края.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12.Птица</a:t>
            </a:r>
            <a:r>
              <a:rPr lang="ru-RU" sz="2800" dirty="0">
                <a:latin typeface="Times New Roman"/>
                <a:ea typeface="Times New Roman"/>
              </a:rPr>
              <a:t>, клюв которой по силе можно сравнить с отбойным   молотком.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7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ЗАДАНИЕ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5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Игра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«Угадай птицу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» 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-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/>
              </a:rPr>
              <a:t>Подойдите </a:t>
            </a:r>
            <a:r>
              <a:rPr lang="ru-RU" sz="2800" dirty="0">
                <a:latin typeface="Arial" panose="020B0604020202020204" pitchFamily="34" charset="0"/>
                <a:ea typeface="Times New Roman"/>
              </a:rPr>
              <a:t>к столу, на котором лежат картинки. Каждая команда выберет по две картинки с изображением птиц.</a:t>
            </a:r>
            <a:endParaRPr lang="ru-RU" sz="2000" dirty="0">
              <a:latin typeface="Arial" panose="020B06040202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imes New Roman"/>
              </a:rPr>
              <a:t>Первая </a:t>
            </a:r>
            <a:r>
              <a:rPr lang="ru-RU" sz="2800" b="1" dirty="0">
                <a:latin typeface="Arial" panose="020B0604020202020204" pitchFamily="34" charset="0"/>
                <a:ea typeface="Times New Roman"/>
              </a:rPr>
              <a:t>команда</a:t>
            </a:r>
            <a:r>
              <a:rPr lang="ru-RU" sz="2800" dirty="0">
                <a:latin typeface="Arial" panose="020B0604020202020204" pitchFamily="34" charset="0"/>
                <a:ea typeface="Times New Roman"/>
              </a:rPr>
              <a:t>  расположит на мольберте одну картинку так, чтобы другая команда  не видела ее и сообщит: «Мы загадали картинку, угадайте какую».</a:t>
            </a:r>
            <a:endParaRPr lang="ru-RU" sz="2000" dirty="0">
              <a:latin typeface="Arial" panose="020B06040202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/>
              </a:rPr>
              <a:t>Другая команда</a:t>
            </a:r>
            <a:r>
              <a:rPr lang="ru-RU" sz="2800" dirty="0">
                <a:latin typeface="Arial" panose="020B0604020202020204" pitchFamily="34" charset="0"/>
                <a:ea typeface="Times New Roman"/>
              </a:rPr>
              <a:t> должна отгадать эту птицу, называя повадки, внешний вид, место обитания и т.д. </a:t>
            </a:r>
            <a:endParaRPr lang="ru-RU" sz="2000" dirty="0">
              <a:latin typeface="Arial" panose="020B06040202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Arial" panose="020B0604020202020204" pitchFamily="34" charset="0"/>
                <a:ea typeface="Times New Roman"/>
              </a:rPr>
              <a:t>( </a:t>
            </a:r>
            <a:r>
              <a:rPr lang="ru-RU" sz="2800" i="1" dirty="0">
                <a:latin typeface="Arial" panose="020B0604020202020204" pitchFamily="34" charset="0"/>
                <a:ea typeface="Times New Roman"/>
              </a:rPr>
              <a:t>дети выполняют задание, команды работают по очереди</a:t>
            </a:r>
            <a:r>
              <a:rPr lang="ru-RU" sz="2800" dirty="0">
                <a:latin typeface="Arial" panose="020B0604020202020204" pitchFamily="34" charset="0"/>
                <a:ea typeface="Times New Roman"/>
              </a:rPr>
              <a:t>).</a:t>
            </a:r>
            <a:endParaRPr lang="ru-RU" sz="2000" dirty="0">
              <a:effectLst/>
              <a:latin typeface="Arial" panose="020B0604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4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«Угадайте птицу».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5508625" cy="395128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user\Pictures\Фото\портфолио\DSC_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495"/>
            <a:ext cx="3024336" cy="456025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Фото\портфолио\DSC_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035300" cy="4572000"/>
          </a:xfrm>
          <a:prstGeom prst="rect">
            <a:avLst/>
          </a:prstGeom>
          <a:noFill/>
          <a:ln w="76200">
            <a:solidFill>
              <a:srgbClr val="CC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/>
              </a:rPr>
              <a:t>Динамическая пауза.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</a:rPr>
              <a:t>Предлагаю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</a:rPr>
              <a:t>еще одну интересную игру.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</a:rPr>
              <a:t>Она называется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</a:rPr>
              <a:t>«Птичья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</a:rPr>
              <a:t>полечка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</a:rPr>
              <a:t>».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/>
              </a:rPr>
              <a:t>Правила </a:t>
            </a:r>
            <a:r>
              <a:rPr lang="ru-RU" sz="2800" dirty="0">
                <a:latin typeface="Arial" panose="020B0604020202020204" pitchFamily="34" charset="0"/>
                <a:ea typeface="Times New Roman"/>
              </a:rPr>
              <a:t>игры:  Звучит музыка, дети  выполняют произвольные движения из жизни птиц. Как только музыка прекращается, педагог называет птицу, если это зимующая птица - все остаются на местах, если это перелетная птица 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</a:rPr>
              <a:t>–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</a:rPr>
              <a:t>разводят </a:t>
            </a:r>
            <a:r>
              <a:rPr lang="ru-RU" sz="2800" dirty="0">
                <a:latin typeface="Arial" panose="020B0604020202020204" pitchFamily="34" charset="0"/>
              </a:rPr>
              <a:t>руки в стороны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spcAft>
                <a:spcPts val="0"/>
              </a:spcAft>
            </a:pPr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игра повторяется 3-4 раза)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4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791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Сегодня мы проведем конкурс «Знаете ли вы птиц?».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«Угадайте птицу».</vt:lpstr>
      <vt:lpstr>Презентация PowerPoint</vt:lpstr>
      <vt:lpstr>Презентация PowerPoint</vt:lpstr>
      <vt:lpstr>«Найди дом для птицы». </vt:lpstr>
      <vt:lpstr> ЗАДАНИЕ 7. Рассмотрите знаки и расскажите, что они обозначают?  </vt:lpstr>
      <vt:lpstr>Продуктивная деятельность</vt:lpstr>
      <vt:lpstr>Выставка  детских  работ.</vt:lpstr>
      <vt:lpstr>«ПТИЦЫ  НАШИ  ДРУЗЬЯ»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2014-03-20T11:24:18Z</dcterms:created>
  <dcterms:modified xsi:type="dcterms:W3CDTF">2015-10-22T19:58:21Z</dcterms:modified>
</cp:coreProperties>
</file>