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10" r:id="rId2"/>
    <p:sldId id="312" r:id="rId3"/>
    <p:sldId id="265" r:id="rId4"/>
    <p:sldId id="259" r:id="rId5"/>
    <p:sldId id="291" r:id="rId6"/>
    <p:sldId id="292" r:id="rId7"/>
    <p:sldId id="294" r:id="rId8"/>
    <p:sldId id="301" r:id="rId9"/>
    <p:sldId id="296" r:id="rId10"/>
    <p:sldId id="277" r:id="rId11"/>
    <p:sldId id="281" r:id="rId12"/>
    <p:sldId id="283" r:id="rId13"/>
    <p:sldId id="284" r:id="rId14"/>
    <p:sldId id="286" r:id="rId15"/>
    <p:sldId id="289" r:id="rId16"/>
    <p:sldId id="313" r:id="rId17"/>
    <p:sldId id="314" r:id="rId18"/>
    <p:sldId id="309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C11CEB-970E-4221-AC70-AE0591A5F601}" type="datetimeFigureOut">
              <a:rPr lang="ru-RU" smtClean="0"/>
              <a:pPr/>
              <a:t>22.10.2015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49511D-B4D6-4F60-AFA3-A5572C3342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875807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AF69C-C189-49A0-8FF6-DFE9830691EA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1EB6E-A23F-420A-808E-42FB9A91F238}" type="datetimeFigureOut">
              <a:rPr lang="ru-RU" smtClean="0"/>
              <a:pPr/>
              <a:t>22.10.2015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A3888-A0E4-4676-9F52-8DD64E7E28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1EB6E-A23F-420A-808E-42FB9A91F238}" type="datetimeFigureOut">
              <a:rPr lang="ru-RU" smtClean="0"/>
              <a:pPr/>
              <a:t>22.10.2015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A3888-A0E4-4676-9F52-8DD64E7E28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1EB6E-A23F-420A-808E-42FB9A91F238}" type="datetimeFigureOut">
              <a:rPr lang="ru-RU" smtClean="0"/>
              <a:pPr/>
              <a:t>22.10.2015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A3888-A0E4-4676-9F52-8DD64E7E28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1EB6E-A23F-420A-808E-42FB9A91F238}" type="datetimeFigureOut">
              <a:rPr lang="ru-RU" smtClean="0"/>
              <a:pPr/>
              <a:t>22.10.2015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A3888-A0E4-4676-9F52-8DD64E7E28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1EB6E-A23F-420A-808E-42FB9A91F238}" type="datetimeFigureOut">
              <a:rPr lang="ru-RU" smtClean="0"/>
              <a:pPr/>
              <a:t>22.10.2015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A3888-A0E4-4676-9F52-8DD64E7E28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1EB6E-A23F-420A-808E-42FB9A91F238}" type="datetimeFigureOut">
              <a:rPr lang="ru-RU" smtClean="0"/>
              <a:pPr/>
              <a:t>22.10.2015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A3888-A0E4-4676-9F52-8DD64E7E28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1EB6E-A23F-420A-808E-42FB9A91F238}" type="datetimeFigureOut">
              <a:rPr lang="ru-RU" smtClean="0"/>
              <a:pPr/>
              <a:t>22.10.2015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A3888-A0E4-4676-9F52-8DD64E7E28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1EB6E-A23F-420A-808E-42FB9A91F238}" type="datetimeFigureOut">
              <a:rPr lang="ru-RU" smtClean="0"/>
              <a:pPr/>
              <a:t>22.10.2015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A3888-A0E4-4676-9F52-8DD64E7E28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1EB6E-A23F-420A-808E-42FB9A91F238}" type="datetimeFigureOut">
              <a:rPr lang="ru-RU" smtClean="0"/>
              <a:pPr/>
              <a:t>22.10.2015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A3888-A0E4-4676-9F52-8DD64E7E28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1EB6E-A23F-420A-808E-42FB9A91F238}" type="datetimeFigureOut">
              <a:rPr lang="ru-RU" smtClean="0"/>
              <a:pPr/>
              <a:t>22.10.2015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A3888-A0E4-4676-9F52-8DD64E7E28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1EB6E-A23F-420A-808E-42FB9A91F238}" type="datetimeFigureOut">
              <a:rPr lang="ru-RU" smtClean="0"/>
              <a:pPr/>
              <a:t>22.10.2015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A3888-A0E4-4676-9F52-8DD64E7E28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71EB6E-A23F-420A-808E-42FB9A91F238}" type="datetimeFigureOut">
              <a:rPr lang="ru-RU" smtClean="0"/>
              <a:pPr/>
              <a:t>22.10.2015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6A3888-A0E4-4676-9F52-8DD64E7E28A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13" Type="http://schemas.openxmlformats.org/officeDocument/2006/relationships/image" Target="../media/image40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12" Type="http://schemas.openxmlformats.org/officeDocument/2006/relationships/image" Target="../media/image39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jpeg"/><Relationship Id="rId11" Type="http://schemas.openxmlformats.org/officeDocument/2006/relationships/image" Target="../media/image38.jpeg"/><Relationship Id="rId5" Type="http://schemas.openxmlformats.org/officeDocument/2006/relationships/image" Target="../media/image32.jpeg"/><Relationship Id="rId10" Type="http://schemas.openxmlformats.org/officeDocument/2006/relationships/image" Target="../media/image37.jpeg"/><Relationship Id="rId4" Type="http://schemas.openxmlformats.org/officeDocument/2006/relationships/image" Target="../media/image31.jpeg"/><Relationship Id="rId9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>
              <a:buNone/>
            </a:pPr>
            <a:endParaRPr lang="ru-RU" sz="2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2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2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2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2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2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2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2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71736" y="1142984"/>
            <a:ext cx="6286544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Проектная деятельность педагога в ДОУ в соответствии с ФГОС ДО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44" name="Picture 4" descr="C:\Users\User\Downloads\0_51487_f2a7dda6_orig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1428736"/>
            <a:ext cx="2744865" cy="4286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72198" y="285728"/>
            <a:ext cx="2667019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643570" y="2428868"/>
            <a:ext cx="2695032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286380" y="4500570"/>
            <a:ext cx="1402044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 descr="E:\DCIM\Camera\IMG212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5400000">
            <a:off x="-147672" y="4210030"/>
            <a:ext cx="2867047" cy="2000264"/>
          </a:xfrm>
          <a:prstGeom prst="rect">
            <a:avLst/>
          </a:prstGeom>
          <a:noFill/>
        </p:spPr>
      </p:pic>
      <p:pic>
        <p:nvPicPr>
          <p:cNvPr id="9" name="Picture 3" descr="E:\DCIM\Camera\IMG217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500298" y="3786190"/>
            <a:ext cx="2118805" cy="2868536"/>
          </a:xfrm>
          <a:prstGeom prst="rect">
            <a:avLst/>
          </a:prstGeom>
          <a:noFill/>
        </p:spPr>
      </p:pic>
      <p:pic>
        <p:nvPicPr>
          <p:cNvPr id="10" name="Picture 2" descr="E:\DCIM\Camera\IMG218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57158" y="285728"/>
            <a:ext cx="4643501" cy="3214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74638"/>
            <a:ext cx="8043890" cy="6226196"/>
          </a:xfrm>
        </p:spPr>
        <p:txBody>
          <a:bodyPr>
            <a:normAutofit/>
          </a:bodyPr>
          <a:lstStyle/>
          <a:p>
            <a:pPr algn="l"/>
            <a:r>
              <a:rPr lang="ru-RU" sz="3200" b="1" dirty="0" smtClean="0">
                <a:solidFill>
                  <a:srgbClr val="0070C0"/>
                </a:solidFill>
              </a:rPr>
              <a:t>Проект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800" b="1" dirty="0" smtClean="0">
                <a:solidFill>
                  <a:srgbClr val="FF0000"/>
                </a:solidFill>
              </a:rPr>
              <a:t> «За здоровьем в детский сад»</a:t>
            </a:r>
            <a:r>
              <a:rPr lang="ru-RU" sz="2000" b="1" dirty="0" smtClean="0">
                <a:solidFill>
                  <a:srgbClr val="FF0000"/>
                </a:solidFill>
              </a:rPr>
              <a:t/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ЦЕЛЬ: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Сохранять и укреплять здоровье детей.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Формировать понимание необходимости заботиться о своем здоровье, беречь его, учиться быть здоровыми и вести здоровый образ жизни.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Прививать любовь к физическим упражнениям, закаливанию.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Повышать грамотность родителей в вопросах воспитания и укрепления здоровья дошкольников. </a:t>
            </a:r>
            <a:r>
              <a:rPr lang="ru-RU" sz="2400" dirty="0" smtClean="0">
                <a:solidFill>
                  <a:srgbClr val="FF0000"/>
                </a:solidFill>
              </a:rPr>
              <a:t/>
            </a:r>
            <a:br>
              <a:rPr lang="ru-RU" sz="2400" dirty="0" smtClean="0">
                <a:solidFill>
                  <a:srgbClr val="FF0000"/>
                </a:solidFill>
              </a:rPr>
            </a:b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User\Downloads\zaryadkam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929322" y="285728"/>
            <a:ext cx="2786082" cy="15091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C:\Users\User\Desktop\Андриенко\фото\100OLYMP\P2280179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285728"/>
            <a:ext cx="3442970" cy="2581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C:\Users\User\Desktop\Андриенко\фото\100OLYMP\P2280180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86380" y="285728"/>
            <a:ext cx="3578225" cy="2695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C:\Users\User\Desktop\Андриенко\фото\100OLYMP\P2280181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8596" y="3929066"/>
            <a:ext cx="3362325" cy="25223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:\Users\User\Desktop\Андриенко\фото\100OLYMP\P2280182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357818" y="3786190"/>
            <a:ext cx="3390104" cy="2543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C:\Users\User\Desktop\Андриенко\фото\100OLYMP\P2280187.JPG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714612" y="1714488"/>
            <a:ext cx="3752850" cy="2819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74638"/>
            <a:ext cx="6286544" cy="6226196"/>
          </a:xfrm>
        </p:spPr>
        <p:txBody>
          <a:bodyPr>
            <a:normAutofit fontScale="90000"/>
          </a:bodyPr>
          <a:lstStyle/>
          <a:p>
            <a:pPr algn="l"/>
            <a:r>
              <a:rPr lang="ru-RU" sz="27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ДЕТСКО – РОДИТЕЛЬСКИЙ     ПРОЕКТ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5300" b="1" i="1" dirty="0" smtClean="0">
                <a:solidFill>
                  <a:srgbClr val="FF0000"/>
                </a:solidFill>
              </a:rPr>
              <a:t>Семейные традиции </a:t>
            </a:r>
            <a:br>
              <a:rPr lang="ru-RU" sz="5300" b="1" i="1" dirty="0" smtClean="0">
                <a:solidFill>
                  <a:srgbClr val="FF0000"/>
                </a:solidFill>
              </a:rPr>
            </a:br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Создание организационно – педагогических условий формирования у детей дошкольного возраста духовно-нравственного отношения и чувства сопричастности к родному дому, семье.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1. Обогатить знания детей о своей семье.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2. Способствовать активному вовлечению родителей в совместную деятельность с ребенком в условиях семьи и детского сада.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/>
              <a:t/>
            </a:r>
            <a:br>
              <a:rPr lang="ru-RU" b="1" i="1" dirty="0" smtClean="0"/>
            </a:br>
            <a:endParaRPr lang="ru-RU" dirty="0"/>
          </a:p>
        </p:txBody>
      </p:sp>
      <p:pic>
        <p:nvPicPr>
          <p:cNvPr id="3" name="Рисунок 2" descr="C:\Users\User\Downloads\дс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5008" y="4572008"/>
            <a:ext cx="2928958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C:\Users\User\Desktop\Фото Теремок\Зима\IMG154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4" y="285728"/>
            <a:ext cx="1214446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User\Desktop\Фото Теремок\Зима\IMG151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358082" y="285728"/>
            <a:ext cx="1643074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User\Desktop\Фото Теремок\Зима\IMG157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5400000">
            <a:off x="1571605" y="571479"/>
            <a:ext cx="1785947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User\Desktop\Фото Теремок\Зима\IMG162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214678" y="285728"/>
            <a:ext cx="1143008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User\Desktop\Фото Теремок\Зима\IMG150.jpg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5400000">
            <a:off x="464315" y="2250273"/>
            <a:ext cx="1785950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User\Desktop\Фото Теремок\Зима\IMG156.jpg"/>
          <p:cNvPicPr/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500562" y="285728"/>
            <a:ext cx="1143008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User\Desktop\Фото Теремок\Зима\IMG169.jpg"/>
          <p:cNvPicPr/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00034" y="4643422"/>
            <a:ext cx="1285884" cy="185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User\Desktop\Фото Теремок\Зима\IMG164.jpg"/>
          <p:cNvPicPr/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3714744" y="2214554"/>
            <a:ext cx="2357454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Users\User\Desktop\Фото Теремок\Зима\IMG166.jpg"/>
          <p:cNvPicPr/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5929322" y="3643314"/>
            <a:ext cx="3000396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C:\Users\User\Desktop\Фото Теремок\Зима\IMG171.jpg"/>
          <p:cNvPicPr/>
          <p:nvPr/>
        </p:nvPicPr>
        <p:blipFill>
          <a:blip r:embed="rId11" cstate="email"/>
          <a:srcRect/>
          <a:stretch>
            <a:fillRect/>
          </a:stretch>
        </p:blipFill>
        <p:spPr bwMode="auto">
          <a:xfrm rot="5400000">
            <a:off x="5572132" y="500042"/>
            <a:ext cx="1785950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C:\Users\User\Desktop\Фото Теремок\Зима\IMG173.jpg"/>
          <p:cNvPicPr/>
          <p:nvPr/>
        </p:nvPicPr>
        <p:blipFill>
          <a:blip r:embed="rId12" cstate="email"/>
          <a:srcRect/>
          <a:stretch>
            <a:fillRect/>
          </a:stretch>
        </p:blipFill>
        <p:spPr bwMode="auto">
          <a:xfrm rot="16200000">
            <a:off x="2019291" y="2552685"/>
            <a:ext cx="1819271" cy="1143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C:\Users\User\Desktop\Фото Теремок\Зима\IMG167.jpg"/>
          <p:cNvPicPr/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2000232" y="4143380"/>
            <a:ext cx="1571636" cy="250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E:\DCIM\Camera\IMG22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214290"/>
            <a:ext cx="4214842" cy="3512349"/>
          </a:xfrm>
          <a:prstGeom prst="rect">
            <a:avLst/>
          </a:prstGeom>
          <a:noFill/>
        </p:spPr>
      </p:pic>
      <p:pic>
        <p:nvPicPr>
          <p:cNvPr id="7172" name="Picture 4" descr="E:\DCIM\Camera\IMG23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3227876"/>
            <a:ext cx="2857520" cy="3385062"/>
          </a:xfrm>
          <a:prstGeom prst="rect">
            <a:avLst/>
          </a:prstGeom>
          <a:noFill/>
        </p:spPr>
      </p:pic>
      <p:pic>
        <p:nvPicPr>
          <p:cNvPr id="6" name="Picture 2" descr="E:\DCIM\Camera\IMG23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982878" y="285728"/>
            <a:ext cx="3835138" cy="3071834"/>
          </a:xfrm>
          <a:prstGeom prst="rect">
            <a:avLst/>
          </a:prstGeom>
          <a:noFill/>
        </p:spPr>
      </p:pic>
      <p:pic>
        <p:nvPicPr>
          <p:cNvPr id="7" name="Picture 3" descr="E:\DCIM\Camera\IMG238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00628" y="3654306"/>
            <a:ext cx="3800502" cy="29234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3108" y="285729"/>
            <a:ext cx="6243654" cy="714380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00B050"/>
                </a:solidFill>
              </a:rPr>
              <a:t>Проект «Хлеб – всему голова»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3108" y="928670"/>
            <a:ext cx="6500858" cy="5286412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ru-RU" b="1" dirty="0" smtClean="0">
                <a:solidFill>
                  <a:schemeClr val="tx1"/>
                </a:solidFill>
              </a:rPr>
              <a:t>Цель:</a:t>
            </a:r>
            <a:r>
              <a:rPr lang="ru-RU" dirty="0" smtClean="0">
                <a:solidFill>
                  <a:schemeClr val="tx1"/>
                </a:solidFill>
              </a:rPr>
              <a:t> 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Расширить знания детей о хлебе. Привить уважение к хлебу и людям, вырастившим его.</a:t>
            </a:r>
          </a:p>
          <a:p>
            <a:pPr algn="l"/>
            <a:r>
              <a:rPr lang="ru-RU" b="1" dirty="0" smtClean="0">
                <a:solidFill>
                  <a:schemeClr val="tx1"/>
                </a:solidFill>
              </a:rPr>
              <a:t>Задачи:</a:t>
            </a:r>
            <a:endParaRPr lang="ru-RU" dirty="0" smtClean="0">
              <a:solidFill>
                <a:schemeClr val="tx1"/>
              </a:solidFill>
            </a:endParaRPr>
          </a:p>
          <a:p>
            <a:pPr lvl="0" algn="l"/>
            <a:r>
              <a:rPr lang="ru-RU" dirty="0" smtClean="0">
                <a:solidFill>
                  <a:schemeClr val="tx1"/>
                </a:solidFill>
              </a:rPr>
              <a:t>расширить знания у детей о значении хлеба в жизни человека;</a:t>
            </a:r>
          </a:p>
          <a:p>
            <a:pPr lvl="0" algn="l"/>
            <a:r>
              <a:rPr lang="ru-RU" dirty="0" smtClean="0">
                <a:solidFill>
                  <a:schemeClr val="tx1"/>
                </a:solidFill>
              </a:rPr>
              <a:t>показать, каким трудом добывается хлеб для народа и каждого из нас;</a:t>
            </a:r>
          </a:p>
          <a:p>
            <a:pPr lvl="0" algn="l"/>
            <a:r>
              <a:rPr lang="ru-RU" dirty="0" smtClean="0">
                <a:solidFill>
                  <a:schemeClr val="tx1"/>
                </a:solidFill>
              </a:rPr>
              <a:t>воспитывать бережное отношение к хлебу, чувство благодарности и уважения к людям сельскохозяйственного труда.</a:t>
            </a:r>
          </a:p>
          <a:p>
            <a:endParaRPr lang="ru-RU" dirty="0"/>
          </a:p>
        </p:txBody>
      </p:sp>
      <p:pic>
        <p:nvPicPr>
          <p:cNvPr id="4" name="Picture 2" descr="C:\Users\User\Downloads\facegfx-vector-creative-rainbow-wheat-vector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44" y="214290"/>
            <a:ext cx="1928826" cy="16409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Users\User\Desktop\Фото проекты\IMG61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00364" y="3071810"/>
            <a:ext cx="1819176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3" descr="C:\Users\User\Desktop\Фото проекты\IMG66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57752" y="3638116"/>
            <a:ext cx="4071942" cy="28627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4" descr="C:\Users\User\Desktop\Фото проекты\IMG64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4282" y="2428868"/>
            <a:ext cx="2667018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3" descr="C:\Users\User\Desktop\Фото проекты\IMG550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857884" y="214290"/>
            <a:ext cx="3014222" cy="21730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3" descr="C:\Users\User\Desktop\Мукосьл\SAM_1726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000364" y="714356"/>
            <a:ext cx="2714644" cy="1879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3" descr="C:\Users\User\Desktop\Фото проекты\IMG538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14282" y="214290"/>
            <a:ext cx="2857520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2" descr="C:\Users\User\Desktop\Фото проекты\IMG646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14282" y="4500570"/>
            <a:ext cx="2786082" cy="2089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5857916"/>
          </a:xfrm>
        </p:spPr>
        <p:txBody>
          <a:bodyPr>
            <a:normAutofit fontScale="90000"/>
          </a:bodyPr>
          <a:lstStyle/>
          <a:p>
            <a:pPr algn="l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Используя в своей работе педагогическое проектирование, я реализую личностно-ориентированный,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компетентностный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и развивающие подходы к обучению. Основной целью этой многоплановой, педагогической работы является переход к внедрению новых ФГОС, а сними и новых компетенций, технологий. Я понимаю, что проектная деятельность – это тот вид педагогической работы, который и будет востребован в связи с реализацией федеральных государственных образовательных стандартов в практику работу дошкольных образовательных учреждений.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К тому же технологии проектирования позволяют изменить стиль работы с детьми: повысить детскую самостоятельность, любознательность, развивать у детей творческое мышление, умение находить выход из трудной ситуации, становится увереннее в своих силах, помочь ребенку успешно адаптироваться к изменяющейся ситуации социального развития, вовлечь родителей и других членов семей в образовательный процесс дошкольного учреждения.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3282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5929354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Основное предназначение метода проектов — предоставление детям возможности самостоятельно­го приобретения знаний при решении практических задач или проблем, требующих интеграции знаний из различных предметных областей.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Из этого следует, что выбранная тема «проецируется»  на все  образовательные области, предлагаемых как в ФГТ, так и ФГОС, и на  все структурные единицы образовательного процесса, через различные виды детской деятельности.  Таким образом, получается целостный, а не разбитый на части образовательный процесс. Это позволит ребенку «прожить» тему в разных видах деятельности, не испытывая сложности перехода от предмета к предмету, усвоить больший объем информации, осмыслить связи между предметами и явлениями.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1"/>
            <a:ext cx="8229600" cy="35719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800" b="1" dirty="0" smtClean="0">
                <a:solidFill>
                  <a:srgbClr val="FF0000"/>
                </a:solidFill>
              </a:rPr>
              <a:t>Актуализация темы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714356"/>
            <a:ext cx="8229600" cy="5857916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Проект – </a:t>
            </a:r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это специально организованный взрослым и выполняемый детьми комплекс действий, завершающийся созданием творческих работ.</a:t>
            </a:r>
          </a:p>
          <a:p>
            <a:pPr>
              <a:buNone/>
            </a:pPr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Метод проектов</a:t>
            </a:r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система обучения, при которой дети приобретают знания в процессе планирования и выполнения постоянно усложняющихся практических заданий – проектов.</a:t>
            </a:r>
          </a:p>
          <a:p>
            <a:pPr>
              <a:buNone/>
            </a:pPr>
            <a:endParaRPr lang="ru-RU" sz="2400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Метод проектов всегда предполагает решение воспитанниками какой-то 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проблемы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400" dirty="0" smtClean="0"/>
          </a:p>
          <a:p>
            <a:pPr algn="ctr">
              <a:buNone/>
            </a:pPr>
            <a:r>
              <a:rPr lang="ru-RU" sz="2800" b="1" dirty="0" smtClean="0">
                <a:solidFill>
                  <a:srgbClr val="C00000"/>
                </a:solidFill>
              </a:rPr>
              <a:t>       Основные требования к использованию метода проектов 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rgbClr val="C00000"/>
                </a:solidFill>
              </a:rPr>
              <a:t>в детском саду</a:t>
            </a:r>
            <a:endParaRPr lang="ru-RU" sz="2800" dirty="0" smtClean="0"/>
          </a:p>
          <a:p>
            <a:pPr lvl="0"/>
            <a:r>
              <a:rPr lang="ru-RU" sz="2900" b="1" i="1" dirty="0" smtClean="0">
                <a:latin typeface="Times New Roman" pitchFamily="18" charset="0"/>
                <a:cs typeface="Times New Roman" pitchFamily="18" charset="0"/>
              </a:rPr>
              <a:t>в основе любого проекта лежит проблема, для решения которой требуется исследовательский поиск</a:t>
            </a:r>
          </a:p>
          <a:p>
            <a:pPr lvl="0"/>
            <a:r>
              <a:rPr lang="ru-RU" sz="2900" b="1" i="1" dirty="0" smtClean="0">
                <a:latin typeface="Times New Roman" pitchFamily="18" charset="0"/>
                <a:cs typeface="Times New Roman" pitchFamily="18" charset="0"/>
              </a:rPr>
              <a:t>проект – это «игра всерьёз»; результаты её значимы для детей и взрослых</a:t>
            </a:r>
          </a:p>
          <a:p>
            <a:pPr lvl="0"/>
            <a:r>
              <a:rPr lang="ru-RU" sz="2900" b="1" i="1" dirty="0" smtClean="0">
                <a:latin typeface="Times New Roman" pitchFamily="18" charset="0"/>
                <a:cs typeface="Times New Roman" pitchFamily="18" charset="0"/>
              </a:rPr>
              <a:t>обязательные составляющие проекта: детская самостоятельность (при поддержке педагога), сотворчество ребят и взрослых, развитие коммуникативных способностей детей, познавательных и творческих навыков;  применение дошкольниками полученных знаний на практике</a:t>
            </a:r>
          </a:p>
          <a:p>
            <a:endParaRPr lang="ru-RU" sz="29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Основные понятия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08012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Этапы разработки и проведения проекта (последовательность работы воспитателей</a:t>
            </a:r>
            <a:r>
              <a:rPr lang="ru-RU" dirty="0" smtClean="0">
                <a:solidFill>
                  <a:srgbClr val="C00000"/>
                </a:solidFill>
              </a:rPr>
              <a:t>)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ru-RU" sz="1600" b="1" dirty="0" smtClean="0"/>
              <a:t>1.Ставим перед собой цель, исходя из интересов и потребностей детей</a:t>
            </a:r>
          </a:p>
          <a:p>
            <a:pPr>
              <a:buNone/>
            </a:pPr>
            <a:r>
              <a:rPr lang="ru-RU" sz="1600" b="1" dirty="0" smtClean="0"/>
              <a:t>2.Вовлекаем дошкольников в решение проблемы (обозначение «детской» цели)</a:t>
            </a:r>
          </a:p>
          <a:p>
            <a:pPr>
              <a:buNone/>
            </a:pPr>
            <a:r>
              <a:rPr lang="ru-RU" sz="1600" b="1" dirty="0" smtClean="0"/>
              <a:t>3.Намечаем план движения к цели (поддерживаем интерес детей и родителей)</a:t>
            </a:r>
          </a:p>
          <a:p>
            <a:pPr>
              <a:buNone/>
            </a:pPr>
            <a:r>
              <a:rPr lang="ru-RU" sz="1600" b="1" dirty="0" smtClean="0"/>
              <a:t>4.Обсуждаем план с семьями</a:t>
            </a:r>
          </a:p>
          <a:p>
            <a:pPr>
              <a:buNone/>
            </a:pPr>
            <a:r>
              <a:rPr lang="ru-RU" sz="1600" b="1" dirty="0" smtClean="0"/>
              <a:t>5.Обращаемся за рекомендациями к специалистам детского сада (творческий поиск)</a:t>
            </a:r>
          </a:p>
          <a:p>
            <a:pPr>
              <a:buNone/>
            </a:pPr>
            <a:r>
              <a:rPr lang="ru-RU" sz="1600" b="1" dirty="0" smtClean="0"/>
              <a:t>6.Вместе с детьми и родителями рисуем план-схему проведения проекта и вывешиваем её на видном месте</a:t>
            </a:r>
          </a:p>
          <a:p>
            <a:pPr>
              <a:buNone/>
            </a:pPr>
            <a:r>
              <a:rPr lang="ru-RU" sz="1600" b="1" dirty="0" smtClean="0"/>
              <a:t>7.Собираем информацию, материал (изучаем с детьми план-схему)</a:t>
            </a:r>
          </a:p>
          <a:p>
            <a:pPr>
              <a:buNone/>
            </a:pPr>
            <a:r>
              <a:rPr lang="ru-RU" sz="1600" b="1" dirty="0" smtClean="0"/>
              <a:t>8.Проводим занятия, игры, наблюдения, поездки – все мероприятия основной части проекта</a:t>
            </a:r>
          </a:p>
          <a:p>
            <a:pPr>
              <a:buNone/>
            </a:pPr>
            <a:r>
              <a:rPr lang="ru-RU" sz="1600" b="1" dirty="0" smtClean="0"/>
              <a:t>9.Даём домашние задания родителям и детям</a:t>
            </a:r>
          </a:p>
          <a:p>
            <a:pPr>
              <a:buNone/>
            </a:pPr>
            <a:r>
              <a:rPr lang="ru-RU" sz="1600" b="1" dirty="0" smtClean="0"/>
              <a:t>10.Переходим к самостоятельным  творческим работам (поиск материала, информации, поделки, рисунки, альбомы, предложения)родителей и детей</a:t>
            </a:r>
          </a:p>
          <a:p>
            <a:pPr>
              <a:buNone/>
            </a:pPr>
            <a:r>
              <a:rPr lang="ru-RU" sz="1600" b="1" dirty="0" smtClean="0"/>
              <a:t>11.Организуем презентацию проекта (праздник, открытое занятие, акция, КВН), составляем альбом и т.п.</a:t>
            </a:r>
          </a:p>
          <a:p>
            <a:pPr>
              <a:buNone/>
            </a:pPr>
            <a:r>
              <a:rPr lang="ru-RU" sz="1600" b="1" dirty="0" smtClean="0"/>
              <a:t>12.Подводим итоги:  выступаем на педагогическом совете, «круглом столе», проводим обобщение опыта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71802" y="928670"/>
            <a:ext cx="5614998" cy="5500726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b="1" dirty="0" smtClean="0">
                <a:solidFill>
                  <a:srgbClr val="0070C0"/>
                </a:solidFill>
              </a:rPr>
              <a:t>Проект 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>
                <a:solidFill>
                  <a:srgbClr val="FF0000"/>
                </a:solidFill>
              </a:rPr>
              <a:t>«Подарок маме к 8 Марта» </a:t>
            </a:r>
            <a:r>
              <a:rPr lang="ru-RU" sz="2400" b="1" dirty="0" smtClean="0">
                <a:solidFill>
                  <a:srgbClr val="FF0000"/>
                </a:solidFill>
              </a:rPr>
              <a:t/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 проекта: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Расширить знания детей о празднике 8 Марта, воспитывать  любовь к маме через художественное слово, музыку, произведения изобразительного искусства. Привлечь детей к совместному изготовлению подарков самым близким людям – мамам  и бабушкам.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Дать детям представление о празднике 8 Марта.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Расширять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гендерные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представления, воспитывать в мальчиках представление о том, что мужчины должны внимательно и уважительно относиться к женщинам.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Формировать уважительное, доброжелательное отношение к самому близкому и родному человеку на земле – маме.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Развитие детского творчества и эстетического восприятия.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 descr="C:\Users\User\Downloads\f_867d0584db5d7b2742fcaeaa9048a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500042"/>
            <a:ext cx="2500330" cy="33542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285728"/>
            <a:ext cx="3808894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9593" y="3571876"/>
            <a:ext cx="3905217" cy="2929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 descr="E:\DCIM\Camera\IMG21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429388" y="214289"/>
            <a:ext cx="2357436" cy="3025375"/>
          </a:xfrm>
          <a:prstGeom prst="rect">
            <a:avLst/>
          </a:prstGeom>
          <a:noFill/>
        </p:spPr>
      </p:pic>
      <p:pic>
        <p:nvPicPr>
          <p:cNvPr id="4099" name="Picture 3" descr="E:\DCIM\Camera\IMG219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429124" y="214290"/>
            <a:ext cx="1889138" cy="3000396"/>
          </a:xfrm>
          <a:prstGeom prst="rect">
            <a:avLst/>
          </a:prstGeom>
          <a:noFill/>
        </p:spPr>
      </p:pic>
      <p:pic>
        <p:nvPicPr>
          <p:cNvPr id="8" name="Picture 4" descr="E:\ФОТО\Горница-Теремок\фото\100OLYMP\P3050212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171268" y="3357562"/>
            <a:ext cx="1617257" cy="3262314"/>
          </a:xfrm>
          <a:prstGeom prst="rect">
            <a:avLst/>
          </a:prstGeom>
          <a:noFill/>
        </p:spPr>
      </p:pic>
      <p:pic>
        <p:nvPicPr>
          <p:cNvPr id="9" name="Picture 2" descr="E:\ФОТО\Горница-Теремок\фото\100OLYMP\P3050208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429124" y="3643314"/>
            <a:ext cx="2559359" cy="2857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14678" y="285728"/>
            <a:ext cx="5472122" cy="6572272"/>
          </a:xfrm>
        </p:spPr>
        <p:txBody>
          <a:bodyPr>
            <a:normAutofit fontScale="90000"/>
          </a:bodyPr>
          <a:lstStyle/>
          <a:p>
            <a:pPr algn="l"/>
            <a:r>
              <a:rPr lang="ru-RU" sz="2700" b="1" dirty="0" smtClean="0"/>
              <a:t>Практико-ориентированный проект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b="1" dirty="0" smtClean="0"/>
              <a:t> </a:t>
            </a:r>
            <a:r>
              <a:rPr lang="ru-RU" sz="2700" b="1" i="1" dirty="0" smtClean="0"/>
              <a:t>«Мы - космонавты»</a:t>
            </a:r>
            <a:br>
              <a:rPr lang="ru-RU" sz="2700" b="1" i="1" dirty="0" smtClean="0"/>
            </a:b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Формирование  у  детей старшего дошкольного возраста представлений о космическом пространстве, освоении космоса людьми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 Продолжать расширять представление детей о многообразии космоса. Рассказать детям об интересных фактах и событиях космоса.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 Дать детям представления о том, что Вселенная – это множество звёзд. Солнце – это самая близкая к Земле звезда. Уточнить представления о планетах, созвездиях.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 Дать детям знания об освоении человеком космического пространства, о значении космических исследований для жизни людей на Земле. Познакомить с первым лётчиком-космонавтом Ю.А. Гагариным.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4. Воспитывать чувство гордости за свою Родину.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5. Привлечь родителей к совместной деятельности, к празднованию Дня космонавтики.</a:t>
            </a:r>
            <a:endParaRPr lang="ru-RU" dirty="0"/>
          </a:p>
        </p:txBody>
      </p:sp>
      <p:pic>
        <p:nvPicPr>
          <p:cNvPr id="3" name="Рисунок 2" descr="C:\Users\User\Downloads\04674bfcf3f314fd74927034403f5ad7_b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357166"/>
            <a:ext cx="2571768" cy="23574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C:\Users\User\Desktop\Фото Теремок\Зима\IMG072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857884" y="4643446"/>
            <a:ext cx="3071834" cy="17859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C:\Users\User\Desktop\Фото Теремок\Зима\IMG147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857884" y="285728"/>
            <a:ext cx="2969413" cy="38576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C:\Users\User\Desktop\Фото Теремок\Зима\IMG050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5720" y="214290"/>
            <a:ext cx="3286148" cy="27074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C:\Users\User\Desktop\Фото Теремок\Зима\IMG049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285984" y="2643182"/>
            <a:ext cx="3214710" cy="29575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1670" y="274638"/>
            <a:ext cx="6858048" cy="6583362"/>
          </a:xfrm>
        </p:spPr>
        <p:txBody>
          <a:bodyPr>
            <a:normAutofit fontScale="90000"/>
          </a:bodyPr>
          <a:lstStyle/>
          <a:p>
            <a:pPr algn="l"/>
            <a:r>
              <a:rPr lang="ru-RU" sz="2200" b="1" dirty="0" smtClean="0">
                <a:solidFill>
                  <a:srgbClr val="0070C0"/>
                </a:solidFill>
              </a:rPr>
              <a:t>Проект </a:t>
            </a:r>
            <a:r>
              <a:rPr lang="ru-RU" sz="2200" b="1" dirty="0" smtClean="0">
                <a:solidFill>
                  <a:srgbClr val="FF0000"/>
                </a:solidFill>
              </a:rPr>
              <a:t>«Мы помним их подвиг…»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Цели: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Развитие у детей интереса и осознанно-правильного отношения к событиям ВОВ.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Воспитание уважения к памяти воинов-победителей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Обогащать музыкально-слуховой опыта детей в процессе восприятия песен военных лет.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Знакомить с историческими событиями ВОВ через произведения искусства: музыкальные, изобразительные,  художественную литературу.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Формировать у детей умения выражать свое отношение к историческим событиям Великой Отечественной войны. 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Развивать у детей вокально-слуховых навыков и умения чувствовать влияние музыки на настроение человека, сравнивая различные по форме, характеру и жанру произведения.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Развивать и помогать получать личный опыт детей в области создания выразительного художественного образа в исполнении песен, танцев, инсценировок, чтения стихотворений на военную тематику.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Развивать навыки поисковой деятельности и интеллектуальной инициативы в сравнении песен военных лет и современных военных песен.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Активно вовлекать семьи в образовательный процесс.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Воспитывать у детей патриотические чувства: любовь к Родине, уважительное отношение к старшему поколению, к истории своей страны.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Воспитывать у детей чувство гордости за свою Родину, победившую в Великой Отечественной войне.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Накопить опыт у детей  в музыкально – творческой деятельности.</a:t>
            </a:r>
            <a:endParaRPr lang="ru-RU" sz="1600" dirty="0"/>
          </a:p>
        </p:txBody>
      </p:sp>
      <p:pic>
        <p:nvPicPr>
          <p:cNvPr id="3" name="Рисунок 2" descr="C:\Users\User\Downloads\647579340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214290"/>
            <a:ext cx="1785950" cy="13573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1149</TotalTime>
  <Words>416</Words>
  <Application>Microsoft Office PowerPoint</Application>
  <PresentationFormat>Экран (4:3)</PresentationFormat>
  <Paragraphs>49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    Основное предназначение метода проектов — предоставление детям возможности самостоятельно­го приобретения знаний при решении практических задач или проблем, требующих интеграции знаний из различных предметных областей.     Из этого следует, что выбранная тема «проецируется»  на все  образовательные области, предлагаемых как в ФГТ, так и ФГОС, и на  все структурные единицы образовательного процесса, через различные виды детской деятельности.  Таким образом, получается целостный, а не разбитый на части образовательный процесс. Это позволит ребенку «прожить» тему в разных видах деятельности, не испытывая сложности перехода от предмета к предмету, усвоить больший объем информации, осмыслить связи между предметами и явлениями. </vt:lpstr>
      <vt:lpstr>Основные понятия</vt:lpstr>
      <vt:lpstr>Этапы разработки и проведения проекта (последовательность работы воспитателей)</vt:lpstr>
      <vt:lpstr>Проект  «Подарок маме к 8 Марта»  Цель проекта: Расширить знания детей о празднике 8 Марта, воспитывать  любовь к маме через художественное слово, музыку, произведения изобразительного искусства. Привлечь детей к совместному изготовлению подарков самым близким людям – мамам  и бабушкам. Задачи: Дать детям представление о празднике 8 Марта.  Расширять гендерные представления, воспитывать в мальчиках представление о том, что мужчины должны внимательно и уважительно относиться к женщинам. Формировать уважительное, доброжелательное отношение к самому близкому и родному человеку на земле – маме. Развитие детского творчества и эстетического восприятия.  </vt:lpstr>
      <vt:lpstr>Слайд 6</vt:lpstr>
      <vt:lpstr>Практико-ориентированный проект  «Мы - космонавты» Цель: Формирование  у  детей старшего дошкольного возраста представлений о космическом пространстве, освоении космоса людьми Задачи: 1. Продолжать расширять представление детей о многообразии космоса. Рассказать детям об интересных фактах и событиях космоса. 2. Дать детям представления о том, что Вселенная – это множество звёзд. Солнце – это самая близкая к Земле звезда. Уточнить представления о планетах, созвездиях. 3. Дать детям знания об освоении человеком космического пространства, о значении космических исследований для жизни людей на Земле. Познакомить с первым лётчиком-космонавтом Ю.А. Гагариным. 4. Воспитывать чувство гордости за свою Родину. 5. Привлечь родителей к совместной деятельности, к празднованию Дня космонавтики.</vt:lpstr>
      <vt:lpstr>Слайд 8</vt:lpstr>
      <vt:lpstr>Проект «Мы помним их подвиг…»  Цели:  Развитие у детей интереса и осознанно-правильного отношения к событиям ВОВ. Воспитание уважения к памяти воинов-победителей.  Задачи: Обогащать музыкально-слуховой опыта детей в процессе восприятия песен военных лет. Знакомить с историческими событиями ВОВ через произведения искусства: музыкальные, изобразительные,  художественную литературу. Формировать у детей умения выражать свое отношение к историческим событиям Великой Отечественной войны.  Развивать у детей вокально-слуховых навыков и умения чувствовать влияние музыки на настроение человека, сравнивая различные по форме, характеру и жанру произведения. Развивать и помогать получать личный опыт детей в области создания выразительного художественного образа в исполнении песен, танцев, инсценировок, чтения стихотворений на военную тематику. Развивать навыки поисковой деятельности и интеллектуальной инициативы в сравнении песен военных лет и современных военных песен. Активно вовлекать семьи в образовательный процесс. Воспитывать у детей патриотические чувства: любовь к Родине, уважительное отношение к старшему поколению, к истории своей страны. Воспитывать у детей чувство гордости за свою Родину, победившую в Великой Отечественной войне. Накопить опыт у детей  в музыкально – творческой деятельности.</vt:lpstr>
      <vt:lpstr>Слайд 10</vt:lpstr>
      <vt:lpstr>Проект  «За здоровьем в детский сад»  ЦЕЛЬ: Сохранять и укреплять здоровье детей.   ЗАДАЧИ: Формировать понимание необходимости заботиться о своем здоровье, беречь его, учиться быть здоровыми и вести здоровый образ жизни. Прививать любовь к физическим упражнениям, закаливанию. Повышать грамотность родителей в вопросах воспитания и укрепления здоровья дошкольников.  </vt:lpstr>
      <vt:lpstr>Слайд 12</vt:lpstr>
      <vt:lpstr>ДЕТСКО – РОДИТЕЛЬСКИЙ     ПРОЕКТ Семейные традиции  Цель: Создание организационно – педагогических условий формирования у детей дошкольного возраста духовно-нравственного отношения и чувства сопричастности к родному дому, семье. Задачи: 1. Обогатить знания детей о своей семье. 2. Способствовать активному вовлечению родителей в совместную деятельность с ребенком в условиях семьи и детского сада.  </vt:lpstr>
      <vt:lpstr>Слайд 14</vt:lpstr>
      <vt:lpstr>Слайд 15</vt:lpstr>
      <vt:lpstr>Проект «Хлеб – всему голова» </vt:lpstr>
      <vt:lpstr>Слайд 17</vt:lpstr>
      <vt:lpstr>    Используя в своей работе педагогическое проектирование, я реализую личностно-ориентированный, компетентностный и развивающие подходы к обучению. Основной целью этой многоплановой, педагогической работы является переход к внедрению новых ФГОС, а сними и новых компетенций, технологий. Я понимаю, что проектная деятельность – это тот вид педагогической работы, который и будет востребован в связи с реализацией федеральных государственных образовательных стандартов в практику работу дошкольных образовательных учреждений.     К тому же технологии проектирования позволяют изменить стиль работы с детьми: повысить детскую самостоятельность, любознательность, развивать у детей творческое мышление, умение находить выход из трудной ситуации, становится увереннее в своих силах, помочь ребенку успешно адаптироваться к изменяющейся ситуации социального развития, вовлечь родителей и других членов семей в образовательный процесс дошкольного учреждения.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124</cp:revision>
  <dcterms:created xsi:type="dcterms:W3CDTF">2013-11-06T04:25:58Z</dcterms:created>
  <dcterms:modified xsi:type="dcterms:W3CDTF">2015-10-22T19:54:47Z</dcterms:modified>
</cp:coreProperties>
</file>