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72" r:id="rId3"/>
    <p:sldId id="273" r:id="rId4"/>
    <p:sldId id="257" r:id="rId5"/>
    <p:sldId id="258" r:id="rId6"/>
    <p:sldId id="262" r:id="rId7"/>
    <p:sldId id="263" r:id="rId8"/>
    <p:sldId id="270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83EB-8521-4409-9E48-15BD95E0B68A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83136-F574-4B2B-9405-538E78CF2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E5A2-72AB-4ED6-AC19-F532148E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26D7-3F92-4009-9A93-25B60D3F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CB9A-F346-42F0-9FFE-7E4FDBBCF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D447-8FB2-44C4-A45E-6B7BF99C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7485-2A15-404A-B40B-CFDAABDEC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608B-F364-4A98-AA62-C78D3CD03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FB15-065C-44C8-AC9C-C60F06B10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D18C-2673-46F2-9857-AA7FC6618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4B64-45A0-4EF2-A1CA-49268CA8C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FF948-43D6-4F9F-AD9D-4320B92E4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F6-2189-458F-A3A7-7E031DC6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CC5BC9-7114-4CB2-90F7-269CD9896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slide" Target="slide3.xml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9" y="2714624"/>
            <a:ext cx="5290661" cy="33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1340768"/>
            <a:ext cx="6768752" cy="172819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Домашние</a:t>
            </a:r>
            <a:endParaRPr lang="ru-RU" sz="7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071811"/>
            <a:ext cx="7128792" cy="5012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7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42926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b="1" dirty="0" smtClean="0">
                <a:latin typeface="Georgia" pitchFamily="18" charset="0"/>
              </a:rPr>
              <a:t>Выполнила: Воспитатель Соболева Л.И. </a:t>
            </a:r>
            <a:r>
              <a:rPr lang="ru-RU" sz="1200" b="1" dirty="0" smtClean="0">
                <a:latin typeface="Georgia" pitchFamily="18" charset="0"/>
              </a:rPr>
              <a:t>СП ГБОУ СОШ№</a:t>
            </a:r>
            <a:r>
              <a:rPr lang="ru-RU" sz="1400" b="1" dirty="0" smtClean="0">
                <a:latin typeface="Georgia" pitchFamily="18" charset="0"/>
              </a:rPr>
              <a:t>10 Дет. Сад №16 г.Отрадный                    </a:t>
            </a:r>
            <a:endParaRPr lang="en-US" sz="1400" b="1" dirty="0">
              <a:latin typeface="Georgia" pitchFamily="18" charset="0"/>
            </a:endParaRPr>
          </a:p>
        </p:txBody>
      </p:sp>
      <p:pic>
        <p:nvPicPr>
          <p:cNvPr id="10" name="Picture 2" descr="C:\Documents and Settings\User\Рабочий стол\разные папки\Мои рисунки\cсобака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3" t="7358" r="6316" b="14811"/>
          <a:stretch>
            <a:fillRect/>
          </a:stretch>
        </p:blipFill>
        <p:spPr bwMode="auto">
          <a:xfrm>
            <a:off x="3131840" y="3356992"/>
            <a:ext cx="2866640" cy="230425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293096"/>
            <a:ext cx="108085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1).Развивать монологическую, связную речь; умение рассказывать последовательно: отвечать на вопросы развернутым предложением</a:t>
            </a:r>
            <a:r>
              <a:rPr lang="ru-RU" sz="1600" b="1" dirty="0" smtClean="0"/>
              <a:t>.( Речевое развитие, Социально-коммуникативное)</a:t>
            </a:r>
          </a:p>
          <a:p>
            <a:r>
              <a:rPr lang="ru-RU" sz="1600" dirty="0" smtClean="0"/>
              <a:t>2).Формировать и активизировать словарь домашние животные: корова, лошадь, овца, коза, собака, кролик, кошка</a:t>
            </a:r>
            <a:r>
              <a:rPr lang="ru-RU" sz="1600" b="1" dirty="0" smtClean="0"/>
              <a:t>,…( Речевое развитие, Социально-коммуникативное)</a:t>
            </a:r>
          </a:p>
          <a:p>
            <a:r>
              <a:rPr lang="ru-RU" sz="1600" dirty="0" smtClean="0"/>
              <a:t>3).Формировать познавательный интерес детей к особенностям жизни домашних животных</a:t>
            </a:r>
            <a:r>
              <a:rPr lang="ru-RU" sz="1600" b="1" dirty="0" smtClean="0"/>
              <a:t>.(Познавательное развитие)</a:t>
            </a:r>
          </a:p>
          <a:p>
            <a:r>
              <a:rPr lang="ru-RU" sz="1600" dirty="0" smtClean="0"/>
              <a:t>4).Закреплять и расширять представления детей о домашних животных: внешний вид, особенности питания, жилища</a:t>
            </a:r>
            <a:r>
              <a:rPr lang="ru-RU" sz="1600" b="1" dirty="0" smtClean="0"/>
              <a:t>( Познавательное развитие, Социально-коммуникативное)</a:t>
            </a:r>
          </a:p>
          <a:p>
            <a:r>
              <a:rPr lang="ru-RU" sz="1600" dirty="0" smtClean="0"/>
              <a:t>5).Способствовать развитию умения соблюдать правила безопасного поведения с домашними животными в различных жизненных ситуациях</a:t>
            </a:r>
            <a:r>
              <a:rPr lang="ru-RU" sz="1600" b="1" dirty="0" smtClean="0"/>
              <a:t>.(Физическое здоровье)</a:t>
            </a:r>
          </a:p>
          <a:p>
            <a:r>
              <a:rPr lang="ru-RU" sz="1600" dirty="0" smtClean="0"/>
              <a:t>6).Воспитывать ценностное отношение к здоровью и жизни окружающих(</a:t>
            </a:r>
            <a:r>
              <a:rPr lang="ru-RU" sz="1600" b="1" dirty="0" smtClean="0"/>
              <a:t>Физическое здоровье)</a:t>
            </a:r>
          </a:p>
          <a:p>
            <a:r>
              <a:rPr lang="ru-RU" sz="1600" dirty="0" smtClean="0"/>
              <a:t>7).Воспитывать дружеские взаимоотношения, умение выслушивать товарища, планировать свою работу в коллективном творчестве; любознательность самостоятельность детей </a:t>
            </a:r>
            <a:r>
              <a:rPr lang="ru-RU" sz="1600" b="1" dirty="0" smtClean="0"/>
              <a:t>(Социально-коммуникативное развитие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8) Развивать творческие способности, умение рисовать по памяти; творческий интерес к художественной литературе</a:t>
            </a:r>
            <a:r>
              <a:rPr lang="ru-RU" sz="1600" b="1" dirty="0" smtClean="0"/>
              <a:t>.(Художественно-эстетическое развитие)</a:t>
            </a:r>
          </a:p>
          <a:p>
            <a:r>
              <a:rPr lang="ru-RU" sz="1600" b="1" i="1" dirty="0" smtClean="0"/>
              <a:t> </a:t>
            </a:r>
            <a:endParaRPr lang="ru-RU" sz="1600" dirty="0" smtClean="0"/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Отгадай кто это?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Найди детеныша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Угости животное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Четвертый лишний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13089" y="404664"/>
            <a:ext cx="3517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Поиграем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Y:\Мои рисунки\Безымянный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592" y="4005064"/>
            <a:ext cx="2160240" cy="2430032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разные папки\Мои рисунки\rкошка.bmp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20072" y="1988840"/>
            <a:ext cx="3361662" cy="291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8" y="1323975"/>
            <a:ext cx="25908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Ночью он совсем не спит, Дом от мышек сторожит,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из миски пьёт,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конечно это -...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11300"/>
            <a:ext cx="2514600" cy="20113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97213" y="1511300"/>
            <a:ext cx="2667000" cy="2178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Пятачком в земле копаюсь,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В грязной луже искупаюсь. </a:t>
            </a:r>
          </a:p>
        </p:txBody>
      </p:sp>
      <p:pic>
        <p:nvPicPr>
          <p:cNvPr id="7177" name="Picture 9" descr="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3413" y="1636713"/>
            <a:ext cx="2562225" cy="19272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67413" y="1323975"/>
            <a:ext cx="3000375" cy="231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вечер, так легко, Она даёт нам молоко.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 она два слова, Как зовут её ?...</a:t>
            </a:r>
          </a:p>
        </p:txBody>
      </p:sp>
      <p:pic>
        <p:nvPicPr>
          <p:cNvPr id="7174" name="Picture 6" descr="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1713" y="1462088"/>
            <a:ext cx="2743200" cy="20605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0500" y="4329113"/>
            <a:ext cx="2743200" cy="2236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Блеет жалобно: «Б-е-е, б-е-е!»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Травку </a:t>
            </a:r>
            <a:r>
              <a:rPr lang="ru-RU" sz="1600" dirty="0" err="1">
                <a:solidFill>
                  <a:schemeClr val="tx1"/>
                </a:solidFill>
              </a:rPr>
              <a:t>щипет</a:t>
            </a:r>
            <a:r>
              <a:rPr lang="ru-RU" sz="1600" dirty="0">
                <a:solidFill>
                  <a:schemeClr val="tx1"/>
                </a:solidFill>
              </a:rPr>
              <a:t> во дворе,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Шубка в завитых колечках,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А зовут её … </a:t>
            </a:r>
          </a:p>
        </p:txBody>
      </p:sp>
      <p:pic>
        <p:nvPicPr>
          <p:cNvPr id="7175" name="Picture 7" descr="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43400"/>
            <a:ext cx="2590800" cy="21113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165850" y="4329113"/>
            <a:ext cx="2784475" cy="219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Он сидит послушный очень, Лаять он совсем не хочет,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Шерстью он большой оброс, Ну конечно это - (пёс).</a:t>
            </a:r>
          </a:p>
        </p:txBody>
      </p:sp>
      <p:pic>
        <p:nvPicPr>
          <p:cNvPr id="7176" name="Picture 8" descr="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551363"/>
            <a:ext cx="2462213" cy="195421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44838" y="4294188"/>
            <a:ext cx="2743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ветру развивается грива,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Везет ношу свою терпеливо,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«Цок-цок-цок», скачет ровно и гладко,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серых яблоках наша …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0238" y="4214813"/>
            <a:ext cx="2749550" cy="2339975"/>
          </a:xfrm>
          <a:prstGeom prst="rect">
            <a:avLst/>
          </a:prstGeom>
          <a:solidFill>
            <a:srgbClr val="CCFF99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560630" y="404664"/>
            <a:ext cx="6022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8" action="ppaction://hlinksldjump"/>
              </a:rPr>
              <a:t>Отгадай кто это?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Стрелка влево 15">
            <a:hlinkClick r:id="rId8" action="ppaction://hlinksldjump"/>
          </p:cNvPr>
          <p:cNvSpPr/>
          <p:nvPr/>
        </p:nvSpPr>
        <p:spPr>
          <a:xfrm>
            <a:off x="323528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скач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17168" cy="200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жеребе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2232248" cy="122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орова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5148064" y="3140968"/>
            <a:ext cx="3312368" cy="273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случайный теле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429000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39503" y="0"/>
            <a:ext cx="6064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action="ppaction://hlinksldjump"/>
              </a:rPr>
              <a:t>Найди детеныша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251520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козлёнок супе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2606824" cy="1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ко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4298950" cy="27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ointe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3970040" cy="314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расо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3563888" cy="231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овца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3675063" cy="25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Lam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2687216" cy="12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кот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3563888" cy="29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оте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645024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066800"/>
            <a:ext cx="1720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572000"/>
            <a:ext cx="2133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788" y="1143000"/>
            <a:ext cx="2066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CF5"/>
              </a:clrFrom>
              <a:clrTo>
                <a:srgbClr val="F9FC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12776"/>
            <a:ext cx="2514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6675" y="5003800"/>
            <a:ext cx="1828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9F4"/>
              </a:clrFrom>
              <a:clrTo>
                <a:srgbClr val="F7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00600"/>
            <a:ext cx="19812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3925" y="1412776"/>
            <a:ext cx="1870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CF7"/>
              </a:clrFrom>
              <a:clrTo>
                <a:srgbClr val="FA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1075" y="4343400"/>
            <a:ext cx="1812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05675" y="332656"/>
            <a:ext cx="5932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10" action="ppaction://hlinksldjump"/>
              </a:rPr>
              <a:t>Угости животное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трелка влево 11">
            <a:hlinkClick r:id="rId10" action="ppaction://hlinksldjump"/>
          </p:cNvPr>
          <p:cNvSpPr/>
          <p:nvPr/>
        </p:nvSpPr>
        <p:spPr>
          <a:xfrm>
            <a:off x="251520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775 -0.34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3657 L 0.15833 -0.34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901E-6 L -0.49166 -0.27752 " pathEditMode="relative" ptsTypes="AA">
                                      <p:cBhvr>
                                        <p:cTn id="14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5425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9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51520" y="836712"/>
            <a:ext cx="2293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867400" y="4191000"/>
            <a:ext cx="2971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943600" y="1219200"/>
            <a:ext cx="3200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04800" y="4054475"/>
            <a:ext cx="238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38239" y="260648"/>
            <a:ext cx="686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action="ppaction://hlinksldjump"/>
              </a:rPr>
              <a:t>Четвертый лишний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179512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0"/>
            </p:par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domashnie_zhivotny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domashnie_zhivotnye</Template>
  <TotalTime>84</TotalTime>
  <Words>267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domashnie_zhivotnye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эльдорадо</dc:creator>
  <cp:lastModifiedBy>эльдорадо</cp:lastModifiedBy>
  <cp:revision>13</cp:revision>
  <cp:lastPrinted>1601-01-01T00:00:00Z</cp:lastPrinted>
  <dcterms:created xsi:type="dcterms:W3CDTF">2014-03-18T15:49:47Z</dcterms:created>
  <dcterms:modified xsi:type="dcterms:W3CDTF">2014-03-20T14:45:16Z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