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59" r:id="rId5"/>
    <p:sldId id="260" r:id="rId6"/>
    <p:sldId id="261" r:id="rId7"/>
    <p:sldId id="262" r:id="rId8"/>
    <p:sldId id="265" r:id="rId9"/>
    <p:sldId id="256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66"/>
    <a:srgbClr val="004070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BD597-6460-4DDC-AF15-F60AC3618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2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ACAFB-983F-42FB-BF61-5AB1B7ED3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00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C38-6002-4556-A932-6BCBB4A3A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36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E2169-950A-4B54-AAC1-4B0211F1C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7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4E3D8-8B7C-426E-A15B-BB646361B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0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B181-74D8-4990-B86F-EC1F437E8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74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92EF-4CED-415D-AB92-2F77AD612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21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38AA-97C0-4A6C-B226-B9CD5354E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69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0A18-5669-46D1-BE67-B17A54D0F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5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61B0-9EF0-4851-9B9F-DD04A904F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6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79DF3-3D76-4D53-897D-EA704A211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8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964251-A191-4685-BC7D-F85FEBA78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res/1f57a72e-c173-4c73-b644-3cb04ef3ca3d/?fullView=1&amp;from=7ed38401-26b8-11da-8cd6-0800200c9a66&amp;interface=electronic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hyperlink" Target="http://eor-np.ru/node/20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альтернативный процесс 6">
            <a:hlinkClick r:id="rId2" action="ppaction://hlinksldjump"/>
          </p:cNvPr>
          <p:cNvSpPr/>
          <p:nvPr/>
        </p:nvSpPr>
        <p:spPr>
          <a:xfrm>
            <a:off x="949031" y="2708920"/>
            <a:ext cx="3838991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Тренажер виды подач</a:t>
            </a:r>
            <a:endParaRPr lang="ru-RU" dirty="0"/>
          </a:p>
        </p:txBody>
      </p:sp>
      <p:sp>
        <p:nvSpPr>
          <p:cNvPr id="8" name="Блок-схема: альтернативный процесс 7">
            <a:hlinkClick r:id="rId3" action="ppaction://hlinksldjump"/>
          </p:cNvPr>
          <p:cNvSpPr/>
          <p:nvPr/>
        </p:nvSpPr>
        <p:spPr>
          <a:xfrm>
            <a:off x="949030" y="2209530"/>
            <a:ext cx="3830253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Площадка для одиночной игры</a:t>
            </a:r>
            <a:endParaRPr lang="ru-RU" dirty="0"/>
          </a:p>
        </p:txBody>
      </p:sp>
      <p:sp>
        <p:nvSpPr>
          <p:cNvPr id="9" name="Блок-схема: альтернативный процесс 8">
            <a:hlinkClick r:id="rId4" action="ppaction://hlinksldjump"/>
          </p:cNvPr>
          <p:cNvSpPr/>
          <p:nvPr/>
        </p:nvSpPr>
        <p:spPr>
          <a:xfrm>
            <a:off x="957770" y="1698585"/>
            <a:ext cx="3830252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Площадка для парной игры </a:t>
            </a:r>
            <a:endParaRPr lang="ru-RU" dirty="0"/>
          </a:p>
        </p:txBody>
      </p:sp>
      <p:sp>
        <p:nvSpPr>
          <p:cNvPr id="10" name="Блок-схема: альтернативный процесс 9">
            <a:hlinkClick r:id="rId5" action="ppaction://hlinksldjump"/>
          </p:cNvPr>
          <p:cNvSpPr/>
          <p:nvPr/>
        </p:nvSpPr>
        <p:spPr>
          <a:xfrm>
            <a:off x="949031" y="3228792"/>
            <a:ext cx="3838990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Траектории полета волана</a:t>
            </a:r>
            <a:endParaRPr lang="ru-RU" dirty="0"/>
          </a:p>
        </p:txBody>
      </p:sp>
      <p:sp>
        <p:nvSpPr>
          <p:cNvPr id="11" name="Блок-схема: альтернативный процесс 10">
            <a:hlinkClick r:id="rId4" action="ppaction://hlinksldjump"/>
          </p:cNvPr>
          <p:cNvSpPr/>
          <p:nvPr/>
        </p:nvSpPr>
        <p:spPr>
          <a:xfrm>
            <a:off x="949030" y="1196752"/>
            <a:ext cx="3838992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Площадка в бадминтоне</a:t>
            </a:r>
            <a:endParaRPr lang="ru-RU" dirty="0"/>
          </a:p>
        </p:txBody>
      </p:sp>
      <p:sp>
        <p:nvSpPr>
          <p:cNvPr id="13" name="Блок-схема: альтернативный процесс 12">
            <a:hlinkClick r:id="" action="ppaction://hlinkshowjump?jump=endshow"/>
          </p:cNvPr>
          <p:cNvSpPr/>
          <p:nvPr/>
        </p:nvSpPr>
        <p:spPr>
          <a:xfrm>
            <a:off x="2627784" y="318948"/>
            <a:ext cx="3838992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ОГЛАВЛЕНИЕ</a:t>
            </a:r>
            <a:endParaRPr lang="ru-RU" sz="2400" b="1" dirty="0"/>
          </a:p>
        </p:txBody>
      </p:sp>
      <p:sp>
        <p:nvSpPr>
          <p:cNvPr id="14" name="Блок-схема: альтернативный процесс 13">
            <a:hlinkClick r:id="rId6" action="ppaction://hlinksldjump"/>
          </p:cNvPr>
          <p:cNvSpPr/>
          <p:nvPr/>
        </p:nvSpPr>
        <p:spPr>
          <a:xfrm>
            <a:off x="940293" y="3732848"/>
            <a:ext cx="3838990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15" name="Блок-схема: альтернативный процесс 14">
            <a:hlinkClick r:id="rId7" action="ppaction://hlinksldjump"/>
          </p:cNvPr>
          <p:cNvSpPr/>
          <p:nvPr/>
        </p:nvSpPr>
        <p:spPr>
          <a:xfrm>
            <a:off x="928662" y="4214818"/>
            <a:ext cx="3838990" cy="344224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Используемые ресурсы</a:t>
            </a:r>
            <a:endParaRPr lang="ru-RU" dirty="0"/>
          </a:p>
        </p:txBody>
      </p:sp>
      <p:sp>
        <p:nvSpPr>
          <p:cNvPr id="17" name="Блок-схема: альтернативный процесс 16">
            <a:hlinkClick r:id="" action="ppaction://hlinkshowjump?jump=endshow"/>
          </p:cNvPr>
          <p:cNvSpPr/>
          <p:nvPr/>
        </p:nvSpPr>
        <p:spPr>
          <a:xfrm>
            <a:off x="7643834" y="6286520"/>
            <a:ext cx="1370432" cy="44790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85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3573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3333CC"/>
                </a:solidFill>
              </a:rPr>
              <a:t>Используемые ресурсы</a:t>
            </a:r>
            <a:endParaRPr lang="ru-RU" sz="2400" dirty="0">
              <a:solidFill>
                <a:srgbClr val="3333CC"/>
              </a:solidFill>
            </a:endParaRPr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7643834" y="5929330"/>
            <a:ext cx="1370432" cy="2857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  <p:sp>
        <p:nvSpPr>
          <p:cNvPr id="5" name="Блок-схема: альтернативный процесс 4">
            <a:hlinkClick r:id="" action="ppaction://hlinkshowjump?jump=endshow"/>
          </p:cNvPr>
          <p:cNvSpPr/>
          <p:nvPr/>
        </p:nvSpPr>
        <p:spPr>
          <a:xfrm>
            <a:off x="7643834" y="6286520"/>
            <a:ext cx="1370432" cy="44790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643050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u="sng" dirty="0" smtClean="0">
                <a:solidFill>
                  <a:srgbClr val="0070C0"/>
                </a:solidFill>
              </a:rPr>
              <a:t>  http://www.volan.ru/about-badminton/pravila-igry</a:t>
            </a:r>
            <a:r>
              <a:rPr lang="ru-RU" u="sng" dirty="0" smtClean="0"/>
              <a:t>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071546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  Бадминтон - игра для всех Галицкий А. ,  </a:t>
            </a:r>
            <a:r>
              <a:rPr lang="ru-RU" i="1" dirty="0" err="1" smtClean="0">
                <a:solidFill>
                  <a:srgbClr val="0070C0"/>
                </a:solidFill>
              </a:rPr>
              <a:t>Лифшищ</a:t>
            </a:r>
            <a:r>
              <a:rPr lang="ru-RU" i="1" dirty="0" smtClean="0">
                <a:solidFill>
                  <a:srgbClr val="0070C0"/>
                </a:solidFill>
              </a:rPr>
              <a:t> В</a:t>
            </a:r>
            <a:r>
              <a:rPr lang="ru-RU" i="1" dirty="0" smtClean="0"/>
              <a:t>.</a:t>
            </a:r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000100" y="2300109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u="sng" dirty="0" smtClean="0">
                <a:solidFill>
                  <a:srgbClr val="0070C0"/>
                </a:solidFill>
                <a:hlinkClick r:id="rId3"/>
              </a:rPr>
              <a:t>  http://school-collection.edu.ru/catalog/res/1f57a72e-c173-4c73-b644-3cb04ef3ca3d/?fullView=1&amp;from=7ed38401-26b8-11da-8cd6-0800200c9a66&amp;interface=electronic</a:t>
            </a:r>
            <a:endParaRPr lang="ru-RU" u="sng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3357562"/>
            <a:ext cx="6000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u="sng" dirty="0" smtClean="0">
                <a:solidFill>
                  <a:srgbClr val="0070C0"/>
                </a:solidFill>
                <a:hlinkClick r:id="rId4"/>
              </a:rPr>
              <a:t>  http://eor-np.ru/node/207</a:t>
            </a:r>
            <a:endParaRPr lang="ru-RU" u="sng" dirty="0" smtClean="0">
              <a:solidFill>
                <a:srgbClr val="0070C0"/>
              </a:solidFill>
            </a:endParaRPr>
          </a:p>
        </p:txBody>
      </p:sp>
      <p:pic>
        <p:nvPicPr>
          <p:cNvPr id="10" name="Picture 13" descr="sport (1127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500438"/>
            <a:ext cx="914271" cy="114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1" descr="6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796"/>
            <a:ext cx="6433024" cy="616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Блок-схема: альтернативный процесс 6">
            <a:hlinkClick r:id="rId3" action="ppaction://hlinksldjump"/>
          </p:cNvPr>
          <p:cNvSpPr/>
          <p:nvPr/>
        </p:nvSpPr>
        <p:spPr>
          <a:xfrm>
            <a:off x="7643834" y="5929330"/>
            <a:ext cx="1370432" cy="2857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  <p:sp>
        <p:nvSpPr>
          <p:cNvPr id="8" name="Блок-схема: альтернативный процесс 7">
            <a:hlinkClick r:id="" action="ppaction://hlinkshowjump?jump=endshow"/>
          </p:cNvPr>
          <p:cNvSpPr/>
          <p:nvPr/>
        </p:nvSpPr>
        <p:spPr>
          <a:xfrm>
            <a:off x="7643834" y="6286520"/>
            <a:ext cx="1370432" cy="44790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1" descr="6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796"/>
            <a:ext cx="6433024" cy="616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2479964" y="595745"/>
            <a:ext cx="3990109" cy="5320146"/>
          </a:xfrm>
          <a:custGeom>
            <a:avLst/>
            <a:gdLst>
              <a:gd name="connsiteX0" fmla="*/ 0 w 3990109"/>
              <a:gd name="connsiteY0" fmla="*/ 5320146 h 5320146"/>
              <a:gd name="connsiteX1" fmla="*/ 789709 w 3990109"/>
              <a:gd name="connsiteY1" fmla="*/ 0 h 5320146"/>
              <a:gd name="connsiteX2" fmla="*/ 3214254 w 3990109"/>
              <a:gd name="connsiteY2" fmla="*/ 13855 h 5320146"/>
              <a:gd name="connsiteX3" fmla="*/ 3990109 w 3990109"/>
              <a:gd name="connsiteY3" fmla="*/ 5320146 h 5320146"/>
              <a:gd name="connsiteX4" fmla="*/ 0 w 3990109"/>
              <a:gd name="connsiteY4" fmla="*/ 5320146 h 532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0109" h="5320146">
                <a:moveTo>
                  <a:pt x="0" y="5320146"/>
                </a:moveTo>
                <a:lnTo>
                  <a:pt x="789709" y="0"/>
                </a:lnTo>
                <a:lnTo>
                  <a:pt x="3214254" y="13855"/>
                </a:lnTo>
                <a:lnTo>
                  <a:pt x="3990109" y="5320146"/>
                </a:lnTo>
                <a:lnTo>
                  <a:pt x="0" y="5320146"/>
                </a:lnTo>
                <a:close/>
              </a:path>
            </a:pathLst>
          </a:custGeom>
          <a:solidFill>
            <a:srgbClr val="FFC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>
            <a:hlinkClick r:id="rId3" action="ppaction://hlinksldjump"/>
          </p:cNvPr>
          <p:cNvSpPr/>
          <p:nvPr/>
        </p:nvSpPr>
        <p:spPr>
          <a:xfrm>
            <a:off x="7643834" y="5929330"/>
            <a:ext cx="1370432" cy="2857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  <p:sp>
        <p:nvSpPr>
          <p:cNvPr id="9" name="Блок-схема: альтернативный процесс 8">
            <a:hlinkClick r:id="" action="ppaction://hlinkshowjump?jump=endshow"/>
          </p:cNvPr>
          <p:cNvSpPr/>
          <p:nvPr/>
        </p:nvSpPr>
        <p:spPr>
          <a:xfrm>
            <a:off x="7643834" y="6286520"/>
            <a:ext cx="1370432" cy="44790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6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oollib.net/i/23/217923/doc2fb_image_02000014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-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5" r="83547"/>
          <a:stretch/>
        </p:blipFill>
        <p:spPr bwMode="auto">
          <a:xfrm>
            <a:off x="333871" y="1268760"/>
            <a:ext cx="131316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5517232"/>
            <a:ext cx="644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Траектории полета волана при подачах</a:t>
            </a:r>
            <a:endParaRPr lang="ru-RU" sz="2400" b="1" dirty="0"/>
          </a:p>
        </p:txBody>
      </p:sp>
      <p:sp>
        <p:nvSpPr>
          <p:cNvPr id="3" name="Овал 2"/>
          <p:cNvSpPr/>
          <p:nvPr/>
        </p:nvSpPr>
        <p:spPr>
          <a:xfrm>
            <a:off x="291238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Овал 4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899592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Овал 5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1547664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Овал 6">
            <a:hlinkClick r:id="" action="ppaction://noaction">
              <a:snd r:embed="rId4" name="laser.wav"/>
            </a:hlinkClick>
          </p:cNvPr>
          <p:cNvSpPr/>
          <p:nvPr/>
        </p:nvSpPr>
        <p:spPr>
          <a:xfrm>
            <a:off x="2195736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5126385"/>
            <a:ext cx="824946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3933056"/>
            <a:ext cx="0" cy="11933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>
            <a:spLocks noChangeAspect="1"/>
          </p:cNvSpPr>
          <p:nvPr/>
        </p:nvSpPr>
        <p:spPr>
          <a:xfrm>
            <a:off x="1547664" y="4077072"/>
            <a:ext cx="198744" cy="19872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219998"/>
            <a:ext cx="448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1 — высоко-далекая подача</a:t>
            </a:r>
            <a:endParaRPr lang="ru-RU" sz="2400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9144000" y="2428868"/>
            <a:ext cx="857288" cy="642942"/>
          </a:xfrm>
          <a:prstGeom prst="actionButtonForwardNex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572 -0.00486 L 0.22292 -0.20486 C 0.26546 -0.23611 0.379 -0.33195 0.44723 -0.36436 C 0.50643 -0.39815 0.51962 -0.40139 0.55782 -0.41088 C 0.59601 -0.42037 0.64619 -0.43496 0.67605 -0.42084 C 0.70591 -0.40672 0.73212 -0.35834 0.73664 -0.32593 L 0.74115 -0.30787 L 0.74723 0.11851 " pathEditMode="relative" rAng="0" ptsTypes="FffaaFA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39" y="-1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5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-0.26736 -0.0009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coollib.net/i/23/217923/doc2fb_image_02000014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-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5" r="83547"/>
          <a:stretch/>
        </p:blipFill>
        <p:spPr bwMode="auto">
          <a:xfrm>
            <a:off x="333871" y="1268760"/>
            <a:ext cx="131316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23528" y="5126385"/>
            <a:ext cx="824946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3933056"/>
            <a:ext cx="0" cy="11933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1547664" y="4077072"/>
            <a:ext cx="198744" cy="19872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215352"/>
            <a:ext cx="5179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2 — высокая атакующая подача </a:t>
            </a:r>
            <a:endParaRPr lang="ru-RU" sz="2400" dirty="0"/>
          </a:p>
        </p:txBody>
      </p:sp>
      <p:sp>
        <p:nvSpPr>
          <p:cNvPr id="17" name="Овал 16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91238" y="18399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899592" y="18399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9" name="Овал 18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1547664" y="18399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Овал 19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95736" y="183994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331640" y="5517232"/>
            <a:ext cx="644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Траектории полета волана при подачах</a:t>
            </a:r>
            <a:endParaRPr lang="ru-RU" sz="2400" b="1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9144000" y="1571612"/>
            <a:ext cx="1571668" cy="571504"/>
          </a:xfrm>
          <a:prstGeom prst="actionButtonForwardNex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5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1436 L 0.19879 -0.13195 C 0.23994 -0.16088 0.3698 -0.20486 0.43369 -0.20486 C 0.5066 -0.20486 0.56997 -0.21158 0.61094 -0.18264 L 0.64879 -0.16644 L 0.69566 -0.11389 L 0.72761 -0.03912 L 0.73507 0.12662 " pathEditMode="relative" rAng="0" ptsTypes="FffFAAA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92" y="-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43629 0.008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://coollib.net/i/23/217923/doc2fb_image_02000014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-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5" r="83547"/>
          <a:stretch/>
        </p:blipFill>
        <p:spPr bwMode="auto">
          <a:xfrm>
            <a:off x="333871" y="1268760"/>
            <a:ext cx="131316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23528" y="5126385"/>
            <a:ext cx="824946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3933056"/>
            <a:ext cx="0" cy="11933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1547664" y="4077072"/>
            <a:ext cx="198744" cy="19872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219998"/>
            <a:ext cx="3234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3 — плоская подача</a:t>
            </a:r>
            <a:endParaRPr lang="ru-RU" sz="2400" dirty="0"/>
          </a:p>
        </p:txBody>
      </p:sp>
      <p:sp>
        <p:nvSpPr>
          <p:cNvPr id="13" name="Овал 12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91238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Овал 13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899592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1547664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Овал 15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195736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5517232"/>
            <a:ext cx="644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Траектории полета волана при подачах</a:t>
            </a:r>
            <a:endParaRPr lang="ru-RU" sz="2400" b="1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9144000" y="1857364"/>
            <a:ext cx="1428792" cy="571504"/>
          </a:xfrm>
          <a:prstGeom prst="actionButtonForwardNex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63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0.09115 -0.03704 L 0.22292 -0.04514 C 0.27084 -0.04074 0.31928 -0.03843 0.38212 -0.01899 C 0.44497 0.00046 0.55139 0.04768 0.60035 0.07199 L 0.67605 0.12662 " pathEditMode="relative" rAng="0" ptsTypes="FFfaF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02" y="4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42882 -0.0032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://coollib.net/i/23/217923/doc2fb_image_02000014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-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5" r="83547"/>
          <a:stretch/>
        </p:blipFill>
        <p:spPr bwMode="auto">
          <a:xfrm>
            <a:off x="333871" y="1268760"/>
            <a:ext cx="1313165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23528" y="5126385"/>
            <a:ext cx="824946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47864" y="3933056"/>
            <a:ext cx="0" cy="11933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>
            <a:hlinkClick r:id="rId4" action="ppaction://hlinksldjump"/>
          </p:cNvPr>
          <p:cNvSpPr>
            <a:spLocks noChangeAspect="1"/>
          </p:cNvSpPr>
          <p:nvPr/>
        </p:nvSpPr>
        <p:spPr>
          <a:xfrm>
            <a:off x="1547664" y="4077072"/>
            <a:ext cx="198744" cy="19872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923928" y="219998"/>
            <a:ext cx="3357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4</a:t>
            </a:r>
            <a:r>
              <a:rPr lang="ru-RU" sz="2400" b="1" dirty="0" smtClean="0"/>
              <a:t> — подача короткая</a:t>
            </a:r>
            <a:endParaRPr lang="ru-RU" sz="2400" dirty="0"/>
          </a:p>
        </p:txBody>
      </p:sp>
      <p:sp>
        <p:nvSpPr>
          <p:cNvPr id="13" name="Овал 12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291238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4" name="Овал 13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899592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5" name="Овал 14">
            <a:hlinkClick r:id="" action="ppaction://noaction">
              <a:snd r:embed="rId5" name="laser.wav"/>
            </a:hlinkClick>
          </p:cNvPr>
          <p:cNvSpPr/>
          <p:nvPr/>
        </p:nvSpPr>
        <p:spPr>
          <a:xfrm>
            <a:off x="1547664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195736" y="188640"/>
            <a:ext cx="432048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5517232"/>
            <a:ext cx="6441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Траектории полета волана при подачах</a:t>
            </a:r>
            <a:endParaRPr lang="ru-RU" sz="2400" b="1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9215438" y="1714488"/>
            <a:ext cx="1357354" cy="8572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46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0.08351 -0.06274 C 0.10122 -0.07686 0.12744 -0.08403 0.15469 -0.08403 C 0.18594 -0.08403 0.21077 -0.07686 0.22848 -0.06274 L 0.29428 0.0074 L 0.34271 0.08009 L 0.34723 0.12847 " pathEditMode="relative" rAng="0" ptsTypes="FffFAA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1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3974 -0.0032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&amp;tcy;&amp;rcy;&amp;acy;&amp;iecy;&amp;kcy;&amp;tcy;&amp;ocy;&amp;rcy;&amp;icy;&amp;yacy; &amp;rcy;&amp;acy;&amp;zcy;&amp;ncy;&amp;ycy;&amp;khcy; &amp;vcy;&amp;icy;&amp;dcy;&amp;ocy;&amp;vcy; &amp;ucy;&amp;dcy;&amp;acy;&amp;rcy;&amp;ocy;&amp;vcy; &amp;vcy; &amp;bcy;&amp;acy;&amp;dcy;&amp;mcy;&amp;icy;&amp;ncy;&amp;tcy;&amp;ocy;&amp;ncy;&amp;ie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7"/>
          <a:stretch/>
        </p:blipFill>
        <p:spPr bwMode="auto">
          <a:xfrm>
            <a:off x="571472" y="214290"/>
            <a:ext cx="8127540" cy="480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57290" y="5214950"/>
            <a:ext cx="6876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33CC"/>
                </a:solidFill>
              </a:rPr>
              <a:t>Возможные траектории полета волана</a:t>
            </a:r>
            <a:endParaRPr lang="ru-RU" sz="2400" b="1" dirty="0">
              <a:solidFill>
                <a:srgbClr val="3333CC"/>
              </a:solidFill>
            </a:endParaRPr>
          </a:p>
        </p:txBody>
      </p:sp>
      <p:sp>
        <p:nvSpPr>
          <p:cNvPr id="7" name="Блок-схема: альтернативный процесс 6">
            <a:hlinkClick r:id="rId3" action="ppaction://hlinksldjump"/>
          </p:cNvPr>
          <p:cNvSpPr/>
          <p:nvPr/>
        </p:nvSpPr>
        <p:spPr>
          <a:xfrm>
            <a:off x="7643834" y="5929330"/>
            <a:ext cx="1370432" cy="2857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  <p:sp>
        <p:nvSpPr>
          <p:cNvPr id="8" name="Блок-схема: альтернативный процесс 7">
            <a:hlinkClick r:id="" action="ppaction://hlinkshowjump?jump=endshow"/>
          </p:cNvPr>
          <p:cNvSpPr/>
          <p:nvPr/>
        </p:nvSpPr>
        <p:spPr>
          <a:xfrm>
            <a:off x="7643834" y="6286520"/>
            <a:ext cx="1370432" cy="44790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1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t="-6000" b="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682824" y="6481984"/>
            <a:ext cx="5697488" cy="2539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</a:rPr>
              <a:t>Эта презентация использует макрос </a:t>
            </a:r>
            <a:r>
              <a:rPr lang="ru-RU" sz="1050" b="1" dirty="0" err="1">
                <a:solidFill>
                  <a:schemeClr val="bg1">
                    <a:lumMod val="75000"/>
                  </a:schemeClr>
                </a:solidFill>
              </a:rPr>
              <a:t>Drag</a:t>
            </a:r>
            <a:r>
              <a:rPr lang="ru-RU" sz="105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sz="1050" b="1" dirty="0" err="1">
                <a:solidFill>
                  <a:schemeClr val="bg1">
                    <a:lumMod val="75000"/>
                  </a:schemeClr>
                </a:solidFill>
              </a:rPr>
              <a:t>and</a:t>
            </a:r>
            <a:r>
              <a:rPr lang="ru-RU" sz="105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sz="1050" b="1" dirty="0" err="1">
                <a:solidFill>
                  <a:schemeClr val="bg1">
                    <a:lumMod val="75000"/>
                  </a:schemeClr>
                </a:solidFill>
              </a:rPr>
              <a:t>Drop</a:t>
            </a:r>
            <a:r>
              <a:rPr lang="ru-RU" sz="1050" b="1" dirty="0">
                <a:solidFill>
                  <a:schemeClr val="bg1">
                    <a:lumMod val="75000"/>
                  </a:schemeClr>
                </a:solidFill>
              </a:rPr>
              <a:t>, созданный hw@lemitec.de</a:t>
            </a:r>
          </a:p>
        </p:txBody>
      </p:sp>
      <p:pic>
        <p:nvPicPr>
          <p:cNvPr id="4" name="Picture 26" descr="Воланы для бадминтон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751" y="5872050"/>
            <a:ext cx="459540" cy="45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6" descr="Воланы для бадминтона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904" y="5670967"/>
            <a:ext cx="459540" cy="459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лыбающееся лицо 1">
            <a:hlinkClick r:id="" action="ppaction://macro?name=DragandDrop"/>
          </p:cNvPr>
          <p:cNvSpPr/>
          <p:nvPr/>
        </p:nvSpPr>
        <p:spPr>
          <a:xfrm>
            <a:off x="7899275" y="3194982"/>
            <a:ext cx="432048" cy="382310"/>
          </a:xfrm>
          <a:prstGeom prst="smileyFac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>
            <a:hlinkClick r:id="" action="ppaction://macro?name=DragandDrop"/>
          </p:cNvPr>
          <p:cNvSpPr/>
          <p:nvPr/>
        </p:nvSpPr>
        <p:spPr>
          <a:xfrm>
            <a:off x="2284288" y="3194982"/>
            <a:ext cx="432048" cy="382310"/>
          </a:xfrm>
          <a:prstGeom prst="smileyFace">
            <a:avLst/>
          </a:prstGeom>
          <a:solidFill>
            <a:srgbClr val="FF66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альтернативный процесс 2">
            <a:hlinkClick r:id="rId4" action="ppaction://hlinksldjump"/>
          </p:cNvPr>
          <p:cNvSpPr/>
          <p:nvPr/>
        </p:nvSpPr>
        <p:spPr>
          <a:xfrm>
            <a:off x="7643834" y="5929330"/>
            <a:ext cx="1370432" cy="285752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  <p:sp>
        <p:nvSpPr>
          <p:cNvPr id="9" name="Блок-схема: альтернативный процесс 8">
            <a:hlinkClick r:id="" action="ppaction://hlinkshowjump?jump=endshow"/>
          </p:cNvPr>
          <p:cNvSpPr/>
          <p:nvPr/>
        </p:nvSpPr>
        <p:spPr>
          <a:xfrm>
            <a:off x="7643834" y="6286520"/>
            <a:ext cx="1370432" cy="447908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Улыбающееся лицо 9">
            <a:hlinkClick r:id="" action="ppaction://macro?name=DragandDrop"/>
          </p:cNvPr>
          <p:cNvSpPr/>
          <p:nvPr/>
        </p:nvSpPr>
        <p:spPr>
          <a:xfrm>
            <a:off x="2798638" y="1094720"/>
            <a:ext cx="432048" cy="382310"/>
          </a:xfrm>
          <a:prstGeom prst="smileyFace">
            <a:avLst/>
          </a:prstGeom>
          <a:solidFill>
            <a:srgbClr val="FF66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>
            <a:hlinkClick r:id="" action="ppaction://macro?name=DragandDrop"/>
          </p:cNvPr>
          <p:cNvSpPr/>
          <p:nvPr/>
        </p:nvSpPr>
        <p:spPr>
          <a:xfrm>
            <a:off x="6741988" y="1751945"/>
            <a:ext cx="432048" cy="382310"/>
          </a:xfrm>
          <a:prstGeom prst="smileyFace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135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gmm</cp:lastModifiedBy>
  <cp:revision>55</cp:revision>
  <dcterms:created xsi:type="dcterms:W3CDTF">2010-04-23T03:00:43Z</dcterms:created>
  <dcterms:modified xsi:type="dcterms:W3CDTF">2015-10-04T10:40:20Z</dcterms:modified>
</cp:coreProperties>
</file>