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1" r:id="rId3"/>
    <p:sldId id="260" r:id="rId4"/>
    <p:sldId id="270" r:id="rId5"/>
    <p:sldId id="256" r:id="rId6"/>
    <p:sldId id="257" r:id="rId7"/>
    <p:sldId id="265" r:id="rId8"/>
    <p:sldId id="267" r:id="rId9"/>
    <p:sldId id="264" r:id="rId10"/>
    <p:sldId id="271" r:id="rId11"/>
    <p:sldId id="269" r:id="rId12"/>
    <p:sldId id="272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2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6200" y="1708150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5" name="Arc 3"/>
          <p:cNvSpPr>
            <a:spLocks/>
          </p:cNvSpPr>
          <p:nvPr/>
        </p:nvSpPr>
        <p:spPr bwMode="auto">
          <a:xfrm>
            <a:off x="0" y="842963"/>
            <a:ext cx="2895600" cy="6018212"/>
          </a:xfrm>
          <a:custGeom>
            <a:avLst/>
            <a:gdLst>
              <a:gd name="T0" fmla="*/ 0 w 21600"/>
              <a:gd name="T1" fmla="*/ 0 h 21600"/>
              <a:gd name="T2" fmla="*/ 2895600 w 21600"/>
              <a:gd name="T3" fmla="*/ 6018212 h 21600"/>
              <a:gd name="T4" fmla="*/ 0 w 21600"/>
              <a:gd name="T5" fmla="*/ 6018212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191000" y="1752600"/>
            <a:ext cx="4572000" cy="17526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 sz="2400"/>
            </a:lvl1pPr>
          </a:lstStyle>
          <a:p>
            <a:pPr lvl="0"/>
            <a:r>
              <a:rPr lang="ru-RU" noProof="0" smtClean="0"/>
              <a:t>Щелчок правит образец подзаголовка</a:t>
            </a:r>
          </a:p>
        </p:txBody>
      </p:sp>
      <p:sp>
        <p:nvSpPr>
          <p:cNvPr id="17416" name="Rectangle 8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779463"/>
            <a:ext cx="7467600" cy="1143000"/>
          </a:xfrm>
        </p:spPr>
        <p:txBody>
          <a:bodyPr anchor="b"/>
          <a:lstStyle>
            <a:lvl1pPr>
              <a:lnSpc>
                <a:spcPct val="80000"/>
              </a:lnSpc>
              <a:defRPr sz="6600"/>
            </a:lvl1pPr>
          </a:lstStyle>
          <a:p>
            <a:pPr lvl="0"/>
            <a:r>
              <a:rPr lang="ru-RU" noProof="0" smtClean="0"/>
              <a:t>Щелчок правит образец заголовка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>
              <a:solidFill>
                <a:srgbClr val="FF9966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>
              <a:solidFill>
                <a:srgbClr val="FF9966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005250F-8B05-4E19-986F-B858D54C94ED}" type="slidenum">
              <a:rPr lang="ru-RU">
                <a:solidFill>
                  <a:srgbClr val="FF996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9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169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9966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9966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095B4A-A081-4FB8-ACED-0A1243BE7091}" type="slidenum">
              <a:rPr lang="ru-RU">
                <a:solidFill>
                  <a:srgbClr val="FF996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9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547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609600"/>
            <a:ext cx="1524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19400" y="609600"/>
            <a:ext cx="44196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9966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9966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B31125-78D9-48A8-8C6B-C074B112449F}" type="slidenum">
              <a:rPr lang="ru-RU">
                <a:solidFill>
                  <a:srgbClr val="FF996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9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3311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6200" y="1708150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5" name="Arc 3"/>
          <p:cNvSpPr>
            <a:spLocks/>
          </p:cNvSpPr>
          <p:nvPr/>
        </p:nvSpPr>
        <p:spPr bwMode="auto">
          <a:xfrm>
            <a:off x="0" y="842963"/>
            <a:ext cx="2895600" cy="6018212"/>
          </a:xfrm>
          <a:custGeom>
            <a:avLst/>
            <a:gdLst>
              <a:gd name="T0" fmla="*/ 0 w 21600"/>
              <a:gd name="T1" fmla="*/ 0 h 21600"/>
              <a:gd name="T2" fmla="*/ 2895600 w 21600"/>
              <a:gd name="T3" fmla="*/ 6018212 h 21600"/>
              <a:gd name="T4" fmla="*/ 0 w 21600"/>
              <a:gd name="T5" fmla="*/ 6018212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191000" y="1752600"/>
            <a:ext cx="4572000" cy="17526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 sz="2400"/>
            </a:lvl1pPr>
          </a:lstStyle>
          <a:p>
            <a:pPr lvl="0"/>
            <a:r>
              <a:rPr lang="ru-RU" noProof="0" smtClean="0"/>
              <a:t>Щелчок правит образец подзаголовка</a:t>
            </a:r>
          </a:p>
        </p:txBody>
      </p:sp>
      <p:sp>
        <p:nvSpPr>
          <p:cNvPr id="17416" name="Rectangle 8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779463"/>
            <a:ext cx="7467600" cy="1143000"/>
          </a:xfrm>
        </p:spPr>
        <p:txBody>
          <a:bodyPr anchor="b"/>
          <a:lstStyle>
            <a:lvl1pPr>
              <a:lnSpc>
                <a:spcPct val="80000"/>
              </a:lnSpc>
              <a:defRPr sz="6600"/>
            </a:lvl1pPr>
          </a:lstStyle>
          <a:p>
            <a:pPr lvl="0"/>
            <a:r>
              <a:rPr lang="ru-RU" noProof="0" smtClean="0"/>
              <a:t>Щелчок правит образец заголовка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>
              <a:solidFill>
                <a:srgbClr val="FF9966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>
              <a:solidFill>
                <a:srgbClr val="FF9966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005250F-8B05-4E19-986F-B858D54C94ED}" type="slidenum">
              <a:rPr lang="ru-RU">
                <a:solidFill>
                  <a:srgbClr val="FF996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9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9218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9966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9966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DEA44-B0B3-4C18-B6B7-866C8BE4B413}" type="slidenum">
              <a:rPr lang="ru-RU">
                <a:solidFill>
                  <a:srgbClr val="FF996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9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4353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9966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9966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1F1F41-3E13-4066-A108-CBAEB65FCE75}" type="slidenum">
              <a:rPr lang="ru-RU">
                <a:solidFill>
                  <a:srgbClr val="FF996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9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4331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19400" y="1981200"/>
            <a:ext cx="2971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943600" y="1981200"/>
            <a:ext cx="2971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9966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9966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68359-7DEA-4316-8351-0437B7648952}" type="slidenum">
              <a:rPr lang="ru-RU">
                <a:solidFill>
                  <a:srgbClr val="FF996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9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3344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9966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9966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EADD8-0CFC-44CD-BAB6-289278AA3912}" type="slidenum">
              <a:rPr lang="ru-RU">
                <a:solidFill>
                  <a:srgbClr val="FF996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9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7994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9966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9966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E87C4-6D08-4DA8-81AF-0F1C60FB1578}" type="slidenum">
              <a:rPr lang="ru-RU">
                <a:solidFill>
                  <a:srgbClr val="FF996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9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0006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9966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9966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281AE-B322-43AF-977B-288DA169B49D}" type="slidenum">
              <a:rPr lang="ru-RU">
                <a:solidFill>
                  <a:srgbClr val="FF996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9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3423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9966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9966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C8A13-59D2-4FD9-9CAB-7AD40ED6C956}" type="slidenum">
              <a:rPr lang="ru-RU">
                <a:solidFill>
                  <a:srgbClr val="FF996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9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223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9966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9966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DEA44-B0B3-4C18-B6B7-866C8BE4B413}" type="slidenum">
              <a:rPr lang="ru-RU">
                <a:solidFill>
                  <a:srgbClr val="FF996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9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4691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9966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9966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F093E-C47E-4DDA-97D1-1C8163E8520E}" type="slidenum">
              <a:rPr lang="ru-RU">
                <a:solidFill>
                  <a:srgbClr val="FF996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9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1032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9966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9966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095B4A-A081-4FB8-ACED-0A1243BE7091}" type="slidenum">
              <a:rPr lang="ru-RU">
                <a:solidFill>
                  <a:srgbClr val="FF996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9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3678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609600"/>
            <a:ext cx="1524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19400" y="609600"/>
            <a:ext cx="44196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9966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9966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B31125-78D9-48A8-8C6B-C074B112449F}" type="slidenum">
              <a:rPr lang="ru-RU">
                <a:solidFill>
                  <a:srgbClr val="FF996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9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903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9966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9966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1F1F41-3E13-4066-A108-CBAEB65FCE75}" type="slidenum">
              <a:rPr lang="ru-RU">
                <a:solidFill>
                  <a:srgbClr val="FF996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9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955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19400" y="1981200"/>
            <a:ext cx="2971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943600" y="1981200"/>
            <a:ext cx="2971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9966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9966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68359-7DEA-4316-8351-0437B7648952}" type="slidenum">
              <a:rPr lang="ru-RU">
                <a:solidFill>
                  <a:srgbClr val="FF996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9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96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9966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9966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EADD8-0CFC-44CD-BAB6-289278AA3912}" type="slidenum">
              <a:rPr lang="ru-RU">
                <a:solidFill>
                  <a:srgbClr val="FF996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9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460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9966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9966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E87C4-6D08-4DA8-81AF-0F1C60FB1578}" type="slidenum">
              <a:rPr lang="ru-RU">
                <a:solidFill>
                  <a:srgbClr val="FF996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9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474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9966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9966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281AE-B322-43AF-977B-288DA169B49D}" type="slidenum">
              <a:rPr lang="ru-RU">
                <a:solidFill>
                  <a:srgbClr val="FF996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9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182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9966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9966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C8A13-59D2-4FD9-9CAB-7AD40ED6C956}" type="slidenum">
              <a:rPr lang="ru-RU">
                <a:solidFill>
                  <a:srgbClr val="FF996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9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456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9966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9966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F093E-C47E-4DDA-97D1-1C8163E8520E}" type="slidenum">
              <a:rPr lang="ru-RU">
                <a:solidFill>
                  <a:srgbClr val="FF996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9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60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rc 2"/>
          <p:cNvSpPr>
            <a:spLocks/>
          </p:cNvSpPr>
          <p:nvPr/>
        </p:nvSpPr>
        <p:spPr bwMode="auto">
          <a:xfrm>
            <a:off x="0" y="842963"/>
            <a:ext cx="2895600" cy="6018212"/>
          </a:xfrm>
          <a:custGeom>
            <a:avLst/>
            <a:gdLst>
              <a:gd name="T0" fmla="*/ 0 w 21600"/>
              <a:gd name="T1" fmla="*/ 0 h 21600"/>
              <a:gd name="T2" fmla="*/ 2895600 w 21600"/>
              <a:gd name="T3" fmla="*/ 6018212 h 21600"/>
              <a:gd name="T4" fmla="*/ 0 w 21600"/>
              <a:gd name="T5" fmla="*/ 6018212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819400" y="609600"/>
            <a:ext cx="6096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19400" y="1981200"/>
            <a:ext cx="6096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chemeClr val="hlink"/>
                </a:solidFill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9966"/>
              </a:solidFill>
            </a:endParaRP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chemeClr val="hlink"/>
                </a:solidFill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9966"/>
              </a:solidFill>
            </a:endParaRPr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chemeClr val="hlink"/>
                </a:solidFill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A71639D0-A80E-44FF-8EC5-D462734A7435}" type="slidenum">
              <a:rPr lang="ru-RU">
                <a:solidFill>
                  <a:srgbClr val="FF9966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9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197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rial Narrow" pitchFamily="34" charset="0"/>
        </a:defRPr>
      </a:lvl2pPr>
      <a:lvl3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rial Narrow" pitchFamily="34" charset="0"/>
        </a:defRPr>
      </a:lvl3pPr>
      <a:lvl4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rial Narrow" pitchFamily="34" charset="0"/>
        </a:defRPr>
      </a:lvl4pPr>
      <a:lvl5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rial Narrow" pitchFamily="34" charset="0"/>
        </a:defRPr>
      </a:lvl5pPr>
      <a:lvl6pPr marL="4572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rial Narrow" pitchFamily="34" charset="0"/>
        </a:defRPr>
      </a:lvl6pPr>
      <a:lvl7pPr marL="9144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rial Narrow" pitchFamily="34" charset="0"/>
        </a:defRPr>
      </a:lvl7pPr>
      <a:lvl8pPr marL="13716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rial Narrow" pitchFamily="34" charset="0"/>
        </a:defRPr>
      </a:lvl8pPr>
      <a:lvl9pPr marL="18288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Monotype Sorts" pitchFamily="2" charset="2"/>
        <a:buChar char="n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u"/>
        <a:defRPr kumimoji="1"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F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rc 2"/>
          <p:cNvSpPr>
            <a:spLocks/>
          </p:cNvSpPr>
          <p:nvPr/>
        </p:nvSpPr>
        <p:spPr bwMode="auto">
          <a:xfrm>
            <a:off x="0" y="842963"/>
            <a:ext cx="2895600" cy="6018212"/>
          </a:xfrm>
          <a:custGeom>
            <a:avLst/>
            <a:gdLst>
              <a:gd name="T0" fmla="*/ 0 w 21600"/>
              <a:gd name="T1" fmla="*/ 0 h 21600"/>
              <a:gd name="T2" fmla="*/ 2895600 w 21600"/>
              <a:gd name="T3" fmla="*/ 6018212 h 21600"/>
              <a:gd name="T4" fmla="*/ 0 w 21600"/>
              <a:gd name="T5" fmla="*/ 6018212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819400" y="609600"/>
            <a:ext cx="6096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19400" y="1981200"/>
            <a:ext cx="6096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chemeClr val="hlink"/>
                </a:solidFill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9966"/>
              </a:solidFill>
            </a:endParaRP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chemeClr val="hlink"/>
                </a:solidFill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9966"/>
              </a:solidFill>
            </a:endParaRPr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chemeClr val="hlink"/>
                </a:solidFill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A71639D0-A80E-44FF-8EC5-D462734A7435}" type="slidenum">
              <a:rPr lang="ru-RU">
                <a:solidFill>
                  <a:srgbClr val="FF9966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9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164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rial Narrow" pitchFamily="34" charset="0"/>
        </a:defRPr>
      </a:lvl2pPr>
      <a:lvl3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rial Narrow" pitchFamily="34" charset="0"/>
        </a:defRPr>
      </a:lvl3pPr>
      <a:lvl4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rial Narrow" pitchFamily="34" charset="0"/>
        </a:defRPr>
      </a:lvl4pPr>
      <a:lvl5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rial Narrow" pitchFamily="34" charset="0"/>
        </a:defRPr>
      </a:lvl5pPr>
      <a:lvl6pPr marL="4572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rial Narrow" pitchFamily="34" charset="0"/>
        </a:defRPr>
      </a:lvl6pPr>
      <a:lvl7pPr marL="9144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rial Narrow" pitchFamily="34" charset="0"/>
        </a:defRPr>
      </a:lvl7pPr>
      <a:lvl8pPr marL="13716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rial Narrow" pitchFamily="34" charset="0"/>
        </a:defRPr>
      </a:lvl8pPr>
      <a:lvl9pPr marL="18288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Monotype Sorts" pitchFamily="2" charset="2"/>
        <a:buChar char="n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u"/>
        <a:defRPr kumimoji="1"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F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18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323528" y="692696"/>
            <a:ext cx="2800350" cy="81225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/>
                  </a:outerShdw>
                </a:effectLst>
                <a:latin typeface="Times New Roman"/>
                <a:cs typeface="Times New Roman"/>
              </a:rPr>
              <a:t>Занятые  </a:t>
            </a:r>
            <a:r>
              <a:rPr lang="ru-RU" sz="3600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/>
                  </a:outerShdw>
                </a:effectLst>
                <a:latin typeface="Times New Roman"/>
                <a:cs typeface="Times New Roman"/>
              </a:rPr>
              <a:t>- </a:t>
            </a:r>
          </a:p>
        </p:txBody>
      </p:sp>
      <p:sp>
        <p:nvSpPr>
          <p:cNvPr id="4099" name="Rectangle 20"/>
          <p:cNvSpPr>
            <a:spLocks noChangeArrowheads="1"/>
          </p:cNvSpPr>
          <p:nvPr/>
        </p:nvSpPr>
        <p:spPr bwMode="auto">
          <a:xfrm>
            <a:off x="3123878" y="260648"/>
            <a:ext cx="584061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>
              <a:solidFill>
                <a:srgbClr val="009999"/>
              </a:solidFill>
              <a:latin typeface="Times New Roman" pitchFamily="18" charset="0"/>
            </a:endParaRPr>
          </a:p>
        </p:txBody>
      </p:sp>
      <p:graphicFrame>
        <p:nvGraphicFramePr>
          <p:cNvPr id="4100" name="Object 21"/>
          <p:cNvGraphicFramePr>
            <a:graphicFrameLocks noChangeAspect="1"/>
          </p:cNvGraphicFramePr>
          <p:nvPr/>
        </p:nvGraphicFramePr>
        <p:xfrm>
          <a:off x="228600" y="4419600"/>
          <a:ext cx="2133600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4" name="Clip" r:id="rId4" imgW="952129" imgH="952129" progId="">
                  <p:embed/>
                </p:oleObj>
              </mc:Choice>
              <mc:Fallback>
                <p:oleObj name="Clip" r:id="rId4" imgW="952129" imgH="952129" progId="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419600"/>
                        <a:ext cx="2133600" cy="213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WordArt 18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899592" y="3068960"/>
            <a:ext cx="2800350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/>
                  </a:outerShdw>
                </a:effectLst>
                <a:latin typeface="Times New Roman"/>
                <a:cs typeface="Times New Roman"/>
              </a:rPr>
              <a:t>Безработные  </a:t>
            </a:r>
            <a:r>
              <a:rPr lang="ru-RU" sz="3600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/>
                  </a:outerShdw>
                </a:effectLst>
                <a:latin typeface="Times New Roman"/>
                <a:cs typeface="Times New Roman"/>
              </a:rPr>
              <a:t>- </a:t>
            </a: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auto">
          <a:xfrm>
            <a:off x="3126791" y="3933056"/>
            <a:ext cx="584061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chemeClr val="accent6">
                    <a:lumMod val="25000"/>
                  </a:schemeClr>
                </a:solidFill>
                <a:latin typeface="Times New Roman" pitchFamily="18" charset="0"/>
              </a:rPr>
              <a:t>Относящиеся к экономически активному населению люди,</a:t>
            </a:r>
            <a:endParaRPr lang="ru-RU" sz="2800" b="1" dirty="0">
              <a:solidFill>
                <a:schemeClr val="accent6">
                  <a:lumMod val="25000"/>
                </a:schemeClr>
              </a:solidFill>
              <a:latin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solidFill>
                  <a:schemeClr val="accent6">
                    <a:lumMod val="25000"/>
                  </a:schemeClr>
                </a:solidFill>
                <a:latin typeface="Times New Roman" pitchFamily="18" charset="0"/>
              </a:rPr>
              <a:t>которые </a:t>
            </a:r>
            <a:r>
              <a:rPr lang="ru-RU" sz="2800" b="1" dirty="0" smtClean="0">
                <a:solidFill>
                  <a:schemeClr val="accent6">
                    <a:lumMod val="25000"/>
                  </a:schemeClr>
                </a:solidFill>
                <a:latin typeface="Times New Roman" pitchFamily="18" charset="0"/>
              </a:rPr>
              <a:t>намерены работать, ищут работу, но </a:t>
            </a:r>
            <a:r>
              <a:rPr lang="ru-RU" sz="2800" b="1" dirty="0">
                <a:solidFill>
                  <a:schemeClr val="accent6">
                    <a:lumMod val="25000"/>
                  </a:schemeClr>
                </a:solidFill>
                <a:latin typeface="Times New Roman" pitchFamily="18" charset="0"/>
              </a:rPr>
              <a:t>не могут </a:t>
            </a:r>
            <a:r>
              <a:rPr lang="ru-RU" sz="2800" b="1" dirty="0" smtClean="0">
                <a:solidFill>
                  <a:schemeClr val="accent6">
                    <a:lumMod val="25000"/>
                  </a:schemeClr>
                </a:solidFill>
                <a:latin typeface="Times New Roman" pitchFamily="18" charset="0"/>
              </a:rPr>
              <a:t>найти ее по той или иной причине</a:t>
            </a:r>
            <a:endParaRPr lang="ru-RU" sz="2800" b="1" dirty="0">
              <a:solidFill>
                <a:schemeClr val="accent6">
                  <a:lumMod val="2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47329" y="381565"/>
            <a:ext cx="522007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6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 часть трудоспособного населения, которая работает по найму, занимается бизнесом, находится на гос. службе или учится</a:t>
            </a:r>
          </a:p>
        </p:txBody>
      </p:sp>
    </p:spTree>
    <p:extLst>
      <p:ext uri="{BB962C8B-B14F-4D97-AF65-F5344CB8AC3E}">
        <p14:creationId xmlns:p14="http://schemas.microsoft.com/office/powerpoint/2010/main" val="2257707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2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1763688" y="609600"/>
            <a:ext cx="4953025" cy="14398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/>
                  </a:outerShdw>
                </a:effectLst>
                <a:latin typeface="Times New Roman"/>
                <a:cs typeface="Times New Roman"/>
              </a:rPr>
              <a:t>Формы  </a:t>
            </a:r>
            <a:r>
              <a:rPr lang="ru-RU" sz="3600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/>
                  </a:outerShdw>
                </a:effectLst>
                <a:latin typeface="Times New Roman"/>
                <a:cs typeface="Times New Roman"/>
              </a:rPr>
              <a:t>безработицы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0" y="2233613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ru-RU" sz="3600" b="1" dirty="0"/>
              <a:t>Фрикционная Структурная Циклическая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2934112" y="3068959"/>
            <a:ext cx="345638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Технологическая </a:t>
            </a:r>
            <a:endParaRPr lang="ru-RU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 bwMode="auto">
          <a:xfrm>
            <a:off x="827584" y="3645024"/>
            <a:ext cx="2051720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kumimoji="1"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ru-RU" b="1" dirty="0" smtClean="0"/>
              <a:t>Сезонная</a:t>
            </a:r>
            <a:endParaRPr lang="ru-RU" sz="2400" dirty="0" smtClean="0"/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4788024" y="3645024"/>
            <a:ext cx="4355976" cy="1179471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kumimoji="1"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Monotype Sorts" pitchFamily="2" charset="2"/>
              <a:buNone/>
            </a:pPr>
            <a:r>
              <a:rPr lang="ru-RU" b="1" dirty="0" smtClean="0"/>
              <a:t>Неполная занятость (скрытая безработица)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8" name="Picture 2" descr="http://www.tv21.ru/img/newsimages/20080526/5_d7252c60af8c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365104"/>
            <a:ext cx="304800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515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332656"/>
            <a:ext cx="6602480" cy="1563960"/>
          </a:xfrm>
        </p:spPr>
        <p:txBody>
          <a:bodyPr/>
          <a:lstStyle/>
          <a:p>
            <a:r>
              <a:rPr lang="ru-RU" dirty="0" smtClean="0"/>
              <a:t>Уровень безработицы по МОТ (Международной организации труда</a:t>
            </a:r>
            <a:r>
              <a:rPr lang="ru-RU" dirty="0" smtClean="0"/>
              <a:t>) </a:t>
            </a:r>
            <a:r>
              <a:rPr lang="ru-RU" sz="2000" dirty="0" smtClean="0"/>
              <a:t>(информация для практической работы со статистическим материалом)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981200"/>
            <a:ext cx="7655768" cy="4114800"/>
          </a:xfrm>
        </p:spPr>
        <p:txBody>
          <a:bodyPr/>
          <a:lstStyle/>
          <a:p>
            <a:r>
              <a:rPr lang="ru-RU" sz="1600" b="1" dirty="0"/>
              <a:t>К безработным</a:t>
            </a:r>
            <a:r>
              <a:rPr lang="ru-RU" sz="1600" dirty="0"/>
              <a:t>, применительно к стандартам Международной организации труда (МОТ), относятся лица в </a:t>
            </a:r>
            <a:r>
              <a:rPr lang="ru-RU" sz="1600" dirty="0" smtClean="0"/>
              <a:t>возрасте</a:t>
            </a:r>
            <a:r>
              <a:rPr lang="ru-RU" sz="1600" dirty="0"/>
              <a:t> </a:t>
            </a:r>
            <a:r>
              <a:rPr lang="ru-RU" sz="1600" dirty="0" smtClean="0"/>
              <a:t>от 15 до 72 лет, которые </a:t>
            </a:r>
            <a:r>
              <a:rPr lang="ru-RU" sz="1600" dirty="0"/>
              <a:t>в рассматриваемый период одновременно удовлетворяли следующим критериям:</a:t>
            </a:r>
          </a:p>
          <a:p>
            <a:r>
              <a:rPr lang="ru-RU" sz="1600" dirty="0"/>
              <a:t>не имели работы (доходного занятия);</a:t>
            </a:r>
          </a:p>
          <a:p>
            <a:r>
              <a:rPr lang="ru-RU" sz="1600" dirty="0"/>
              <a:t>занимались поиском работы, т.е. обращались в государственную или коммерческую службу занятости, использовали или помещали объявления в печати, непосредственно обращались к администрации организации (работодателю), использовали личные связи и т.д. или предпринимали шаги к организации собственного дела;</a:t>
            </a:r>
          </a:p>
          <a:p>
            <a:r>
              <a:rPr lang="ru-RU" sz="1600" dirty="0"/>
              <a:t>были готовы приступить к работе в течение обследуемой недели.</a:t>
            </a:r>
          </a:p>
          <a:p>
            <a:r>
              <a:rPr lang="ru-RU" sz="1600" dirty="0"/>
              <a:t>Обучающиеся, студенты, пенсионеры и инвалиды учитываются в качестве безработных, если они занимались поиском работы и были готовы приступить к ней.</a:t>
            </a:r>
          </a:p>
        </p:txBody>
      </p:sp>
    </p:spTree>
    <p:extLst>
      <p:ext uri="{BB962C8B-B14F-4D97-AF65-F5344CB8AC3E}">
        <p14:creationId xmlns:p14="http://schemas.microsoft.com/office/powerpoint/2010/main" val="193888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99792" y="1340768"/>
            <a:ext cx="6414462" cy="4114800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П. 13.4, привести по 2 примера каждого вида безработицы</a:t>
            </a:r>
          </a:p>
          <a:p>
            <a:r>
              <a:rPr lang="ru-RU" dirty="0" smtClean="0"/>
              <a:t>Ответить на вопрос: грозит ли мне безработица в будущем? Аргументировать свой ответ.</a:t>
            </a:r>
          </a:p>
          <a:p>
            <a:endParaRPr lang="ru-RU" dirty="0"/>
          </a:p>
        </p:txBody>
      </p:sp>
      <p:pic>
        <p:nvPicPr>
          <p:cNvPr id="17410" name="Picture 2" descr="http://school.xvatit.com/images/d/da/11.08-1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828" y="4437112"/>
            <a:ext cx="4638623" cy="2420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311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3491880" y="4880993"/>
            <a:ext cx="5308501" cy="1815882"/>
          </a:xfrm>
          <a:prstGeom prst="rect">
            <a:avLst/>
          </a:prstGeom>
          <a:noFill/>
          <a:ln w="9525">
            <a:solidFill>
              <a:srgbClr val="33CC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gamma/>
                        <a:shade val="56078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shade val="56078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b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dirty="0" smtClean="0">
                <a:solidFill>
                  <a:srgbClr val="009999"/>
                </a:solidFill>
                <a:latin typeface="Times New Roman" pitchFamily="18" charset="0"/>
              </a:rPr>
              <a:t>Отношение числа безработных к численности совокупной рабочей силы, выраженной в процентах</a:t>
            </a:r>
            <a:endParaRPr lang="ru-RU" sz="2800" b="1" dirty="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0" name="WordArt 18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5292080" y="3284984"/>
            <a:ext cx="2800350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/>
                  </a:outerShdw>
                </a:effectLst>
                <a:latin typeface="Times New Roman"/>
                <a:cs typeface="Times New Roman"/>
              </a:rPr>
              <a:t>Норма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/>
                  </a:outerShdw>
                </a:effectLst>
                <a:latin typeface="Times New Roman"/>
                <a:cs typeface="Times New Roman"/>
              </a:rPr>
              <a:t>безработицы </a:t>
            </a:r>
            <a:r>
              <a:rPr lang="ru-RU" sz="3600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/>
                  </a:outerShdw>
                </a:effectLst>
                <a:latin typeface="Times New Roman"/>
                <a:cs typeface="Times New Roman"/>
              </a:rPr>
              <a:t>- </a:t>
            </a:r>
          </a:p>
        </p:txBody>
      </p:sp>
      <p:pic>
        <p:nvPicPr>
          <p:cNvPr id="17410" name="Picture 2" descr="http://willbe.ru/img/clause/bezrabotica_v_rossijskih_regionah_prodolzhaet_idti_na_ubyl_claus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4517" y="332656"/>
            <a:ext cx="2790825" cy="2047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2" name="Picture 4" descr="http://fin.gismeteo.ru/files_jpg/bezrabotica(59576)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808859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WordArt 18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323528" y="457200"/>
            <a:ext cx="2800350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/>
                  </a:outerShdw>
                </a:effectLst>
                <a:latin typeface="Times New Roman"/>
                <a:cs typeface="Times New Roman"/>
              </a:rPr>
              <a:t>Безработица - </a:t>
            </a:r>
          </a:p>
        </p:txBody>
      </p:sp>
      <p:sp>
        <p:nvSpPr>
          <p:cNvPr id="12" name="Rectangle 20"/>
          <p:cNvSpPr>
            <a:spLocks noChangeArrowheads="1"/>
          </p:cNvSpPr>
          <p:nvPr/>
        </p:nvSpPr>
        <p:spPr bwMode="auto">
          <a:xfrm>
            <a:off x="855626" y="1411036"/>
            <a:ext cx="4536504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accent6">
                    <a:lumMod val="25000"/>
                  </a:schemeClr>
                </a:solidFill>
                <a:latin typeface="Times New Roman" pitchFamily="18" charset="0"/>
              </a:rPr>
              <a:t>Социально-экономическое явление, при котором часть экономически активного населения не занята в процессе производства товаров и услуг</a:t>
            </a:r>
            <a:endParaRPr lang="ru-RU" sz="2400" b="1" dirty="0">
              <a:solidFill>
                <a:schemeClr val="accent6">
                  <a:lumMod val="25000"/>
                </a:schemeClr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900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35896" y="609600"/>
            <a:ext cx="5279504" cy="1143000"/>
          </a:xfrm>
        </p:spPr>
        <p:txBody>
          <a:bodyPr/>
          <a:lstStyle/>
          <a:p>
            <a:r>
              <a:rPr lang="ru-RU" dirty="0" smtClean="0"/>
              <a:t>Проблема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51720" y="1981200"/>
            <a:ext cx="6863680" cy="4114800"/>
          </a:xfrm>
        </p:spPr>
        <p:txBody>
          <a:bodyPr/>
          <a:lstStyle/>
          <a:p>
            <a:r>
              <a:rPr lang="ru-RU" sz="3200" b="1" dirty="0" smtClean="0"/>
              <a:t>Возможна ли 100% занятость?</a:t>
            </a:r>
          </a:p>
          <a:p>
            <a:pPr>
              <a:buNone/>
            </a:pPr>
            <a:r>
              <a:rPr lang="ru-RU" dirty="0" smtClean="0"/>
              <a:t>                         </a:t>
            </a:r>
          </a:p>
          <a:p>
            <a:pPr>
              <a:buNone/>
            </a:pPr>
            <a:r>
              <a:rPr lang="ru-RU" dirty="0" smtClean="0"/>
              <a:t>                             или</a:t>
            </a:r>
          </a:p>
          <a:p>
            <a:endParaRPr lang="ru-RU" dirty="0" smtClean="0"/>
          </a:p>
          <a:p>
            <a:r>
              <a:rPr lang="ru-RU" sz="3200" b="1" dirty="0" smtClean="0"/>
              <a:t>Возможно ли отсутствие безработицы в экономике?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3010" name="Picture 2" descr="http://www.likeateam.com/wp-content/uploads/2013/10/What-would-I-tell-m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564904"/>
            <a:ext cx="2099708" cy="2664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4427984" y="6165304"/>
            <a:ext cx="4572000" cy="432048"/>
          </a:xfrm>
        </p:spPr>
        <p:txBody>
          <a:bodyPr/>
          <a:lstStyle/>
          <a:p>
            <a:r>
              <a:rPr lang="ru-RU" dirty="0" smtClean="0"/>
              <a:t>11 класс, экономика, профиль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1475656" y="332656"/>
            <a:ext cx="7467600" cy="2721545"/>
          </a:xfrm>
        </p:spPr>
        <p:txBody>
          <a:bodyPr/>
          <a:lstStyle/>
          <a:p>
            <a:r>
              <a:rPr lang="ru-RU" sz="5400" dirty="0" smtClean="0"/>
              <a:t>          Причины и формы    </a:t>
            </a:r>
            <a:br>
              <a:rPr lang="ru-RU" sz="5400" dirty="0" smtClean="0"/>
            </a:br>
            <a:r>
              <a:rPr lang="ru-RU" sz="5400" dirty="0" smtClean="0"/>
              <a:t>          безработицы.</a:t>
            </a:r>
            <a:br>
              <a:rPr lang="ru-RU" sz="5400" dirty="0" smtClean="0"/>
            </a:br>
            <a:r>
              <a:rPr lang="ru-RU" sz="5400" dirty="0" smtClean="0"/>
              <a:t>Естественный уровень безработицы.</a:t>
            </a:r>
            <a:endParaRPr lang="ru-RU" sz="5400" dirty="0"/>
          </a:p>
        </p:txBody>
      </p:sp>
      <p:pic>
        <p:nvPicPr>
          <p:cNvPr id="17410" name="Picture 2" descr="http://www.radyjo.net/de8fd20d-7687-4a7c-bdbb-13d073fef5f1.file?format=37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56992"/>
            <a:ext cx="3571875" cy="26765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4424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урока: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/>
              <a:t>Причины безработицы</a:t>
            </a:r>
          </a:p>
          <a:p>
            <a:r>
              <a:rPr lang="ru-RU" sz="3600" dirty="0" smtClean="0"/>
              <a:t>Формы безработицы</a:t>
            </a:r>
          </a:p>
          <a:p>
            <a:r>
              <a:rPr lang="ru-RU" sz="3600" dirty="0" smtClean="0"/>
              <a:t>Естественный уровень безработицы</a:t>
            </a:r>
          </a:p>
          <a:p>
            <a:r>
              <a:rPr lang="ru-RU" sz="3600" dirty="0" smtClean="0"/>
              <a:t>Ситуация на рынке труда в современной </a:t>
            </a:r>
            <a:r>
              <a:rPr lang="ru-RU" sz="3600" dirty="0"/>
              <a:t>Р</a:t>
            </a:r>
            <a:r>
              <a:rPr lang="ru-RU" sz="3600" dirty="0" smtClean="0"/>
              <a:t>оссии </a:t>
            </a:r>
            <a:endParaRPr lang="ru-RU" sz="3600" dirty="0"/>
          </a:p>
        </p:txBody>
      </p:sp>
      <p:pic>
        <p:nvPicPr>
          <p:cNvPr id="16386" name="Picture 2" descr="http://mahachkala.monavista.ru/images/sizednews/mahachkala1413894275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021544"/>
            <a:ext cx="2880320" cy="17038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8898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2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1763688" y="609600"/>
            <a:ext cx="4953025" cy="14398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/>
                  </a:outerShdw>
                </a:effectLst>
                <a:latin typeface="Times New Roman"/>
                <a:cs typeface="Times New Roman"/>
              </a:rPr>
              <a:t>Формы  </a:t>
            </a:r>
            <a:r>
              <a:rPr lang="ru-RU" sz="3600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/>
                  </a:outerShdw>
                </a:effectLst>
                <a:latin typeface="Times New Roman"/>
                <a:cs typeface="Times New Roman"/>
              </a:rPr>
              <a:t>безработицы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0" y="2233613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>Фрикционная Структурная Циклическая</a:t>
            </a:r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1371600" y="28956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>
            <a:off x="7391400" y="28956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4495800" y="28956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365125" y="3448050"/>
            <a:ext cx="2106613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ru-RU" sz="3200" b="1"/>
              <a:t>Связана с </a:t>
            </a:r>
          </a:p>
          <a:p>
            <a:pPr algn="ctr"/>
            <a:r>
              <a:rPr lang="ru-RU" sz="3200" b="1"/>
              <a:t>поисками</a:t>
            </a:r>
          </a:p>
          <a:p>
            <a:pPr algn="ctr"/>
            <a:r>
              <a:rPr lang="ru-RU" sz="3200" b="1"/>
              <a:t> работы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3200400" y="3352800"/>
            <a:ext cx="2686050" cy="252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ru-RU" sz="3200" b="1" dirty="0"/>
              <a:t>Связана с </a:t>
            </a:r>
          </a:p>
          <a:p>
            <a:pPr algn="ctr"/>
            <a:r>
              <a:rPr lang="ru-RU" sz="3200" b="1" dirty="0"/>
              <a:t>изменениями</a:t>
            </a:r>
          </a:p>
          <a:p>
            <a:pPr algn="ctr"/>
            <a:r>
              <a:rPr lang="ru-RU" sz="3200" b="1" dirty="0"/>
              <a:t> в отраслевой</a:t>
            </a:r>
          </a:p>
          <a:p>
            <a:pPr algn="ctr"/>
            <a:r>
              <a:rPr lang="ru-RU" sz="3200" b="1" dirty="0"/>
              <a:t> структуре </a:t>
            </a:r>
          </a:p>
          <a:p>
            <a:pPr algn="ctr"/>
            <a:r>
              <a:rPr lang="ru-RU" sz="3200" b="1" dirty="0"/>
              <a:t>производства</a:t>
            </a: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5878513" y="3276600"/>
            <a:ext cx="3265487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ru-RU" sz="3200" b="1"/>
              <a:t>Связана с</a:t>
            </a:r>
          </a:p>
          <a:p>
            <a:pPr algn="ctr"/>
            <a:r>
              <a:rPr lang="ru-RU" sz="3200" b="1"/>
              <a:t> фазами</a:t>
            </a:r>
          </a:p>
          <a:p>
            <a:pPr algn="ctr"/>
            <a:r>
              <a:rPr lang="ru-RU" sz="3200" b="1"/>
              <a:t> экономического</a:t>
            </a:r>
          </a:p>
          <a:p>
            <a:pPr algn="ctr"/>
            <a:r>
              <a:rPr lang="ru-RU" sz="3200" b="1"/>
              <a:t>цикла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642758" y="5861340"/>
            <a:ext cx="7706084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Технологическая -  связана с внедрением новых технологий</a:t>
            </a:r>
            <a:endParaRPr lang="ru-RU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217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" dur="75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" dur="75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5" dur="75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nimBg="1"/>
      <p:bldP spid="21509" grpId="0" animBg="1"/>
      <p:bldP spid="21510" grpId="0" animBg="1"/>
      <p:bldP spid="21511" grpId="0" autoUpdateAnimBg="0"/>
      <p:bldP spid="21512" grpId="0" autoUpdateAnimBg="0"/>
      <p:bldP spid="21513" grpId="0" autoUpdateAnimBg="0"/>
      <p:bldP spid="10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36564" y="1828186"/>
            <a:ext cx="4355976" cy="1179471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Неполная занятость (скрытая безработица)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WordArt 2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1907704" y="260648"/>
            <a:ext cx="4953025" cy="14398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/>
                  </a:outerShdw>
                </a:effectLst>
                <a:latin typeface="Times New Roman"/>
                <a:cs typeface="Times New Roman"/>
              </a:rPr>
              <a:t>Формы  </a:t>
            </a:r>
            <a:r>
              <a:rPr lang="ru-RU" sz="3600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/>
                  </a:outerShdw>
                </a:effectLst>
                <a:latin typeface="Times New Roman"/>
                <a:cs typeface="Times New Roman"/>
              </a:rPr>
              <a:t>безработицы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 bwMode="auto">
          <a:xfrm>
            <a:off x="135744" y="1898566"/>
            <a:ext cx="424847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kumimoji="1"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ru-RU" b="1" dirty="0" smtClean="0"/>
              <a:t>Сезонная безработица</a:t>
            </a:r>
            <a:r>
              <a:rPr lang="ru-RU" sz="2400" b="1" dirty="0" smtClean="0"/>
              <a:t> </a:t>
            </a:r>
            <a:endParaRPr lang="ru-RU" sz="2400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328182" y="3007657"/>
            <a:ext cx="383417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tx1">
                    <a:lumMod val="50000"/>
                  </a:schemeClr>
                </a:solidFill>
              </a:rPr>
              <a:t>Эта безработица знакома людям многих профессий, например все, кто обслуживает отдыхающих на курортах. Сезонно незанятые люди не подходят под </a:t>
            </a:r>
            <a:r>
              <a:rPr lang="ru-RU" sz="2000" dirty="0" smtClean="0">
                <a:solidFill>
                  <a:schemeClr val="tx1">
                    <a:lumMod val="50000"/>
                  </a:schemeClr>
                </a:solidFill>
              </a:rPr>
              <a:t>определение безработного</a:t>
            </a:r>
            <a:r>
              <a:rPr lang="ru-RU" sz="2000" dirty="0">
                <a:solidFill>
                  <a:schemeClr val="tx1">
                    <a:lumMod val="50000"/>
                  </a:schemeClr>
                </a:solidFill>
              </a:rPr>
              <a:t>, так как часто не занимаются поиском постоянного места работы.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716016" y="3161546"/>
            <a:ext cx="395771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chemeClr val="tx1">
                    <a:lumMod val="50000"/>
                  </a:schemeClr>
                </a:solidFill>
              </a:rPr>
              <a:t>ситуация, при которой работник формально числится занятым, но заработной платы не получает, так как находится в вынужденном отпуске, или получает лишь часть своей нормальной оплаты, так как трудится неполный рабочий день.</a:t>
            </a:r>
          </a:p>
        </p:txBody>
      </p:sp>
    </p:spTree>
    <p:extLst>
      <p:ext uri="{BB962C8B-B14F-4D97-AF65-F5344CB8AC3E}">
        <p14:creationId xmlns:p14="http://schemas.microsoft.com/office/powerpoint/2010/main" val="904381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2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955" y="332656"/>
            <a:ext cx="8447856" cy="1143000"/>
          </a:xfrm>
        </p:spPr>
        <p:txBody>
          <a:bodyPr/>
          <a:lstStyle/>
          <a:p>
            <a:r>
              <a:rPr lang="ru-RU" dirty="0" smtClean="0"/>
              <a:t>Естественный уровень безработицы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5229200"/>
            <a:ext cx="7920880" cy="1467544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sz="3200" b="1" i="1" dirty="0" smtClean="0">
                <a:solidFill>
                  <a:srgbClr val="DC8300"/>
                </a:solidFill>
              </a:rPr>
              <a:t>такое положение на  рынке труда, когда безработица не превышает естественного уровня</a:t>
            </a:r>
          </a:p>
          <a:p>
            <a:endParaRPr lang="ru-RU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915816" y="1340766"/>
            <a:ext cx="5976664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ru-RU" sz="3600" b="1" i="1" dirty="0"/>
              <a:t>такой ее уровень, </a:t>
            </a:r>
          </a:p>
          <a:p>
            <a:pPr algn="ctr"/>
            <a:r>
              <a:rPr lang="ru-RU" sz="3600" b="1" i="1" dirty="0"/>
              <a:t>при котором существуют</a:t>
            </a:r>
          </a:p>
          <a:p>
            <a:pPr algn="ctr"/>
            <a:r>
              <a:rPr lang="ru-RU" sz="3600" b="1" i="1" dirty="0"/>
              <a:t>только фрикционная и </a:t>
            </a:r>
          </a:p>
          <a:p>
            <a:pPr algn="ctr"/>
            <a:r>
              <a:rPr lang="ru-RU" sz="3600" b="1" i="1" dirty="0"/>
              <a:t>структурная безработица </a:t>
            </a:r>
          </a:p>
        </p:txBody>
      </p:sp>
      <p:pic>
        <p:nvPicPr>
          <p:cNvPr id="6" name="Picture 2" descr="http://rayti.ru/uploads/addon_articles/2015030414440987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2492896"/>
            <a:ext cx="2915816" cy="2041071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923928" y="4293096"/>
            <a:ext cx="45856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Полная занятость -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709743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http://thelifecoachschool.com/wp-content/uploads/2011/02/bigstock-Question-The-Answer-38271739-300x24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24374"/>
            <a:ext cx="2857500" cy="233362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35896" y="609600"/>
            <a:ext cx="5279504" cy="1143000"/>
          </a:xfrm>
        </p:spPr>
        <p:txBody>
          <a:bodyPr/>
          <a:lstStyle/>
          <a:p>
            <a:r>
              <a:rPr lang="ru-RU" dirty="0" smtClean="0"/>
              <a:t>Проблема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23728" y="1484784"/>
            <a:ext cx="6863680" cy="3536032"/>
          </a:xfrm>
        </p:spPr>
        <p:txBody>
          <a:bodyPr/>
          <a:lstStyle/>
          <a:p>
            <a:r>
              <a:rPr lang="ru-RU" sz="3200" b="1" dirty="0" smtClean="0"/>
              <a:t>Возможна ли 100% занятость?</a:t>
            </a:r>
          </a:p>
          <a:p>
            <a:pPr>
              <a:buNone/>
            </a:pPr>
            <a:r>
              <a:rPr lang="ru-RU" dirty="0" smtClean="0"/>
              <a:t>                         </a:t>
            </a:r>
          </a:p>
          <a:p>
            <a:pPr>
              <a:buNone/>
            </a:pPr>
            <a:r>
              <a:rPr lang="ru-RU" dirty="0" smtClean="0"/>
              <a:t>                             или</a:t>
            </a:r>
          </a:p>
          <a:p>
            <a:endParaRPr lang="ru-RU" dirty="0" smtClean="0"/>
          </a:p>
          <a:p>
            <a:r>
              <a:rPr lang="ru-RU" sz="3200" b="1" dirty="0" smtClean="0"/>
              <a:t>Возможно ли отсутствие безработицы в экономике?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Общий доклад (стандартная)">
  <a:themeElements>
    <a:clrScheme name="Общий доклад (стандартная) 1">
      <a:dk1>
        <a:srgbClr val="009999"/>
      </a:dk1>
      <a:lt1>
        <a:srgbClr val="FFFFFF"/>
      </a:lt1>
      <a:dk2>
        <a:srgbClr val="336699"/>
      </a:dk2>
      <a:lt2>
        <a:srgbClr val="010000"/>
      </a:lt2>
      <a:accent1>
        <a:srgbClr val="CCECFF"/>
      </a:accent1>
      <a:accent2>
        <a:srgbClr val="FFFFCC"/>
      </a:accent2>
      <a:accent3>
        <a:srgbClr val="FFFFFF"/>
      </a:accent3>
      <a:accent4>
        <a:srgbClr val="008282"/>
      </a:accent4>
      <a:accent5>
        <a:srgbClr val="E2F4FF"/>
      </a:accent5>
      <a:accent6>
        <a:srgbClr val="E7E7B9"/>
      </a:accent6>
      <a:hlink>
        <a:srgbClr val="FF9966"/>
      </a:hlink>
      <a:folHlink>
        <a:srgbClr val="FFFFCC"/>
      </a:folHlink>
    </a:clrScheme>
    <a:fontScheme name="Общий доклад (стандартная)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Общий доклад (стандартная)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бщий доклад (стандартная)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щий доклад (стандартная)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Общий доклад (стандартная)">
  <a:themeElements>
    <a:clrScheme name="Общий доклад (стандартная) 1">
      <a:dk1>
        <a:srgbClr val="009999"/>
      </a:dk1>
      <a:lt1>
        <a:srgbClr val="FFFFFF"/>
      </a:lt1>
      <a:dk2>
        <a:srgbClr val="336699"/>
      </a:dk2>
      <a:lt2>
        <a:srgbClr val="010000"/>
      </a:lt2>
      <a:accent1>
        <a:srgbClr val="CCECFF"/>
      </a:accent1>
      <a:accent2>
        <a:srgbClr val="FFFFCC"/>
      </a:accent2>
      <a:accent3>
        <a:srgbClr val="FFFFFF"/>
      </a:accent3>
      <a:accent4>
        <a:srgbClr val="008282"/>
      </a:accent4>
      <a:accent5>
        <a:srgbClr val="E2F4FF"/>
      </a:accent5>
      <a:accent6>
        <a:srgbClr val="E7E7B9"/>
      </a:accent6>
      <a:hlink>
        <a:srgbClr val="FF9966"/>
      </a:hlink>
      <a:folHlink>
        <a:srgbClr val="FFFFCC"/>
      </a:folHlink>
    </a:clrScheme>
    <a:fontScheme name="Общий доклад (стандартная)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Общий доклад (стандартная)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бщий доклад (стандартная)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щий доклад (стандартная)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462</Words>
  <Application>Microsoft Office PowerPoint</Application>
  <PresentationFormat>Экран (4:3)</PresentationFormat>
  <Paragraphs>71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Общий доклад (стандартная)</vt:lpstr>
      <vt:lpstr>1_Общий доклад (стандартная)</vt:lpstr>
      <vt:lpstr>Clip</vt:lpstr>
      <vt:lpstr>Презентация PowerPoint</vt:lpstr>
      <vt:lpstr>Презентация PowerPoint</vt:lpstr>
      <vt:lpstr>Проблема</vt:lpstr>
      <vt:lpstr>          Причины и формы               безработицы. Естественный уровень безработицы.</vt:lpstr>
      <vt:lpstr>План урока:</vt:lpstr>
      <vt:lpstr>Презентация PowerPoint</vt:lpstr>
      <vt:lpstr>Презентация PowerPoint</vt:lpstr>
      <vt:lpstr>Естественный уровень безработицы</vt:lpstr>
      <vt:lpstr>Проблема</vt:lpstr>
      <vt:lpstr>Презентация PowerPoint</vt:lpstr>
      <vt:lpstr>Уровень безработицы по МОТ (Международной организации труда) (информация для практической работы со статистическим материалом) </vt:lpstr>
      <vt:lpstr>Домашнее задание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Занятость и безработица</dc:title>
  <dc:creator>Лена</dc:creator>
  <cp:lastModifiedBy>Лена</cp:lastModifiedBy>
  <cp:revision>22</cp:revision>
  <dcterms:created xsi:type="dcterms:W3CDTF">2012-11-14T21:44:36Z</dcterms:created>
  <dcterms:modified xsi:type="dcterms:W3CDTF">2015-10-19T19:30:04Z</dcterms:modified>
</cp:coreProperties>
</file>