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sldIdLst>
    <p:sldId id="261" r:id="rId3"/>
    <p:sldId id="260" r:id="rId4"/>
    <p:sldId id="270" r:id="rId5"/>
    <p:sldId id="256" r:id="rId6"/>
    <p:sldId id="257" r:id="rId7"/>
    <p:sldId id="265" r:id="rId8"/>
    <p:sldId id="267" r:id="rId9"/>
    <p:sldId id="264" r:id="rId10"/>
    <p:sldId id="271" r:id="rId11"/>
    <p:sldId id="269" r:id="rId12"/>
    <p:sldId id="272" r:id="rId13"/>
    <p:sldId id="268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1320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2"/>
          <p:cNvSpPr>
            <a:spLocks noChangeShapeType="1"/>
          </p:cNvSpPr>
          <p:nvPr/>
        </p:nvSpPr>
        <p:spPr bwMode="auto">
          <a:xfrm>
            <a:off x="76200" y="1708150"/>
            <a:ext cx="9147175" cy="0"/>
          </a:xfrm>
          <a:prstGeom prst="line">
            <a:avLst/>
          </a:prstGeom>
          <a:noFill/>
          <a:ln w="12700" cap="sq">
            <a:solidFill>
              <a:schemeClr val="bg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2400">
              <a:solidFill>
                <a:srgbClr val="009999"/>
              </a:solidFill>
              <a:latin typeface="Times New Roman" pitchFamily="18" charset="0"/>
            </a:endParaRPr>
          </a:p>
        </p:txBody>
      </p:sp>
      <p:sp>
        <p:nvSpPr>
          <p:cNvPr id="5" name="Arc 3"/>
          <p:cNvSpPr>
            <a:spLocks/>
          </p:cNvSpPr>
          <p:nvPr/>
        </p:nvSpPr>
        <p:spPr bwMode="auto">
          <a:xfrm>
            <a:off x="0" y="842963"/>
            <a:ext cx="2895600" cy="6018212"/>
          </a:xfrm>
          <a:custGeom>
            <a:avLst/>
            <a:gdLst>
              <a:gd name="T0" fmla="*/ 0 w 21600"/>
              <a:gd name="T1" fmla="*/ 0 h 21600"/>
              <a:gd name="T2" fmla="*/ 2895600 w 21600"/>
              <a:gd name="T3" fmla="*/ 6018212 h 21600"/>
              <a:gd name="T4" fmla="*/ 0 w 21600"/>
              <a:gd name="T5" fmla="*/ 6018212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gradFill rotWithShape="0">
            <a:gsLst>
              <a:gs pos="0">
                <a:schemeClr val="accent1"/>
              </a:gs>
              <a:gs pos="100000">
                <a:schemeClr val="accent2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2400">
              <a:solidFill>
                <a:srgbClr val="009999"/>
              </a:solidFill>
              <a:latin typeface="Times New Roman" pitchFamily="18" charset="0"/>
            </a:endParaRPr>
          </a:p>
        </p:txBody>
      </p:sp>
      <p:sp>
        <p:nvSpPr>
          <p:cNvPr id="17412" name="Rectangle 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4191000" y="1752600"/>
            <a:ext cx="4572000" cy="1752600"/>
          </a:xfrm>
        </p:spPr>
        <p:txBody>
          <a:bodyPr/>
          <a:lstStyle>
            <a:lvl1pPr marL="0" indent="0">
              <a:buFont typeface="Monotype Sorts" pitchFamily="2" charset="2"/>
              <a:buNone/>
              <a:defRPr sz="2400"/>
            </a:lvl1pPr>
          </a:lstStyle>
          <a:p>
            <a:pPr lvl="0"/>
            <a:r>
              <a:rPr lang="ru-RU" noProof="0" smtClean="0"/>
              <a:t>Щелчок правит образец подзаголовка</a:t>
            </a:r>
          </a:p>
        </p:txBody>
      </p:sp>
      <p:sp>
        <p:nvSpPr>
          <p:cNvPr id="17416" name="Rectangle 8"/>
          <p:cNvSpPr>
            <a:spLocks noGrp="1" noChangeArrowheads="1"/>
          </p:cNvSpPr>
          <p:nvPr>
            <p:ph type="ctrTitle" sz="quarter"/>
          </p:nvPr>
        </p:nvSpPr>
        <p:spPr>
          <a:xfrm>
            <a:off x="1371600" y="779463"/>
            <a:ext cx="7467600" cy="1143000"/>
          </a:xfrm>
        </p:spPr>
        <p:txBody>
          <a:bodyPr anchor="b"/>
          <a:lstStyle>
            <a:lvl1pPr>
              <a:lnSpc>
                <a:spcPct val="80000"/>
              </a:lnSpc>
              <a:defRPr sz="6600"/>
            </a:lvl1pPr>
          </a:lstStyle>
          <a:p>
            <a:pPr lvl="0"/>
            <a:r>
              <a:rPr lang="ru-RU" noProof="0" smtClean="0"/>
              <a:t>Щелчок правит образец заголовка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ru-RU">
              <a:solidFill>
                <a:srgbClr val="FF9966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ru-RU">
              <a:solidFill>
                <a:srgbClr val="FF9966"/>
              </a:solidFill>
            </a:endParaRPr>
          </a:p>
        </p:txBody>
      </p:sp>
      <p:sp>
        <p:nvSpPr>
          <p:cNvPr id="8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005250F-8B05-4E19-986F-B858D54C94ED}" type="slidenum">
              <a:rPr lang="ru-RU">
                <a:solidFill>
                  <a:srgbClr val="FF9966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FF99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71694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F9966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F9966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095B4A-A081-4FB8-ACED-0A1243BE7091}" type="slidenum">
              <a:rPr lang="ru-RU">
                <a:solidFill>
                  <a:srgbClr val="FF9966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FF99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25477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91400" y="609600"/>
            <a:ext cx="1524000" cy="5486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2819400" y="609600"/>
            <a:ext cx="4419600" cy="5486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F9966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F9966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B31125-78D9-48A8-8C6B-C074B112449F}" type="slidenum">
              <a:rPr lang="ru-RU">
                <a:solidFill>
                  <a:srgbClr val="FF9966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FF99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433110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2"/>
          <p:cNvSpPr>
            <a:spLocks noChangeShapeType="1"/>
          </p:cNvSpPr>
          <p:nvPr/>
        </p:nvSpPr>
        <p:spPr bwMode="auto">
          <a:xfrm>
            <a:off x="76200" y="1708150"/>
            <a:ext cx="9147175" cy="0"/>
          </a:xfrm>
          <a:prstGeom prst="line">
            <a:avLst/>
          </a:prstGeom>
          <a:noFill/>
          <a:ln w="12700" cap="sq">
            <a:solidFill>
              <a:schemeClr val="bg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2400">
              <a:solidFill>
                <a:srgbClr val="009999"/>
              </a:solidFill>
              <a:latin typeface="Times New Roman" pitchFamily="18" charset="0"/>
            </a:endParaRPr>
          </a:p>
        </p:txBody>
      </p:sp>
      <p:sp>
        <p:nvSpPr>
          <p:cNvPr id="5" name="Arc 3"/>
          <p:cNvSpPr>
            <a:spLocks/>
          </p:cNvSpPr>
          <p:nvPr/>
        </p:nvSpPr>
        <p:spPr bwMode="auto">
          <a:xfrm>
            <a:off x="0" y="842963"/>
            <a:ext cx="2895600" cy="6018212"/>
          </a:xfrm>
          <a:custGeom>
            <a:avLst/>
            <a:gdLst>
              <a:gd name="T0" fmla="*/ 0 w 21600"/>
              <a:gd name="T1" fmla="*/ 0 h 21600"/>
              <a:gd name="T2" fmla="*/ 2895600 w 21600"/>
              <a:gd name="T3" fmla="*/ 6018212 h 21600"/>
              <a:gd name="T4" fmla="*/ 0 w 21600"/>
              <a:gd name="T5" fmla="*/ 6018212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gradFill rotWithShape="0">
            <a:gsLst>
              <a:gs pos="0">
                <a:schemeClr val="accent1"/>
              </a:gs>
              <a:gs pos="100000">
                <a:schemeClr val="accent2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2400">
              <a:solidFill>
                <a:srgbClr val="009999"/>
              </a:solidFill>
              <a:latin typeface="Times New Roman" pitchFamily="18" charset="0"/>
            </a:endParaRPr>
          </a:p>
        </p:txBody>
      </p:sp>
      <p:sp>
        <p:nvSpPr>
          <p:cNvPr id="17412" name="Rectangle 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4191000" y="1752600"/>
            <a:ext cx="4572000" cy="1752600"/>
          </a:xfrm>
        </p:spPr>
        <p:txBody>
          <a:bodyPr/>
          <a:lstStyle>
            <a:lvl1pPr marL="0" indent="0">
              <a:buFont typeface="Monotype Sorts" pitchFamily="2" charset="2"/>
              <a:buNone/>
              <a:defRPr sz="2400"/>
            </a:lvl1pPr>
          </a:lstStyle>
          <a:p>
            <a:pPr lvl="0"/>
            <a:r>
              <a:rPr lang="ru-RU" noProof="0" smtClean="0"/>
              <a:t>Щелчок правит образец подзаголовка</a:t>
            </a:r>
          </a:p>
        </p:txBody>
      </p:sp>
      <p:sp>
        <p:nvSpPr>
          <p:cNvPr id="17416" name="Rectangle 8"/>
          <p:cNvSpPr>
            <a:spLocks noGrp="1" noChangeArrowheads="1"/>
          </p:cNvSpPr>
          <p:nvPr>
            <p:ph type="ctrTitle" sz="quarter"/>
          </p:nvPr>
        </p:nvSpPr>
        <p:spPr>
          <a:xfrm>
            <a:off x="1371600" y="779463"/>
            <a:ext cx="7467600" cy="1143000"/>
          </a:xfrm>
        </p:spPr>
        <p:txBody>
          <a:bodyPr anchor="b"/>
          <a:lstStyle>
            <a:lvl1pPr>
              <a:lnSpc>
                <a:spcPct val="80000"/>
              </a:lnSpc>
              <a:defRPr sz="6600"/>
            </a:lvl1pPr>
          </a:lstStyle>
          <a:p>
            <a:pPr lvl="0"/>
            <a:r>
              <a:rPr lang="ru-RU" noProof="0" smtClean="0"/>
              <a:t>Щелчок правит образец заголовка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ru-RU">
              <a:solidFill>
                <a:srgbClr val="FF9966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ru-RU">
              <a:solidFill>
                <a:srgbClr val="FF9966"/>
              </a:solidFill>
            </a:endParaRPr>
          </a:p>
        </p:txBody>
      </p:sp>
      <p:sp>
        <p:nvSpPr>
          <p:cNvPr id="8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005250F-8B05-4E19-986F-B858D54C94ED}" type="slidenum">
              <a:rPr lang="ru-RU">
                <a:solidFill>
                  <a:srgbClr val="FF9966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FF99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192180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F9966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F9966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9DEA44-B0B3-4C18-B6B7-866C8BE4B413}" type="slidenum">
              <a:rPr lang="ru-RU">
                <a:solidFill>
                  <a:srgbClr val="FF9966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FF99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143531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F9966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F9966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1F1F41-3E13-4066-A108-CBAEB65FCE75}" type="slidenum">
              <a:rPr lang="ru-RU">
                <a:solidFill>
                  <a:srgbClr val="FF9966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FF99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74331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2819400" y="1981200"/>
            <a:ext cx="29718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943600" y="1981200"/>
            <a:ext cx="29718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F9966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F9966"/>
              </a:solidFill>
            </a:endParaRP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E68359-7DEA-4316-8351-0437B7648952}" type="slidenum">
              <a:rPr lang="ru-RU">
                <a:solidFill>
                  <a:srgbClr val="FF9966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FF99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933445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F9966"/>
              </a:solidFill>
            </a:endParaRPr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F9966"/>
              </a:solidFill>
            </a:endParaRPr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AEADD8-0CFC-44CD-BAB6-289278AA3912}" type="slidenum">
              <a:rPr lang="ru-RU">
                <a:solidFill>
                  <a:srgbClr val="FF9966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FF99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279940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F9966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F9966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DE87C4-6D08-4DA8-81AF-0F1C60FB1578}" type="slidenum">
              <a:rPr lang="ru-RU">
                <a:solidFill>
                  <a:srgbClr val="FF9966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FF99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000066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F9966"/>
              </a:solidFill>
            </a:endParaRPr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F9966"/>
              </a:solidFill>
            </a:endParaRPr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9281AE-B322-43AF-977B-288DA169B49D}" type="slidenum">
              <a:rPr lang="ru-RU">
                <a:solidFill>
                  <a:srgbClr val="FF9966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FF99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634231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F9966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F9966"/>
              </a:solidFill>
            </a:endParaRP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7C8A13-59D2-4FD9-9CAB-7AD40ED6C956}" type="slidenum">
              <a:rPr lang="ru-RU">
                <a:solidFill>
                  <a:srgbClr val="FF9966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FF99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92232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F9966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F9966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9DEA44-B0B3-4C18-B6B7-866C8BE4B413}" type="slidenum">
              <a:rPr lang="ru-RU">
                <a:solidFill>
                  <a:srgbClr val="FF9966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FF99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346919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F9966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F9966"/>
              </a:solidFill>
            </a:endParaRP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1F093E-C47E-4DDA-97D1-1C8163E8520E}" type="slidenum">
              <a:rPr lang="ru-RU">
                <a:solidFill>
                  <a:srgbClr val="FF9966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FF99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510322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F9966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F9966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095B4A-A081-4FB8-ACED-0A1243BE7091}" type="slidenum">
              <a:rPr lang="ru-RU">
                <a:solidFill>
                  <a:srgbClr val="FF9966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FF99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836787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91400" y="609600"/>
            <a:ext cx="1524000" cy="5486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2819400" y="609600"/>
            <a:ext cx="4419600" cy="5486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F9966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F9966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B31125-78D9-48A8-8C6B-C074B112449F}" type="slidenum">
              <a:rPr lang="ru-RU">
                <a:solidFill>
                  <a:srgbClr val="FF9966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FF99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09035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F9966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F9966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1F1F41-3E13-4066-A108-CBAEB65FCE75}" type="slidenum">
              <a:rPr lang="ru-RU">
                <a:solidFill>
                  <a:srgbClr val="FF9966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FF99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79557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2819400" y="1981200"/>
            <a:ext cx="29718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943600" y="1981200"/>
            <a:ext cx="29718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F9966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F9966"/>
              </a:solidFill>
            </a:endParaRP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E68359-7DEA-4316-8351-0437B7648952}" type="slidenum">
              <a:rPr lang="ru-RU">
                <a:solidFill>
                  <a:srgbClr val="FF9966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FF99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5964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F9966"/>
              </a:solidFill>
            </a:endParaRPr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F9966"/>
              </a:solidFill>
            </a:endParaRPr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AEADD8-0CFC-44CD-BAB6-289278AA3912}" type="slidenum">
              <a:rPr lang="ru-RU">
                <a:solidFill>
                  <a:srgbClr val="FF9966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FF99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14601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F9966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F9966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DE87C4-6D08-4DA8-81AF-0F1C60FB1578}" type="slidenum">
              <a:rPr lang="ru-RU">
                <a:solidFill>
                  <a:srgbClr val="FF9966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FF99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14748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F9966"/>
              </a:solidFill>
            </a:endParaRPr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F9966"/>
              </a:solidFill>
            </a:endParaRPr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9281AE-B322-43AF-977B-288DA169B49D}" type="slidenum">
              <a:rPr lang="ru-RU">
                <a:solidFill>
                  <a:srgbClr val="FF9966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FF99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61827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F9966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F9966"/>
              </a:solidFill>
            </a:endParaRP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7C8A13-59D2-4FD9-9CAB-7AD40ED6C956}" type="slidenum">
              <a:rPr lang="ru-RU">
                <a:solidFill>
                  <a:srgbClr val="FF9966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FF99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24565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F9966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F9966"/>
              </a:solidFill>
            </a:endParaRP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1F093E-C47E-4DDA-97D1-1C8163E8520E}" type="slidenum">
              <a:rPr lang="ru-RU">
                <a:solidFill>
                  <a:srgbClr val="FF9966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FF99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9606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rc 2"/>
          <p:cNvSpPr>
            <a:spLocks/>
          </p:cNvSpPr>
          <p:nvPr/>
        </p:nvSpPr>
        <p:spPr bwMode="auto">
          <a:xfrm>
            <a:off x="0" y="842963"/>
            <a:ext cx="2895600" cy="6018212"/>
          </a:xfrm>
          <a:custGeom>
            <a:avLst/>
            <a:gdLst>
              <a:gd name="T0" fmla="*/ 0 w 21600"/>
              <a:gd name="T1" fmla="*/ 0 h 21600"/>
              <a:gd name="T2" fmla="*/ 2895600 w 21600"/>
              <a:gd name="T3" fmla="*/ 6018212 h 21600"/>
              <a:gd name="T4" fmla="*/ 0 w 21600"/>
              <a:gd name="T5" fmla="*/ 6018212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gradFill rotWithShape="0">
            <a:gsLst>
              <a:gs pos="0">
                <a:schemeClr val="accent1"/>
              </a:gs>
              <a:gs pos="100000">
                <a:schemeClr val="accent2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2400">
              <a:solidFill>
                <a:srgbClr val="009999"/>
              </a:solidFill>
              <a:latin typeface="Times New Roman" pitchFamily="18" charset="0"/>
            </a:endParaRP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2819400" y="609600"/>
            <a:ext cx="60960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Щелчок правит образец заголовка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2819400" y="1981200"/>
            <a:ext cx="60960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Щелчок правит 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638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04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 smtClean="0">
                <a:solidFill>
                  <a:schemeClr val="hlink"/>
                </a:solidFill>
                <a:latin typeface="+mn-lt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FF9966"/>
              </a:solidFill>
            </a:endParaRPr>
          </a:p>
        </p:txBody>
      </p:sp>
      <p:sp>
        <p:nvSpPr>
          <p:cNvPr id="1639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814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 smtClean="0">
                <a:solidFill>
                  <a:schemeClr val="hlink"/>
                </a:solidFill>
                <a:latin typeface="+mn-lt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FF9966"/>
              </a:solidFill>
            </a:endParaRPr>
          </a:p>
        </p:txBody>
      </p:sp>
      <p:sp>
        <p:nvSpPr>
          <p:cNvPr id="1639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 smtClean="0">
                <a:solidFill>
                  <a:schemeClr val="hlink"/>
                </a:solidFill>
                <a:latin typeface="+mn-lt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A71639D0-A80E-44FF-8EC5-D462734A7435}" type="slidenum">
              <a:rPr lang="ru-RU">
                <a:solidFill>
                  <a:srgbClr val="FF9966"/>
                </a:solidFill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srgbClr val="FF99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21977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0" fontAlgn="base" hangingPunct="0">
        <a:lnSpc>
          <a:spcPct val="70000"/>
        </a:lnSpc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70000"/>
        </a:lnSpc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latin typeface="Arial Narrow" pitchFamily="34" charset="0"/>
        </a:defRPr>
      </a:lvl2pPr>
      <a:lvl3pPr algn="l" rtl="0" eaLnBrk="0" fontAlgn="base" hangingPunct="0">
        <a:lnSpc>
          <a:spcPct val="70000"/>
        </a:lnSpc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latin typeface="Arial Narrow" pitchFamily="34" charset="0"/>
        </a:defRPr>
      </a:lvl3pPr>
      <a:lvl4pPr algn="l" rtl="0" eaLnBrk="0" fontAlgn="base" hangingPunct="0">
        <a:lnSpc>
          <a:spcPct val="70000"/>
        </a:lnSpc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latin typeface="Arial Narrow" pitchFamily="34" charset="0"/>
        </a:defRPr>
      </a:lvl4pPr>
      <a:lvl5pPr algn="l" rtl="0" eaLnBrk="0" fontAlgn="base" hangingPunct="0">
        <a:lnSpc>
          <a:spcPct val="70000"/>
        </a:lnSpc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latin typeface="Arial Narrow" pitchFamily="34" charset="0"/>
        </a:defRPr>
      </a:lvl5pPr>
      <a:lvl6pPr marL="457200" algn="l" rtl="0" eaLnBrk="0" fontAlgn="base" hangingPunct="0">
        <a:lnSpc>
          <a:spcPct val="70000"/>
        </a:lnSpc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latin typeface="Arial Narrow" pitchFamily="34" charset="0"/>
        </a:defRPr>
      </a:lvl6pPr>
      <a:lvl7pPr marL="914400" algn="l" rtl="0" eaLnBrk="0" fontAlgn="base" hangingPunct="0">
        <a:lnSpc>
          <a:spcPct val="70000"/>
        </a:lnSpc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latin typeface="Arial Narrow" pitchFamily="34" charset="0"/>
        </a:defRPr>
      </a:lvl7pPr>
      <a:lvl8pPr marL="1371600" algn="l" rtl="0" eaLnBrk="0" fontAlgn="base" hangingPunct="0">
        <a:lnSpc>
          <a:spcPct val="70000"/>
        </a:lnSpc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latin typeface="Arial Narrow" pitchFamily="34" charset="0"/>
        </a:defRPr>
      </a:lvl8pPr>
      <a:lvl9pPr marL="1828800" algn="l" rtl="0" eaLnBrk="0" fontAlgn="base" hangingPunct="0">
        <a:lnSpc>
          <a:spcPct val="70000"/>
        </a:lnSpc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latin typeface="Arial Narrow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0000"/>
        <a:buFont typeface="Monotype Sorts" pitchFamily="2" charset="2"/>
        <a:buChar char="n"/>
        <a:defRPr kumimoji="1"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Monotype Sorts" pitchFamily="2" charset="2"/>
        <a:buChar char="u"/>
        <a:defRPr kumimoji="1" sz="26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Monotype Sorts" pitchFamily="2" charset="2"/>
        <a:buChar char="F"/>
        <a:defRPr kumimoji="1"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100000"/>
        <a:buChar char="•"/>
        <a:defRPr kumimoji="1"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00000"/>
        <a:buChar char="–"/>
        <a:defRPr kumimoji="1"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00000"/>
        <a:buChar char="–"/>
        <a:defRPr kumimoji="1"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00000"/>
        <a:buChar char="–"/>
        <a:defRPr kumimoji="1"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00000"/>
        <a:buChar char="–"/>
        <a:defRPr kumimoji="1"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00000"/>
        <a:buChar char="–"/>
        <a:defRPr kumimoji="1"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rc 2"/>
          <p:cNvSpPr>
            <a:spLocks/>
          </p:cNvSpPr>
          <p:nvPr/>
        </p:nvSpPr>
        <p:spPr bwMode="auto">
          <a:xfrm>
            <a:off x="0" y="842963"/>
            <a:ext cx="2895600" cy="6018212"/>
          </a:xfrm>
          <a:custGeom>
            <a:avLst/>
            <a:gdLst>
              <a:gd name="T0" fmla="*/ 0 w 21600"/>
              <a:gd name="T1" fmla="*/ 0 h 21600"/>
              <a:gd name="T2" fmla="*/ 2895600 w 21600"/>
              <a:gd name="T3" fmla="*/ 6018212 h 21600"/>
              <a:gd name="T4" fmla="*/ 0 w 21600"/>
              <a:gd name="T5" fmla="*/ 6018212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gradFill rotWithShape="0">
            <a:gsLst>
              <a:gs pos="0">
                <a:schemeClr val="accent1"/>
              </a:gs>
              <a:gs pos="100000">
                <a:schemeClr val="accent2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2400">
              <a:solidFill>
                <a:srgbClr val="009999"/>
              </a:solidFill>
              <a:latin typeface="Times New Roman" pitchFamily="18" charset="0"/>
            </a:endParaRP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2819400" y="609600"/>
            <a:ext cx="60960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Щелчок правит образец заголовка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2819400" y="1981200"/>
            <a:ext cx="60960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Щелчок правит 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638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04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 smtClean="0">
                <a:solidFill>
                  <a:schemeClr val="hlink"/>
                </a:solidFill>
                <a:latin typeface="+mn-lt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FF9966"/>
              </a:solidFill>
            </a:endParaRPr>
          </a:p>
        </p:txBody>
      </p:sp>
      <p:sp>
        <p:nvSpPr>
          <p:cNvPr id="1639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814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 smtClean="0">
                <a:solidFill>
                  <a:schemeClr val="hlink"/>
                </a:solidFill>
                <a:latin typeface="+mn-lt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FF9966"/>
              </a:solidFill>
            </a:endParaRPr>
          </a:p>
        </p:txBody>
      </p:sp>
      <p:sp>
        <p:nvSpPr>
          <p:cNvPr id="1639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 smtClean="0">
                <a:solidFill>
                  <a:schemeClr val="hlink"/>
                </a:solidFill>
                <a:latin typeface="+mn-lt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A71639D0-A80E-44FF-8EC5-D462734A7435}" type="slidenum">
              <a:rPr lang="ru-RU">
                <a:solidFill>
                  <a:srgbClr val="FF9966"/>
                </a:solidFill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srgbClr val="FF99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21649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0" fontAlgn="base" hangingPunct="0">
        <a:lnSpc>
          <a:spcPct val="70000"/>
        </a:lnSpc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70000"/>
        </a:lnSpc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latin typeface="Arial Narrow" pitchFamily="34" charset="0"/>
        </a:defRPr>
      </a:lvl2pPr>
      <a:lvl3pPr algn="l" rtl="0" eaLnBrk="0" fontAlgn="base" hangingPunct="0">
        <a:lnSpc>
          <a:spcPct val="70000"/>
        </a:lnSpc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latin typeface="Arial Narrow" pitchFamily="34" charset="0"/>
        </a:defRPr>
      </a:lvl3pPr>
      <a:lvl4pPr algn="l" rtl="0" eaLnBrk="0" fontAlgn="base" hangingPunct="0">
        <a:lnSpc>
          <a:spcPct val="70000"/>
        </a:lnSpc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latin typeface="Arial Narrow" pitchFamily="34" charset="0"/>
        </a:defRPr>
      </a:lvl4pPr>
      <a:lvl5pPr algn="l" rtl="0" eaLnBrk="0" fontAlgn="base" hangingPunct="0">
        <a:lnSpc>
          <a:spcPct val="70000"/>
        </a:lnSpc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latin typeface="Arial Narrow" pitchFamily="34" charset="0"/>
        </a:defRPr>
      </a:lvl5pPr>
      <a:lvl6pPr marL="457200" algn="l" rtl="0" eaLnBrk="0" fontAlgn="base" hangingPunct="0">
        <a:lnSpc>
          <a:spcPct val="70000"/>
        </a:lnSpc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latin typeface="Arial Narrow" pitchFamily="34" charset="0"/>
        </a:defRPr>
      </a:lvl6pPr>
      <a:lvl7pPr marL="914400" algn="l" rtl="0" eaLnBrk="0" fontAlgn="base" hangingPunct="0">
        <a:lnSpc>
          <a:spcPct val="70000"/>
        </a:lnSpc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latin typeface="Arial Narrow" pitchFamily="34" charset="0"/>
        </a:defRPr>
      </a:lvl7pPr>
      <a:lvl8pPr marL="1371600" algn="l" rtl="0" eaLnBrk="0" fontAlgn="base" hangingPunct="0">
        <a:lnSpc>
          <a:spcPct val="70000"/>
        </a:lnSpc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latin typeface="Arial Narrow" pitchFamily="34" charset="0"/>
        </a:defRPr>
      </a:lvl8pPr>
      <a:lvl9pPr marL="1828800" algn="l" rtl="0" eaLnBrk="0" fontAlgn="base" hangingPunct="0">
        <a:lnSpc>
          <a:spcPct val="70000"/>
        </a:lnSpc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latin typeface="Arial Narrow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0000"/>
        <a:buFont typeface="Monotype Sorts" pitchFamily="2" charset="2"/>
        <a:buChar char="n"/>
        <a:defRPr kumimoji="1"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Monotype Sorts" pitchFamily="2" charset="2"/>
        <a:buChar char="u"/>
        <a:defRPr kumimoji="1" sz="26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Monotype Sorts" pitchFamily="2" charset="2"/>
        <a:buChar char="F"/>
        <a:defRPr kumimoji="1"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100000"/>
        <a:buChar char="•"/>
        <a:defRPr kumimoji="1"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00000"/>
        <a:buChar char="–"/>
        <a:defRPr kumimoji="1"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00000"/>
        <a:buChar char="–"/>
        <a:defRPr kumimoji="1"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00000"/>
        <a:buChar char="–"/>
        <a:defRPr kumimoji="1"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00000"/>
        <a:buChar char="–"/>
        <a:defRPr kumimoji="1"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00000"/>
        <a:buChar char="–"/>
        <a:defRPr kumimoji="1"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18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png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WordArt 18" descr="Бумажный пакет"/>
          <p:cNvSpPr>
            <a:spLocks noChangeArrowheads="1" noChangeShapeType="1" noTextEdit="1"/>
          </p:cNvSpPr>
          <p:nvPr/>
        </p:nvSpPr>
        <p:spPr bwMode="auto">
          <a:xfrm>
            <a:off x="323528" y="692696"/>
            <a:ext cx="2800350" cy="812254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3600" kern="10" dirty="0" smtClean="0">
                <a:ln w="9525">
                  <a:solidFill>
                    <a:srgbClr val="008000"/>
                  </a:solidFill>
                  <a:round/>
                  <a:headEnd/>
                  <a:tailEnd/>
                </a:ln>
                <a:blipFill dpi="0" rotWithShape="0">
                  <a:blip r:embed="rId3"/>
                  <a:srcRect/>
                  <a:tile tx="0" ty="0" sx="100000" sy="100000" flip="none" algn="tl"/>
                </a:blipFill>
                <a:effectLst>
                  <a:outerShdw dist="563972" dir="14049741" sx="125000" sy="125000" algn="tl" rotWithShape="0">
                    <a:srgbClr val="C7DFD3"/>
                  </a:outerShdw>
                </a:effectLst>
                <a:latin typeface="Times New Roman"/>
                <a:cs typeface="Times New Roman"/>
              </a:rPr>
              <a:t>Занятые  </a:t>
            </a:r>
            <a:r>
              <a:rPr lang="ru-RU" sz="3600" kern="10" dirty="0">
                <a:ln w="9525">
                  <a:solidFill>
                    <a:srgbClr val="008000"/>
                  </a:solidFill>
                  <a:round/>
                  <a:headEnd/>
                  <a:tailEnd/>
                </a:ln>
                <a:blipFill dpi="0" rotWithShape="0">
                  <a:blip r:embed="rId3"/>
                  <a:srcRect/>
                  <a:tile tx="0" ty="0" sx="100000" sy="100000" flip="none" algn="tl"/>
                </a:blipFill>
                <a:effectLst>
                  <a:outerShdw dist="563972" dir="14049741" sx="125000" sy="125000" algn="tl" rotWithShape="0">
                    <a:srgbClr val="C7DFD3"/>
                  </a:outerShdw>
                </a:effectLst>
                <a:latin typeface="Times New Roman"/>
                <a:cs typeface="Times New Roman"/>
              </a:rPr>
              <a:t>- </a:t>
            </a:r>
          </a:p>
        </p:txBody>
      </p:sp>
      <p:sp>
        <p:nvSpPr>
          <p:cNvPr id="4099" name="Rectangle 20"/>
          <p:cNvSpPr>
            <a:spLocks noChangeArrowheads="1"/>
          </p:cNvSpPr>
          <p:nvPr/>
        </p:nvSpPr>
        <p:spPr bwMode="auto">
          <a:xfrm>
            <a:off x="3123878" y="260648"/>
            <a:ext cx="584061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2400" dirty="0">
              <a:solidFill>
                <a:srgbClr val="009999"/>
              </a:solidFill>
              <a:latin typeface="Times New Roman" pitchFamily="18" charset="0"/>
            </a:endParaRPr>
          </a:p>
        </p:txBody>
      </p:sp>
      <p:graphicFrame>
        <p:nvGraphicFramePr>
          <p:cNvPr id="4100" name="Object 21"/>
          <p:cNvGraphicFramePr>
            <a:graphicFrameLocks noChangeAspect="1"/>
          </p:cNvGraphicFramePr>
          <p:nvPr/>
        </p:nvGraphicFramePr>
        <p:xfrm>
          <a:off x="228600" y="4419600"/>
          <a:ext cx="2133600" cy="213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74" name="Clip" r:id="rId4" imgW="952129" imgH="952129" progId="">
                  <p:embed/>
                </p:oleObj>
              </mc:Choice>
              <mc:Fallback>
                <p:oleObj name="Clip" r:id="rId4" imgW="952129" imgH="952129" progId="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4419600"/>
                        <a:ext cx="2133600" cy="2133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WordArt 18" descr="Бумажный пакет"/>
          <p:cNvSpPr>
            <a:spLocks noChangeArrowheads="1" noChangeShapeType="1" noTextEdit="1"/>
          </p:cNvSpPr>
          <p:nvPr/>
        </p:nvSpPr>
        <p:spPr bwMode="auto">
          <a:xfrm>
            <a:off x="899592" y="3068960"/>
            <a:ext cx="2800350" cy="10477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3600" kern="10" dirty="0" smtClean="0">
                <a:ln w="9525">
                  <a:solidFill>
                    <a:srgbClr val="008000"/>
                  </a:solidFill>
                  <a:round/>
                  <a:headEnd/>
                  <a:tailEnd/>
                </a:ln>
                <a:blipFill dpi="0" rotWithShape="0">
                  <a:blip r:embed="rId3"/>
                  <a:srcRect/>
                  <a:tile tx="0" ty="0" sx="100000" sy="100000" flip="none" algn="tl"/>
                </a:blipFill>
                <a:effectLst>
                  <a:outerShdw dist="563972" dir="14049741" sx="125000" sy="125000" algn="tl" rotWithShape="0">
                    <a:srgbClr val="C7DFD3"/>
                  </a:outerShdw>
                </a:effectLst>
                <a:latin typeface="Times New Roman"/>
                <a:cs typeface="Times New Roman"/>
              </a:rPr>
              <a:t>Безработные  </a:t>
            </a:r>
            <a:r>
              <a:rPr lang="ru-RU" sz="3600" kern="10" dirty="0">
                <a:ln w="9525">
                  <a:solidFill>
                    <a:srgbClr val="008000"/>
                  </a:solidFill>
                  <a:round/>
                  <a:headEnd/>
                  <a:tailEnd/>
                </a:ln>
                <a:blipFill dpi="0" rotWithShape="0">
                  <a:blip r:embed="rId3"/>
                  <a:srcRect/>
                  <a:tile tx="0" ty="0" sx="100000" sy="100000" flip="none" algn="tl"/>
                </a:blipFill>
                <a:effectLst>
                  <a:outerShdw dist="563972" dir="14049741" sx="125000" sy="125000" algn="tl" rotWithShape="0">
                    <a:srgbClr val="C7DFD3"/>
                  </a:outerShdw>
                </a:effectLst>
                <a:latin typeface="Times New Roman"/>
                <a:cs typeface="Times New Roman"/>
              </a:rPr>
              <a:t>- </a:t>
            </a:r>
          </a:p>
        </p:txBody>
      </p:sp>
      <p:sp>
        <p:nvSpPr>
          <p:cNvPr id="6" name="Rectangle 20"/>
          <p:cNvSpPr>
            <a:spLocks noChangeArrowheads="1"/>
          </p:cNvSpPr>
          <p:nvPr/>
        </p:nvSpPr>
        <p:spPr bwMode="auto">
          <a:xfrm>
            <a:off x="3126791" y="3933056"/>
            <a:ext cx="5840610" cy="22467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800" b="1" dirty="0" smtClean="0">
                <a:solidFill>
                  <a:schemeClr val="accent6">
                    <a:lumMod val="25000"/>
                  </a:schemeClr>
                </a:solidFill>
                <a:latin typeface="Times New Roman" pitchFamily="18" charset="0"/>
              </a:rPr>
              <a:t>Относящиеся к экономически активному населению люди,</a:t>
            </a:r>
            <a:endParaRPr lang="ru-RU" sz="2800" b="1" dirty="0">
              <a:solidFill>
                <a:schemeClr val="accent6">
                  <a:lumMod val="25000"/>
                </a:schemeClr>
              </a:solidFill>
              <a:latin typeface="Times New Roman" pitchFamily="18" charset="0"/>
            </a:endParaRP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800" b="1" dirty="0">
                <a:solidFill>
                  <a:schemeClr val="accent6">
                    <a:lumMod val="25000"/>
                  </a:schemeClr>
                </a:solidFill>
                <a:latin typeface="Times New Roman" pitchFamily="18" charset="0"/>
              </a:rPr>
              <a:t>которые </a:t>
            </a:r>
            <a:r>
              <a:rPr lang="ru-RU" sz="2800" b="1" dirty="0" smtClean="0">
                <a:solidFill>
                  <a:schemeClr val="accent6">
                    <a:lumMod val="25000"/>
                  </a:schemeClr>
                </a:solidFill>
                <a:latin typeface="Times New Roman" pitchFamily="18" charset="0"/>
              </a:rPr>
              <a:t>намерены работать, ищут работу, но </a:t>
            </a:r>
            <a:r>
              <a:rPr lang="ru-RU" sz="2800" b="1" dirty="0">
                <a:solidFill>
                  <a:schemeClr val="accent6">
                    <a:lumMod val="25000"/>
                  </a:schemeClr>
                </a:solidFill>
                <a:latin typeface="Times New Roman" pitchFamily="18" charset="0"/>
              </a:rPr>
              <a:t>не могут </a:t>
            </a:r>
            <a:r>
              <a:rPr lang="ru-RU" sz="2800" b="1" dirty="0" smtClean="0">
                <a:solidFill>
                  <a:schemeClr val="accent6">
                    <a:lumMod val="25000"/>
                  </a:schemeClr>
                </a:solidFill>
                <a:latin typeface="Times New Roman" pitchFamily="18" charset="0"/>
              </a:rPr>
              <a:t>найти ее по той или иной причине</a:t>
            </a:r>
            <a:endParaRPr lang="ru-RU" sz="2800" b="1" dirty="0">
              <a:solidFill>
                <a:schemeClr val="accent6">
                  <a:lumMod val="25000"/>
                </a:schemeClr>
              </a:solidFill>
              <a:latin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747329" y="381565"/>
            <a:ext cx="5220072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>
                <a:solidFill>
                  <a:schemeClr val="accent6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та часть трудоспособного населения, которая работает по найму, занимается бизнесом, находится на гос. службе или учится</a:t>
            </a:r>
          </a:p>
        </p:txBody>
      </p:sp>
    </p:spTree>
    <p:extLst>
      <p:ext uri="{BB962C8B-B14F-4D97-AF65-F5344CB8AC3E}">
        <p14:creationId xmlns:p14="http://schemas.microsoft.com/office/powerpoint/2010/main" val="22577070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3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WordArt 2" descr="Бумажный пакет"/>
          <p:cNvSpPr>
            <a:spLocks noChangeArrowheads="1" noChangeShapeType="1" noTextEdit="1"/>
          </p:cNvSpPr>
          <p:nvPr/>
        </p:nvSpPr>
        <p:spPr bwMode="auto">
          <a:xfrm>
            <a:off x="1763688" y="609600"/>
            <a:ext cx="4953025" cy="14398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 dirty="0" smtClean="0">
                <a:ln w="9525">
                  <a:solidFill>
                    <a:srgbClr val="008000"/>
                  </a:solidFill>
                  <a:round/>
                  <a:headEnd/>
                  <a:tailEnd/>
                </a:ln>
                <a:blipFill dpi="0" rotWithShape="0">
                  <a:blip r:embed="rId2"/>
                  <a:srcRect/>
                  <a:tile tx="0" ty="0" sx="100000" sy="100000" flip="none" algn="tl"/>
                </a:blipFill>
                <a:effectLst>
                  <a:outerShdw dist="563972" dir="14049741" sx="125000" sy="125000" algn="tl" rotWithShape="0">
                    <a:srgbClr val="C7DFD3"/>
                  </a:outerShdw>
                </a:effectLst>
                <a:latin typeface="Times New Roman"/>
                <a:cs typeface="Times New Roman"/>
              </a:rPr>
              <a:t>Формы  </a:t>
            </a:r>
            <a:r>
              <a:rPr lang="ru-RU" sz="3600" kern="10" dirty="0">
                <a:ln w="9525">
                  <a:solidFill>
                    <a:srgbClr val="008000"/>
                  </a:solidFill>
                  <a:round/>
                  <a:headEnd/>
                  <a:tailEnd/>
                </a:ln>
                <a:blipFill dpi="0" rotWithShape="0">
                  <a:blip r:embed="rId2"/>
                  <a:srcRect/>
                  <a:tile tx="0" ty="0" sx="100000" sy="100000" flip="none" algn="tl"/>
                </a:blipFill>
                <a:effectLst>
                  <a:outerShdw dist="563972" dir="14049741" sx="125000" sy="125000" algn="tl" rotWithShape="0">
                    <a:srgbClr val="C7DFD3"/>
                  </a:outerShdw>
                </a:effectLst>
                <a:latin typeface="Times New Roman"/>
                <a:cs typeface="Times New Roman"/>
              </a:rPr>
              <a:t>безработицы</a:t>
            </a:r>
          </a:p>
        </p:txBody>
      </p:sp>
      <p:sp>
        <p:nvSpPr>
          <p:cNvPr id="9219" name="Text Box 3"/>
          <p:cNvSpPr txBox="1">
            <a:spLocks noChangeArrowheads="1"/>
          </p:cNvSpPr>
          <p:nvPr/>
        </p:nvSpPr>
        <p:spPr bwMode="auto">
          <a:xfrm>
            <a:off x="0" y="2233613"/>
            <a:ext cx="9144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ru-RU" sz="3600" b="1" dirty="0"/>
              <a:t>Фрикционная Структурная Циклическая</a:t>
            </a:r>
          </a:p>
        </p:txBody>
      </p:sp>
      <p:sp>
        <p:nvSpPr>
          <p:cNvPr id="10" name="Text Box 8"/>
          <p:cNvSpPr txBox="1">
            <a:spLocks noChangeArrowheads="1"/>
          </p:cNvSpPr>
          <p:nvPr/>
        </p:nvSpPr>
        <p:spPr bwMode="auto">
          <a:xfrm>
            <a:off x="2934112" y="3068959"/>
            <a:ext cx="3456384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ru-RU" sz="3200" b="1" dirty="0" smtClean="0">
                <a:solidFill>
                  <a:schemeClr val="tx2">
                    <a:lumMod val="75000"/>
                  </a:schemeClr>
                </a:solidFill>
              </a:rPr>
              <a:t>Технологическая </a:t>
            </a:r>
            <a:endParaRPr lang="ru-RU" sz="32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1" name="Объект 2"/>
          <p:cNvSpPr txBox="1">
            <a:spLocks/>
          </p:cNvSpPr>
          <p:nvPr/>
        </p:nvSpPr>
        <p:spPr bwMode="auto">
          <a:xfrm>
            <a:off x="827584" y="3645024"/>
            <a:ext cx="2051720" cy="6480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0000"/>
              <a:buFont typeface="Monotype Sorts" pitchFamily="2" charset="2"/>
              <a:buChar char="n"/>
              <a:defRPr kumimoji="1"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kumimoji="1" sz="26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Monotype Sorts" pitchFamily="2" charset="2"/>
              <a:buChar char="F"/>
              <a:defRPr kumimoji="1"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00000"/>
              <a:buChar char="•"/>
              <a:defRPr kumimoji="1"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ru-RU" b="1" dirty="0" smtClean="0"/>
              <a:t>Сезонная</a:t>
            </a:r>
            <a:endParaRPr lang="ru-RU" sz="2400" dirty="0" smtClean="0"/>
          </a:p>
        </p:txBody>
      </p:sp>
      <p:sp>
        <p:nvSpPr>
          <p:cNvPr id="12" name="Объект 2"/>
          <p:cNvSpPr txBox="1">
            <a:spLocks/>
          </p:cNvSpPr>
          <p:nvPr/>
        </p:nvSpPr>
        <p:spPr>
          <a:xfrm>
            <a:off x="4788024" y="3645024"/>
            <a:ext cx="4355976" cy="1179471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0000"/>
              <a:buFont typeface="Monotype Sorts" pitchFamily="2" charset="2"/>
              <a:buChar char="n"/>
              <a:defRPr kumimoji="1"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kumimoji="1" sz="26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Monotype Sorts" pitchFamily="2" charset="2"/>
              <a:buChar char="F"/>
              <a:defRPr kumimoji="1"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00000"/>
              <a:buChar char="•"/>
              <a:defRPr kumimoji="1"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Font typeface="Monotype Sorts" pitchFamily="2" charset="2"/>
              <a:buNone/>
            </a:pPr>
            <a:r>
              <a:rPr lang="ru-RU" b="1" dirty="0" smtClean="0"/>
              <a:t>Неполная занятость (скрытая безработица)</a:t>
            </a:r>
            <a:endParaRPr lang="ru-RU" dirty="0" smtClean="0"/>
          </a:p>
          <a:p>
            <a:endParaRPr lang="ru-RU" dirty="0"/>
          </a:p>
        </p:txBody>
      </p:sp>
      <p:pic>
        <p:nvPicPr>
          <p:cNvPr id="8" name="Picture 2" descr="http://www.tv21.ru/img/newsimages/20080526/5_d7252c60af8c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4365104"/>
            <a:ext cx="3048000" cy="2286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55151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5736" y="332656"/>
            <a:ext cx="6602480" cy="1563960"/>
          </a:xfrm>
        </p:spPr>
        <p:txBody>
          <a:bodyPr/>
          <a:lstStyle/>
          <a:p>
            <a:r>
              <a:rPr lang="ru-RU" dirty="0" smtClean="0"/>
              <a:t>Уровень безработицы по МОТ (Международной организации труда</a:t>
            </a:r>
            <a:r>
              <a:rPr lang="ru-RU" dirty="0" smtClean="0"/>
              <a:t>) </a:t>
            </a:r>
            <a:r>
              <a:rPr lang="ru-RU" sz="2000" dirty="0" smtClean="0"/>
              <a:t>(информация для практической работы со статистическим материалом)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59632" y="1981200"/>
            <a:ext cx="7655768" cy="4114800"/>
          </a:xfrm>
        </p:spPr>
        <p:txBody>
          <a:bodyPr/>
          <a:lstStyle/>
          <a:p>
            <a:r>
              <a:rPr lang="ru-RU" sz="1600" b="1" dirty="0"/>
              <a:t>К безработным</a:t>
            </a:r>
            <a:r>
              <a:rPr lang="ru-RU" sz="1600" dirty="0"/>
              <a:t>, применительно к стандартам Международной организации труда (МОТ), относятся лица в </a:t>
            </a:r>
            <a:r>
              <a:rPr lang="ru-RU" sz="1600" dirty="0" smtClean="0"/>
              <a:t>возрасте</a:t>
            </a:r>
            <a:r>
              <a:rPr lang="ru-RU" sz="1600" dirty="0"/>
              <a:t> </a:t>
            </a:r>
            <a:r>
              <a:rPr lang="ru-RU" sz="1600" dirty="0" smtClean="0"/>
              <a:t>от 15 до 72 лет, которые </a:t>
            </a:r>
            <a:r>
              <a:rPr lang="ru-RU" sz="1600" dirty="0"/>
              <a:t>в рассматриваемый период одновременно удовлетворяли следующим критериям:</a:t>
            </a:r>
          </a:p>
          <a:p>
            <a:r>
              <a:rPr lang="ru-RU" sz="1600" dirty="0"/>
              <a:t>не имели работы (доходного занятия);</a:t>
            </a:r>
          </a:p>
          <a:p>
            <a:r>
              <a:rPr lang="ru-RU" sz="1600" dirty="0"/>
              <a:t>занимались поиском работы, т.е. обращались в государственную или коммерческую службу занятости, использовали или помещали объявления в печати, непосредственно обращались к администрации организации (работодателю), использовали личные связи и т.д. или предпринимали шаги к организации собственного дела;</a:t>
            </a:r>
          </a:p>
          <a:p>
            <a:r>
              <a:rPr lang="ru-RU" sz="1600" dirty="0"/>
              <a:t>были готовы приступить к работе в течение обследуемой недели.</a:t>
            </a:r>
          </a:p>
          <a:p>
            <a:r>
              <a:rPr lang="ru-RU" sz="1600" dirty="0"/>
              <a:t>Обучающиеся, студенты, пенсионеры и инвалиды учитываются в качестве безработных, если они занимались поиском работы и были готовы приступить к ней.</a:t>
            </a:r>
          </a:p>
        </p:txBody>
      </p:sp>
    </p:spTree>
    <p:extLst>
      <p:ext uri="{BB962C8B-B14F-4D97-AF65-F5344CB8AC3E}">
        <p14:creationId xmlns:p14="http://schemas.microsoft.com/office/powerpoint/2010/main" val="1938889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Домашнее задание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699792" y="1340768"/>
            <a:ext cx="6414462" cy="4114800"/>
          </a:xfrm>
        </p:spPr>
        <p:txBody>
          <a:bodyPr/>
          <a:lstStyle/>
          <a:p>
            <a:pPr marL="0" indent="0">
              <a:buNone/>
            </a:pPr>
            <a:endParaRPr lang="ru-RU" dirty="0" smtClean="0"/>
          </a:p>
          <a:p>
            <a:r>
              <a:rPr lang="ru-RU" dirty="0" smtClean="0"/>
              <a:t>П. 13.4, привести по 2 примера каждого вида безработицы</a:t>
            </a:r>
          </a:p>
          <a:p>
            <a:r>
              <a:rPr lang="ru-RU" dirty="0" smtClean="0"/>
              <a:t>Ответить на вопрос: грозит ли мне безработица в будущем? Аргументировать свой ответ.</a:t>
            </a:r>
          </a:p>
          <a:p>
            <a:endParaRPr lang="ru-RU" dirty="0"/>
          </a:p>
        </p:txBody>
      </p:sp>
      <p:pic>
        <p:nvPicPr>
          <p:cNvPr id="17410" name="Picture 2" descr="http://school.xvatit.com/images/d/da/11.08-10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4828" y="4437112"/>
            <a:ext cx="4638623" cy="24208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73119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Box 4">
            <a:hlinkClick r:id="rId2" action="ppaction://hlinksldjump"/>
          </p:cNvPr>
          <p:cNvSpPr txBox="1">
            <a:spLocks noChangeArrowheads="1"/>
          </p:cNvSpPr>
          <p:nvPr/>
        </p:nvSpPr>
        <p:spPr bwMode="auto">
          <a:xfrm>
            <a:off x="3491880" y="4880993"/>
            <a:ext cx="5308501" cy="1815882"/>
          </a:xfrm>
          <a:prstGeom prst="rect">
            <a:avLst/>
          </a:prstGeom>
          <a:noFill/>
          <a:ln w="9525">
            <a:solidFill>
              <a:srgbClr val="33CCCC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1">
                        <a:gamma/>
                        <a:shade val="56078"/>
                        <a:invGamma/>
                      </a:schemeClr>
                    </a:gs>
                    <a:gs pos="50000">
                      <a:schemeClr val="accent1"/>
                    </a:gs>
                    <a:gs pos="100000">
                      <a:schemeClr val="accent1">
                        <a:gamma/>
                        <a:shade val="56078"/>
                        <a:invGamma/>
                      </a:schemeClr>
                    </a:gs>
                  </a:gsLst>
                  <a:lin ang="540000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b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2800" b="1" dirty="0" smtClean="0">
                <a:solidFill>
                  <a:srgbClr val="009999"/>
                </a:solidFill>
                <a:latin typeface="Times New Roman" pitchFamily="18" charset="0"/>
              </a:rPr>
              <a:t>Отношение числа безработных к численности совокупной рабочей силы, выраженной в процентах</a:t>
            </a:r>
            <a:endParaRPr lang="ru-RU" sz="2800" b="1" dirty="0">
              <a:solidFill>
                <a:srgbClr val="009999"/>
              </a:solidFill>
              <a:latin typeface="Times New Roman" pitchFamily="18" charset="0"/>
            </a:endParaRPr>
          </a:p>
        </p:txBody>
      </p:sp>
      <p:sp>
        <p:nvSpPr>
          <p:cNvPr id="10" name="WordArt 18" descr="Бумажный пакет"/>
          <p:cNvSpPr>
            <a:spLocks noChangeArrowheads="1" noChangeShapeType="1" noTextEdit="1"/>
          </p:cNvSpPr>
          <p:nvPr/>
        </p:nvSpPr>
        <p:spPr bwMode="auto">
          <a:xfrm>
            <a:off x="5292080" y="3284984"/>
            <a:ext cx="2800350" cy="10477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3600" kern="10" dirty="0" smtClean="0">
                <a:ln w="9525">
                  <a:solidFill>
                    <a:srgbClr val="008000"/>
                  </a:solidFill>
                  <a:round/>
                  <a:headEnd/>
                  <a:tailEnd/>
                </a:ln>
                <a:blipFill dpi="0" rotWithShape="0">
                  <a:blip r:embed="rId3"/>
                  <a:srcRect/>
                  <a:tile tx="0" ty="0" sx="100000" sy="100000" flip="none" algn="tl"/>
                </a:blipFill>
                <a:effectLst>
                  <a:outerShdw dist="563972" dir="14049741" sx="125000" sy="125000" algn="tl" rotWithShape="0">
                    <a:srgbClr val="C7DFD3"/>
                  </a:outerShdw>
                </a:effectLst>
                <a:latin typeface="Times New Roman"/>
                <a:cs typeface="Times New Roman"/>
              </a:rPr>
              <a:t>Норма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3600" kern="10" dirty="0" smtClean="0">
                <a:ln w="9525">
                  <a:solidFill>
                    <a:srgbClr val="008000"/>
                  </a:solidFill>
                  <a:round/>
                  <a:headEnd/>
                  <a:tailEnd/>
                </a:ln>
                <a:blipFill dpi="0" rotWithShape="0">
                  <a:blip r:embed="rId3"/>
                  <a:srcRect/>
                  <a:tile tx="0" ty="0" sx="100000" sy="100000" flip="none" algn="tl"/>
                </a:blipFill>
                <a:effectLst>
                  <a:outerShdw dist="563972" dir="14049741" sx="125000" sy="125000" algn="tl" rotWithShape="0">
                    <a:srgbClr val="C7DFD3"/>
                  </a:outerShdw>
                </a:effectLst>
                <a:latin typeface="Times New Roman"/>
                <a:cs typeface="Times New Roman"/>
              </a:rPr>
              <a:t>безработицы </a:t>
            </a:r>
            <a:r>
              <a:rPr lang="ru-RU" sz="3600" kern="10" dirty="0">
                <a:ln w="9525">
                  <a:solidFill>
                    <a:srgbClr val="008000"/>
                  </a:solidFill>
                  <a:round/>
                  <a:headEnd/>
                  <a:tailEnd/>
                </a:ln>
                <a:blipFill dpi="0" rotWithShape="0">
                  <a:blip r:embed="rId3"/>
                  <a:srcRect/>
                  <a:tile tx="0" ty="0" sx="100000" sy="100000" flip="none" algn="tl"/>
                </a:blipFill>
                <a:effectLst>
                  <a:outerShdw dist="563972" dir="14049741" sx="125000" sy="125000" algn="tl" rotWithShape="0">
                    <a:srgbClr val="C7DFD3"/>
                  </a:outerShdw>
                </a:effectLst>
                <a:latin typeface="Times New Roman"/>
                <a:cs typeface="Times New Roman"/>
              </a:rPr>
              <a:t>- </a:t>
            </a:r>
          </a:p>
        </p:txBody>
      </p:sp>
      <p:pic>
        <p:nvPicPr>
          <p:cNvPr id="17410" name="Picture 2" descr="http://willbe.ru/img/clause/bezrabotica_v_rossijskih_regionah_prodolzhaet_idti_na_ubyl_clause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44517" y="332656"/>
            <a:ext cx="2790825" cy="20478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412" name="Picture 4" descr="http://fin.gismeteo.ru/files_jpg/bezrabotica(59576)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3808859"/>
            <a:ext cx="2857500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WordArt 18" descr="Бумажный пакет"/>
          <p:cNvSpPr>
            <a:spLocks noChangeArrowheads="1" noChangeShapeType="1" noTextEdit="1"/>
          </p:cNvSpPr>
          <p:nvPr/>
        </p:nvSpPr>
        <p:spPr bwMode="auto">
          <a:xfrm>
            <a:off x="323528" y="457200"/>
            <a:ext cx="2800350" cy="10477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3600" kern="10" dirty="0">
                <a:ln w="9525">
                  <a:solidFill>
                    <a:srgbClr val="008000"/>
                  </a:solidFill>
                  <a:round/>
                  <a:headEnd/>
                  <a:tailEnd/>
                </a:ln>
                <a:blipFill dpi="0" rotWithShape="0">
                  <a:blip r:embed="rId3"/>
                  <a:srcRect/>
                  <a:tile tx="0" ty="0" sx="100000" sy="100000" flip="none" algn="tl"/>
                </a:blipFill>
                <a:effectLst>
                  <a:outerShdw dist="563972" dir="14049741" sx="125000" sy="125000" algn="tl" rotWithShape="0">
                    <a:srgbClr val="C7DFD3"/>
                  </a:outerShdw>
                </a:effectLst>
                <a:latin typeface="Times New Roman"/>
                <a:cs typeface="Times New Roman"/>
              </a:rPr>
              <a:t>Безработица - </a:t>
            </a:r>
          </a:p>
        </p:txBody>
      </p:sp>
      <p:sp>
        <p:nvSpPr>
          <p:cNvPr id="12" name="Rectangle 20"/>
          <p:cNvSpPr>
            <a:spLocks noChangeArrowheads="1"/>
          </p:cNvSpPr>
          <p:nvPr/>
        </p:nvSpPr>
        <p:spPr bwMode="auto">
          <a:xfrm>
            <a:off x="855626" y="1411036"/>
            <a:ext cx="4536504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400" b="1" dirty="0" smtClean="0">
                <a:solidFill>
                  <a:schemeClr val="accent6">
                    <a:lumMod val="25000"/>
                  </a:schemeClr>
                </a:solidFill>
                <a:latin typeface="Times New Roman" pitchFamily="18" charset="0"/>
              </a:rPr>
              <a:t>Социально-экономическое явление, при котором часть экономически активного населения не занята в процессе производства товаров и услуг</a:t>
            </a:r>
            <a:endParaRPr lang="ru-RU" sz="2400" b="1" dirty="0">
              <a:solidFill>
                <a:schemeClr val="accent6">
                  <a:lumMod val="25000"/>
                </a:schemeClr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29000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/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635896" y="609600"/>
            <a:ext cx="5279504" cy="1143000"/>
          </a:xfrm>
        </p:spPr>
        <p:txBody>
          <a:bodyPr/>
          <a:lstStyle/>
          <a:p>
            <a:r>
              <a:rPr lang="ru-RU" dirty="0" smtClean="0"/>
              <a:t>Проблема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051720" y="1981200"/>
            <a:ext cx="6863680" cy="4114800"/>
          </a:xfrm>
        </p:spPr>
        <p:txBody>
          <a:bodyPr/>
          <a:lstStyle/>
          <a:p>
            <a:r>
              <a:rPr lang="ru-RU" sz="3200" b="1" dirty="0" smtClean="0"/>
              <a:t>Возможна ли 100% занятость?</a:t>
            </a:r>
          </a:p>
          <a:p>
            <a:pPr>
              <a:buNone/>
            </a:pPr>
            <a:r>
              <a:rPr lang="ru-RU" dirty="0" smtClean="0"/>
              <a:t>                         </a:t>
            </a:r>
          </a:p>
          <a:p>
            <a:pPr>
              <a:buNone/>
            </a:pPr>
            <a:r>
              <a:rPr lang="ru-RU" dirty="0" smtClean="0"/>
              <a:t>                             или</a:t>
            </a:r>
          </a:p>
          <a:p>
            <a:endParaRPr lang="ru-RU" dirty="0" smtClean="0"/>
          </a:p>
          <a:p>
            <a:r>
              <a:rPr lang="ru-RU" sz="3200" b="1" dirty="0" smtClean="0"/>
              <a:t>Возможно ли отсутствие безработицы в экономике?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  <p:pic>
        <p:nvPicPr>
          <p:cNvPr id="43010" name="Picture 2" descr="http://www.likeateam.com/wp-content/uploads/2013/10/What-would-I-tell-m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564904"/>
            <a:ext cx="2099708" cy="266429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sz="quarter" idx="1"/>
          </p:nvPr>
        </p:nvSpPr>
        <p:spPr>
          <a:xfrm>
            <a:off x="4427984" y="6165304"/>
            <a:ext cx="4572000" cy="432048"/>
          </a:xfrm>
        </p:spPr>
        <p:txBody>
          <a:bodyPr/>
          <a:lstStyle/>
          <a:p>
            <a:r>
              <a:rPr lang="ru-RU" dirty="0" smtClean="0"/>
              <a:t>11 класс, экономика, профиль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 sz="quarter"/>
          </p:nvPr>
        </p:nvSpPr>
        <p:spPr>
          <a:xfrm>
            <a:off x="1475656" y="332656"/>
            <a:ext cx="7467600" cy="2721545"/>
          </a:xfrm>
        </p:spPr>
        <p:txBody>
          <a:bodyPr/>
          <a:lstStyle/>
          <a:p>
            <a:r>
              <a:rPr lang="ru-RU" sz="5400" dirty="0" smtClean="0"/>
              <a:t>          Причины и формы    </a:t>
            </a:r>
            <a:br>
              <a:rPr lang="ru-RU" sz="5400" dirty="0" smtClean="0"/>
            </a:br>
            <a:r>
              <a:rPr lang="ru-RU" sz="5400" dirty="0" smtClean="0"/>
              <a:t>          безработицы.</a:t>
            </a:r>
            <a:br>
              <a:rPr lang="ru-RU" sz="5400" dirty="0" smtClean="0"/>
            </a:br>
            <a:r>
              <a:rPr lang="ru-RU" sz="5400" dirty="0" smtClean="0"/>
              <a:t>Естественный уровень безработицы.</a:t>
            </a:r>
            <a:endParaRPr lang="ru-RU" sz="5400" dirty="0"/>
          </a:p>
        </p:txBody>
      </p:sp>
      <p:pic>
        <p:nvPicPr>
          <p:cNvPr id="17410" name="Picture 2" descr="http://www.radyjo.net/de8fd20d-7687-4a7c-bdbb-13d073fef5f1.file?format=37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3356992"/>
            <a:ext cx="3571875" cy="267652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544247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План урока: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3600" dirty="0"/>
              <a:t>Причины безработицы</a:t>
            </a:r>
          </a:p>
          <a:p>
            <a:r>
              <a:rPr lang="ru-RU" sz="3600" dirty="0" smtClean="0"/>
              <a:t>Формы безработицы</a:t>
            </a:r>
          </a:p>
          <a:p>
            <a:r>
              <a:rPr lang="ru-RU" sz="3600" dirty="0" smtClean="0"/>
              <a:t>Естественный уровень безработицы</a:t>
            </a:r>
          </a:p>
          <a:p>
            <a:r>
              <a:rPr lang="ru-RU" sz="3600" dirty="0" smtClean="0"/>
              <a:t>Ситуация на рынке труда в современной </a:t>
            </a:r>
            <a:r>
              <a:rPr lang="ru-RU" sz="3600" dirty="0"/>
              <a:t>Р</a:t>
            </a:r>
            <a:r>
              <a:rPr lang="ru-RU" sz="3600" dirty="0" smtClean="0"/>
              <a:t>оссии </a:t>
            </a:r>
            <a:endParaRPr lang="ru-RU" sz="3600" dirty="0"/>
          </a:p>
        </p:txBody>
      </p:sp>
      <p:pic>
        <p:nvPicPr>
          <p:cNvPr id="16386" name="Picture 2" descr="http://mahachkala.monavista.ru/images/sizednews/mahachkala1413894275big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504" y="5021544"/>
            <a:ext cx="2880320" cy="170385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888981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WordArt 2" descr="Бумажный пакет"/>
          <p:cNvSpPr>
            <a:spLocks noChangeArrowheads="1" noChangeShapeType="1" noTextEdit="1"/>
          </p:cNvSpPr>
          <p:nvPr/>
        </p:nvSpPr>
        <p:spPr bwMode="auto">
          <a:xfrm>
            <a:off x="1763688" y="609600"/>
            <a:ext cx="4953025" cy="14398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 dirty="0" smtClean="0">
                <a:ln w="9525">
                  <a:solidFill>
                    <a:srgbClr val="008000"/>
                  </a:solidFill>
                  <a:round/>
                  <a:headEnd/>
                  <a:tailEnd/>
                </a:ln>
                <a:blipFill dpi="0" rotWithShape="0">
                  <a:blip r:embed="rId2"/>
                  <a:srcRect/>
                  <a:tile tx="0" ty="0" sx="100000" sy="100000" flip="none" algn="tl"/>
                </a:blipFill>
                <a:effectLst>
                  <a:outerShdw dist="563972" dir="14049741" sx="125000" sy="125000" algn="tl" rotWithShape="0">
                    <a:srgbClr val="C7DFD3"/>
                  </a:outerShdw>
                </a:effectLst>
                <a:latin typeface="Times New Roman"/>
                <a:cs typeface="Times New Roman"/>
              </a:rPr>
              <a:t>Формы  </a:t>
            </a:r>
            <a:r>
              <a:rPr lang="ru-RU" sz="3600" kern="10" dirty="0">
                <a:ln w="9525">
                  <a:solidFill>
                    <a:srgbClr val="008000"/>
                  </a:solidFill>
                  <a:round/>
                  <a:headEnd/>
                  <a:tailEnd/>
                </a:ln>
                <a:blipFill dpi="0" rotWithShape="0">
                  <a:blip r:embed="rId2"/>
                  <a:srcRect/>
                  <a:tile tx="0" ty="0" sx="100000" sy="100000" flip="none" algn="tl"/>
                </a:blipFill>
                <a:effectLst>
                  <a:outerShdw dist="563972" dir="14049741" sx="125000" sy="125000" algn="tl" rotWithShape="0">
                    <a:srgbClr val="C7DFD3"/>
                  </a:outerShdw>
                </a:effectLst>
                <a:latin typeface="Times New Roman"/>
                <a:cs typeface="Times New Roman"/>
              </a:rPr>
              <a:t>безработицы</a:t>
            </a:r>
          </a:p>
        </p:txBody>
      </p:sp>
      <p:sp>
        <p:nvSpPr>
          <p:cNvPr id="9219" name="Text Box 3"/>
          <p:cNvSpPr txBox="1">
            <a:spLocks noChangeArrowheads="1"/>
          </p:cNvSpPr>
          <p:nvPr/>
        </p:nvSpPr>
        <p:spPr bwMode="auto">
          <a:xfrm>
            <a:off x="0" y="2233613"/>
            <a:ext cx="9144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ru-RU" sz="3600" b="1" dirty="0">
                <a:solidFill>
                  <a:schemeClr val="accent6">
                    <a:lumMod val="50000"/>
                  </a:schemeClr>
                </a:solidFill>
              </a:rPr>
              <a:t>Фрикционная Структурная Циклическая</a:t>
            </a:r>
          </a:p>
        </p:txBody>
      </p:sp>
      <p:sp>
        <p:nvSpPr>
          <p:cNvPr id="21508" name="Line 4"/>
          <p:cNvSpPr>
            <a:spLocks noChangeShapeType="1"/>
          </p:cNvSpPr>
          <p:nvPr/>
        </p:nvSpPr>
        <p:spPr bwMode="auto">
          <a:xfrm>
            <a:off x="1371600" y="2895600"/>
            <a:ext cx="0" cy="5334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1509" name="Line 5"/>
          <p:cNvSpPr>
            <a:spLocks noChangeShapeType="1"/>
          </p:cNvSpPr>
          <p:nvPr/>
        </p:nvSpPr>
        <p:spPr bwMode="auto">
          <a:xfrm>
            <a:off x="7391400" y="2895600"/>
            <a:ext cx="0" cy="5334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1510" name="Line 6"/>
          <p:cNvSpPr>
            <a:spLocks noChangeShapeType="1"/>
          </p:cNvSpPr>
          <p:nvPr/>
        </p:nvSpPr>
        <p:spPr bwMode="auto">
          <a:xfrm>
            <a:off x="4495800" y="2895600"/>
            <a:ext cx="0" cy="5334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1511" name="Text Box 7"/>
          <p:cNvSpPr txBox="1">
            <a:spLocks noChangeArrowheads="1"/>
          </p:cNvSpPr>
          <p:nvPr/>
        </p:nvSpPr>
        <p:spPr bwMode="auto">
          <a:xfrm>
            <a:off x="365125" y="3448050"/>
            <a:ext cx="2106613" cy="1554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ru-RU" sz="3200" b="1"/>
              <a:t>Связана с </a:t>
            </a:r>
          </a:p>
          <a:p>
            <a:pPr algn="ctr"/>
            <a:r>
              <a:rPr lang="ru-RU" sz="3200" b="1"/>
              <a:t>поисками</a:t>
            </a:r>
          </a:p>
          <a:p>
            <a:pPr algn="ctr"/>
            <a:r>
              <a:rPr lang="ru-RU" sz="3200" b="1"/>
              <a:t> работы</a:t>
            </a:r>
          </a:p>
        </p:txBody>
      </p:sp>
      <p:sp>
        <p:nvSpPr>
          <p:cNvPr id="21512" name="Text Box 8"/>
          <p:cNvSpPr txBox="1">
            <a:spLocks noChangeArrowheads="1"/>
          </p:cNvSpPr>
          <p:nvPr/>
        </p:nvSpPr>
        <p:spPr bwMode="auto">
          <a:xfrm>
            <a:off x="3200400" y="3352800"/>
            <a:ext cx="2686050" cy="2528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ru-RU" sz="3200" b="1" dirty="0"/>
              <a:t>Связана с </a:t>
            </a:r>
          </a:p>
          <a:p>
            <a:pPr algn="ctr"/>
            <a:r>
              <a:rPr lang="ru-RU" sz="3200" b="1" dirty="0"/>
              <a:t>изменениями</a:t>
            </a:r>
          </a:p>
          <a:p>
            <a:pPr algn="ctr"/>
            <a:r>
              <a:rPr lang="ru-RU" sz="3200" b="1" dirty="0"/>
              <a:t> в отраслевой</a:t>
            </a:r>
          </a:p>
          <a:p>
            <a:pPr algn="ctr"/>
            <a:r>
              <a:rPr lang="ru-RU" sz="3200" b="1" dirty="0"/>
              <a:t> структуре </a:t>
            </a:r>
          </a:p>
          <a:p>
            <a:pPr algn="ctr"/>
            <a:r>
              <a:rPr lang="ru-RU" sz="3200" b="1" dirty="0"/>
              <a:t>производства</a:t>
            </a:r>
          </a:p>
        </p:txBody>
      </p:sp>
      <p:sp>
        <p:nvSpPr>
          <p:cNvPr id="21513" name="Text Box 9"/>
          <p:cNvSpPr txBox="1">
            <a:spLocks noChangeArrowheads="1"/>
          </p:cNvSpPr>
          <p:nvPr/>
        </p:nvSpPr>
        <p:spPr bwMode="auto">
          <a:xfrm>
            <a:off x="5878513" y="3276600"/>
            <a:ext cx="3265487" cy="2041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ru-RU" sz="3200" b="1"/>
              <a:t>Связана с</a:t>
            </a:r>
          </a:p>
          <a:p>
            <a:pPr algn="ctr"/>
            <a:r>
              <a:rPr lang="ru-RU" sz="3200" b="1"/>
              <a:t> фазами</a:t>
            </a:r>
          </a:p>
          <a:p>
            <a:pPr algn="ctr"/>
            <a:r>
              <a:rPr lang="ru-RU" sz="3200" b="1"/>
              <a:t> экономического</a:t>
            </a:r>
          </a:p>
          <a:p>
            <a:pPr algn="ctr"/>
            <a:r>
              <a:rPr lang="ru-RU" sz="3200" b="1"/>
              <a:t>цикла</a:t>
            </a:r>
          </a:p>
        </p:txBody>
      </p:sp>
      <p:sp>
        <p:nvSpPr>
          <p:cNvPr id="10" name="Text Box 8"/>
          <p:cNvSpPr txBox="1">
            <a:spLocks noChangeArrowheads="1"/>
          </p:cNvSpPr>
          <p:nvPr/>
        </p:nvSpPr>
        <p:spPr bwMode="auto">
          <a:xfrm>
            <a:off x="642758" y="5861340"/>
            <a:ext cx="7706084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ru-RU" sz="3200" b="1" dirty="0" smtClean="0">
                <a:solidFill>
                  <a:schemeClr val="tx2">
                    <a:lumMod val="75000"/>
                  </a:schemeClr>
                </a:solidFill>
              </a:rPr>
              <a:t>Технологическая -  связана с внедрением новых технологий</a:t>
            </a:r>
            <a:endParaRPr lang="ru-RU" sz="3200" b="1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42172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15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15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15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15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2" presetID="12" presetClass="entr" presetSubtype="1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4" dur="75"/>
                                        <p:tgtEl>
                                          <p:spTgt spid="215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15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15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15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15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4" presetID="12" presetClass="entr" presetSubtype="1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6" dur="75"/>
                                        <p:tgtEl>
                                          <p:spTgt spid="215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15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15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15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15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3" presetID="12" presetClass="entr" presetSubtype="1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45" dur="75"/>
                                        <p:tgtEl>
                                          <p:spTgt spid="215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8" grpId="0" animBg="1"/>
      <p:bldP spid="21509" grpId="0" animBg="1"/>
      <p:bldP spid="21510" grpId="0" animBg="1"/>
      <p:bldP spid="21511" grpId="0" autoUpdateAnimBg="0"/>
      <p:bldP spid="21512" grpId="0" autoUpdateAnimBg="0"/>
      <p:bldP spid="21513" grpId="0" autoUpdateAnimBg="0"/>
      <p:bldP spid="10" grpId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36564" y="1828186"/>
            <a:ext cx="4355976" cy="1179471"/>
          </a:xfrm>
        </p:spPr>
        <p:txBody>
          <a:bodyPr/>
          <a:lstStyle/>
          <a:p>
            <a:pPr marL="0" indent="0">
              <a:buNone/>
            </a:pPr>
            <a:r>
              <a:rPr lang="ru-RU" b="1" dirty="0" smtClean="0"/>
              <a:t>Неполная занятость (скрытая безработица)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4" name="WordArt 2" descr="Бумажный пакет"/>
          <p:cNvSpPr>
            <a:spLocks noChangeArrowheads="1" noChangeShapeType="1" noTextEdit="1"/>
          </p:cNvSpPr>
          <p:nvPr/>
        </p:nvSpPr>
        <p:spPr bwMode="auto">
          <a:xfrm>
            <a:off x="1907704" y="260648"/>
            <a:ext cx="4953025" cy="14398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 dirty="0" smtClean="0">
                <a:ln w="9525">
                  <a:solidFill>
                    <a:srgbClr val="008000"/>
                  </a:solidFill>
                  <a:round/>
                  <a:headEnd/>
                  <a:tailEnd/>
                </a:ln>
                <a:blipFill dpi="0" rotWithShape="0">
                  <a:blip r:embed="rId2"/>
                  <a:srcRect/>
                  <a:tile tx="0" ty="0" sx="100000" sy="100000" flip="none" algn="tl"/>
                </a:blipFill>
                <a:effectLst>
                  <a:outerShdw dist="563972" dir="14049741" sx="125000" sy="125000" algn="tl" rotWithShape="0">
                    <a:srgbClr val="C7DFD3"/>
                  </a:outerShdw>
                </a:effectLst>
                <a:latin typeface="Times New Roman"/>
                <a:cs typeface="Times New Roman"/>
              </a:rPr>
              <a:t>Формы  </a:t>
            </a:r>
            <a:r>
              <a:rPr lang="ru-RU" sz="3600" kern="10" dirty="0">
                <a:ln w="9525">
                  <a:solidFill>
                    <a:srgbClr val="008000"/>
                  </a:solidFill>
                  <a:round/>
                  <a:headEnd/>
                  <a:tailEnd/>
                </a:ln>
                <a:blipFill dpi="0" rotWithShape="0">
                  <a:blip r:embed="rId2"/>
                  <a:srcRect/>
                  <a:tile tx="0" ty="0" sx="100000" sy="100000" flip="none" algn="tl"/>
                </a:blipFill>
                <a:effectLst>
                  <a:outerShdw dist="563972" dir="14049741" sx="125000" sy="125000" algn="tl" rotWithShape="0">
                    <a:srgbClr val="C7DFD3"/>
                  </a:outerShdw>
                </a:effectLst>
                <a:latin typeface="Times New Roman"/>
                <a:cs typeface="Times New Roman"/>
              </a:rPr>
              <a:t>безработицы</a:t>
            </a:r>
          </a:p>
        </p:txBody>
      </p:sp>
      <p:sp>
        <p:nvSpPr>
          <p:cNvPr id="5" name="Объект 2"/>
          <p:cNvSpPr txBox="1">
            <a:spLocks/>
          </p:cNvSpPr>
          <p:nvPr/>
        </p:nvSpPr>
        <p:spPr bwMode="auto">
          <a:xfrm>
            <a:off x="135744" y="1898566"/>
            <a:ext cx="4248472" cy="6480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0000"/>
              <a:buFont typeface="Monotype Sorts" pitchFamily="2" charset="2"/>
              <a:buChar char="n"/>
              <a:defRPr kumimoji="1"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kumimoji="1" sz="26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Monotype Sorts" pitchFamily="2" charset="2"/>
              <a:buChar char="F"/>
              <a:defRPr kumimoji="1"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00000"/>
              <a:buChar char="•"/>
              <a:defRPr kumimoji="1"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ru-RU" b="1" dirty="0" smtClean="0"/>
              <a:t>Сезонная безработица</a:t>
            </a:r>
            <a:r>
              <a:rPr lang="ru-RU" sz="2400" b="1" dirty="0" smtClean="0"/>
              <a:t> </a:t>
            </a:r>
            <a:endParaRPr lang="ru-RU" sz="2400" dirty="0" smtClean="0"/>
          </a:p>
        </p:txBody>
      </p:sp>
      <p:sp>
        <p:nvSpPr>
          <p:cNvPr id="2" name="Прямоугольник 1"/>
          <p:cNvSpPr/>
          <p:nvPr/>
        </p:nvSpPr>
        <p:spPr>
          <a:xfrm>
            <a:off x="328182" y="3007657"/>
            <a:ext cx="3834172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>
                <a:solidFill>
                  <a:schemeClr val="tx1">
                    <a:lumMod val="50000"/>
                  </a:schemeClr>
                </a:solidFill>
              </a:rPr>
              <a:t>Эта безработица знакома людям многих профессий, например все, кто обслуживает отдыхающих на курортах. Сезонно незанятые люди не подходят под </a:t>
            </a:r>
            <a:r>
              <a:rPr lang="ru-RU" sz="2000" dirty="0" smtClean="0">
                <a:solidFill>
                  <a:schemeClr val="tx1">
                    <a:lumMod val="50000"/>
                  </a:schemeClr>
                </a:solidFill>
              </a:rPr>
              <a:t>определение безработного</a:t>
            </a:r>
            <a:r>
              <a:rPr lang="ru-RU" sz="2000" dirty="0">
                <a:solidFill>
                  <a:schemeClr val="tx1">
                    <a:lumMod val="50000"/>
                  </a:schemeClr>
                </a:solidFill>
              </a:rPr>
              <a:t>, так как часто не занимаются поиском постоянного места работы. 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4716016" y="3161546"/>
            <a:ext cx="3957711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dirty="0">
                <a:solidFill>
                  <a:schemeClr val="tx1">
                    <a:lumMod val="50000"/>
                  </a:schemeClr>
                </a:solidFill>
              </a:rPr>
              <a:t>ситуация, при которой работник формально числится занятым, но заработной платы не получает, так как находится в вынужденном отпуске, или получает лишь часть своей нормальной оплаты, так как трудится неполный рабочий день.</a:t>
            </a:r>
          </a:p>
        </p:txBody>
      </p:sp>
    </p:spTree>
    <p:extLst>
      <p:ext uri="{BB962C8B-B14F-4D97-AF65-F5344CB8AC3E}">
        <p14:creationId xmlns:p14="http://schemas.microsoft.com/office/powerpoint/2010/main" val="9043810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/>
      <p:bldP spid="2" grpId="0"/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955" y="332656"/>
            <a:ext cx="8447856" cy="1143000"/>
          </a:xfrm>
        </p:spPr>
        <p:txBody>
          <a:bodyPr/>
          <a:lstStyle/>
          <a:p>
            <a:r>
              <a:rPr lang="ru-RU" dirty="0" smtClean="0"/>
              <a:t>Естественный уровень безработицы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15616" y="5229200"/>
            <a:ext cx="7920880" cy="1467544"/>
          </a:xfrm>
        </p:spPr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ru-RU" sz="3200" b="1" i="1" dirty="0" smtClean="0">
                <a:solidFill>
                  <a:srgbClr val="DC8300"/>
                </a:solidFill>
              </a:rPr>
              <a:t>такое положение на  рынке труда, когда безработица не превышает естественного уровня</a:t>
            </a:r>
          </a:p>
          <a:p>
            <a:endParaRPr lang="ru-RU" sz="32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2915816" y="1340766"/>
            <a:ext cx="5976664" cy="2289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ru-RU" sz="3600" b="1" i="1" dirty="0"/>
              <a:t>такой ее уровень, </a:t>
            </a:r>
          </a:p>
          <a:p>
            <a:pPr algn="ctr"/>
            <a:r>
              <a:rPr lang="ru-RU" sz="3600" b="1" i="1" dirty="0"/>
              <a:t>при котором существуют</a:t>
            </a:r>
          </a:p>
          <a:p>
            <a:pPr algn="ctr"/>
            <a:r>
              <a:rPr lang="ru-RU" sz="3600" b="1" i="1" dirty="0"/>
              <a:t>только фрикционная и </a:t>
            </a:r>
          </a:p>
          <a:p>
            <a:pPr algn="ctr"/>
            <a:r>
              <a:rPr lang="ru-RU" sz="3600" b="1" i="1" dirty="0"/>
              <a:t>структурная безработица </a:t>
            </a:r>
          </a:p>
        </p:txBody>
      </p:sp>
      <p:pic>
        <p:nvPicPr>
          <p:cNvPr id="6" name="Picture 2" descr="http://rayti.ru/uploads/addon_articles/2015030414440987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504" y="2492896"/>
            <a:ext cx="2915816" cy="2041071"/>
          </a:xfrm>
          <a:prstGeom prst="rect">
            <a:avLst/>
          </a:prstGeom>
          <a:noFill/>
        </p:spPr>
      </p:pic>
      <p:sp>
        <p:nvSpPr>
          <p:cNvPr id="7" name="Прямоугольник 6"/>
          <p:cNvSpPr/>
          <p:nvPr/>
        </p:nvSpPr>
        <p:spPr>
          <a:xfrm>
            <a:off x="3923928" y="4293096"/>
            <a:ext cx="458561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 smtClean="0">
                <a:solidFill>
                  <a:schemeClr val="tx2">
                    <a:lumMod val="75000"/>
                  </a:schemeClr>
                </a:solidFill>
              </a:rPr>
              <a:t>Полная занятость -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27097430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0178" name="Picture 2" descr="http://thelifecoachschool.com/wp-content/uploads/2011/02/bigstock-Question-The-Answer-38271739-300x24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4524374"/>
            <a:ext cx="2857500" cy="2333626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635896" y="609600"/>
            <a:ext cx="5279504" cy="1143000"/>
          </a:xfrm>
        </p:spPr>
        <p:txBody>
          <a:bodyPr/>
          <a:lstStyle/>
          <a:p>
            <a:r>
              <a:rPr lang="ru-RU" dirty="0" smtClean="0"/>
              <a:t>Проблема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23728" y="1484784"/>
            <a:ext cx="6863680" cy="3536032"/>
          </a:xfrm>
        </p:spPr>
        <p:txBody>
          <a:bodyPr/>
          <a:lstStyle/>
          <a:p>
            <a:r>
              <a:rPr lang="ru-RU" sz="3200" b="1" dirty="0" smtClean="0"/>
              <a:t>Возможна ли 100% занятость?</a:t>
            </a:r>
          </a:p>
          <a:p>
            <a:pPr>
              <a:buNone/>
            </a:pPr>
            <a:r>
              <a:rPr lang="ru-RU" dirty="0" smtClean="0"/>
              <a:t>                         </a:t>
            </a:r>
          </a:p>
          <a:p>
            <a:pPr>
              <a:buNone/>
            </a:pPr>
            <a:r>
              <a:rPr lang="ru-RU" dirty="0" smtClean="0"/>
              <a:t>                             или</a:t>
            </a:r>
          </a:p>
          <a:p>
            <a:endParaRPr lang="ru-RU" dirty="0" smtClean="0"/>
          </a:p>
          <a:p>
            <a:r>
              <a:rPr lang="ru-RU" sz="3200" b="1" dirty="0" smtClean="0"/>
              <a:t>Возможно ли отсутствие безработицы в экономике?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Общий доклад (стандартная)">
  <a:themeElements>
    <a:clrScheme name="Общий доклад (стандартная) 1">
      <a:dk1>
        <a:srgbClr val="009999"/>
      </a:dk1>
      <a:lt1>
        <a:srgbClr val="FFFFFF"/>
      </a:lt1>
      <a:dk2>
        <a:srgbClr val="336699"/>
      </a:dk2>
      <a:lt2>
        <a:srgbClr val="010000"/>
      </a:lt2>
      <a:accent1>
        <a:srgbClr val="CCECFF"/>
      </a:accent1>
      <a:accent2>
        <a:srgbClr val="FFFFCC"/>
      </a:accent2>
      <a:accent3>
        <a:srgbClr val="FFFFFF"/>
      </a:accent3>
      <a:accent4>
        <a:srgbClr val="008282"/>
      </a:accent4>
      <a:accent5>
        <a:srgbClr val="E2F4FF"/>
      </a:accent5>
      <a:accent6>
        <a:srgbClr val="E7E7B9"/>
      </a:accent6>
      <a:hlink>
        <a:srgbClr val="FF9966"/>
      </a:hlink>
      <a:folHlink>
        <a:srgbClr val="FFFFCC"/>
      </a:folHlink>
    </a:clrScheme>
    <a:fontScheme name="Общий доклад (стандартная)">
      <a:majorFont>
        <a:latin typeface="Arial Narrow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Общий доклад (стандартная) 1">
        <a:dk1>
          <a:srgbClr val="009999"/>
        </a:dk1>
        <a:lt1>
          <a:srgbClr val="FFFFFF"/>
        </a:lt1>
        <a:dk2>
          <a:srgbClr val="336699"/>
        </a:dk2>
        <a:lt2>
          <a:srgbClr val="010000"/>
        </a:lt2>
        <a:accent1>
          <a:srgbClr val="CCECFF"/>
        </a:accent1>
        <a:accent2>
          <a:srgbClr val="FFFFCC"/>
        </a:accent2>
        <a:accent3>
          <a:srgbClr val="FFFFFF"/>
        </a:accent3>
        <a:accent4>
          <a:srgbClr val="008282"/>
        </a:accent4>
        <a:accent5>
          <a:srgbClr val="E2F4FF"/>
        </a:accent5>
        <a:accent6>
          <a:srgbClr val="E7E7B9"/>
        </a:accent6>
        <a:hlink>
          <a:srgbClr val="FF9966"/>
        </a:hlink>
        <a:folHlink>
          <a:srgbClr val="FFFF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бщий доклад (стандартная) 2">
        <a:dk1>
          <a:srgbClr val="800000"/>
        </a:dk1>
        <a:lt1>
          <a:srgbClr val="FFFFFF"/>
        </a:lt1>
        <a:dk2>
          <a:srgbClr val="000000"/>
        </a:dk2>
        <a:lt2>
          <a:srgbClr val="FFFFCC"/>
        </a:lt2>
        <a:accent1>
          <a:srgbClr val="000000"/>
        </a:accent1>
        <a:accent2>
          <a:srgbClr val="000099"/>
        </a:accent2>
        <a:accent3>
          <a:srgbClr val="AAAAAA"/>
        </a:accent3>
        <a:accent4>
          <a:srgbClr val="DADADA"/>
        </a:accent4>
        <a:accent5>
          <a:srgbClr val="AAAAAA"/>
        </a:accent5>
        <a:accent6>
          <a:srgbClr val="00008A"/>
        </a:accent6>
        <a:hlink>
          <a:srgbClr val="800000"/>
        </a:hlink>
        <a:folHlink>
          <a:srgbClr val="00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бщий доклад (стандартная) 3">
        <a:dk1>
          <a:srgbClr val="000000"/>
        </a:dk1>
        <a:lt1>
          <a:srgbClr val="FFFFFF"/>
        </a:lt1>
        <a:dk2>
          <a:srgbClr val="000000"/>
        </a:dk2>
        <a:lt2>
          <a:srgbClr val="CBCBCB"/>
        </a:lt2>
        <a:accent1>
          <a:srgbClr val="C0C0C0"/>
        </a:accent1>
        <a:accent2>
          <a:srgbClr val="DDDDDD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C8C8C8"/>
        </a:accent6>
        <a:hlink>
          <a:srgbClr val="5F5F5F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Общий доклад (стандартная)">
  <a:themeElements>
    <a:clrScheme name="Общий доклад (стандартная) 1">
      <a:dk1>
        <a:srgbClr val="009999"/>
      </a:dk1>
      <a:lt1>
        <a:srgbClr val="FFFFFF"/>
      </a:lt1>
      <a:dk2>
        <a:srgbClr val="336699"/>
      </a:dk2>
      <a:lt2>
        <a:srgbClr val="010000"/>
      </a:lt2>
      <a:accent1>
        <a:srgbClr val="CCECFF"/>
      </a:accent1>
      <a:accent2>
        <a:srgbClr val="FFFFCC"/>
      </a:accent2>
      <a:accent3>
        <a:srgbClr val="FFFFFF"/>
      </a:accent3>
      <a:accent4>
        <a:srgbClr val="008282"/>
      </a:accent4>
      <a:accent5>
        <a:srgbClr val="E2F4FF"/>
      </a:accent5>
      <a:accent6>
        <a:srgbClr val="E7E7B9"/>
      </a:accent6>
      <a:hlink>
        <a:srgbClr val="FF9966"/>
      </a:hlink>
      <a:folHlink>
        <a:srgbClr val="FFFFCC"/>
      </a:folHlink>
    </a:clrScheme>
    <a:fontScheme name="Общий доклад (стандартная)">
      <a:majorFont>
        <a:latin typeface="Arial Narrow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Общий доклад (стандартная) 1">
        <a:dk1>
          <a:srgbClr val="009999"/>
        </a:dk1>
        <a:lt1>
          <a:srgbClr val="FFFFFF"/>
        </a:lt1>
        <a:dk2>
          <a:srgbClr val="336699"/>
        </a:dk2>
        <a:lt2>
          <a:srgbClr val="010000"/>
        </a:lt2>
        <a:accent1>
          <a:srgbClr val="CCECFF"/>
        </a:accent1>
        <a:accent2>
          <a:srgbClr val="FFFFCC"/>
        </a:accent2>
        <a:accent3>
          <a:srgbClr val="FFFFFF"/>
        </a:accent3>
        <a:accent4>
          <a:srgbClr val="008282"/>
        </a:accent4>
        <a:accent5>
          <a:srgbClr val="E2F4FF"/>
        </a:accent5>
        <a:accent6>
          <a:srgbClr val="E7E7B9"/>
        </a:accent6>
        <a:hlink>
          <a:srgbClr val="FF9966"/>
        </a:hlink>
        <a:folHlink>
          <a:srgbClr val="FFFF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бщий доклад (стандартная) 2">
        <a:dk1>
          <a:srgbClr val="800000"/>
        </a:dk1>
        <a:lt1>
          <a:srgbClr val="FFFFFF"/>
        </a:lt1>
        <a:dk2>
          <a:srgbClr val="000000"/>
        </a:dk2>
        <a:lt2>
          <a:srgbClr val="FFFFCC"/>
        </a:lt2>
        <a:accent1>
          <a:srgbClr val="000000"/>
        </a:accent1>
        <a:accent2>
          <a:srgbClr val="000099"/>
        </a:accent2>
        <a:accent3>
          <a:srgbClr val="AAAAAA"/>
        </a:accent3>
        <a:accent4>
          <a:srgbClr val="DADADA"/>
        </a:accent4>
        <a:accent5>
          <a:srgbClr val="AAAAAA"/>
        </a:accent5>
        <a:accent6>
          <a:srgbClr val="00008A"/>
        </a:accent6>
        <a:hlink>
          <a:srgbClr val="800000"/>
        </a:hlink>
        <a:folHlink>
          <a:srgbClr val="00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бщий доклад (стандартная) 3">
        <a:dk1>
          <a:srgbClr val="000000"/>
        </a:dk1>
        <a:lt1>
          <a:srgbClr val="FFFFFF"/>
        </a:lt1>
        <a:dk2>
          <a:srgbClr val="000000"/>
        </a:dk2>
        <a:lt2>
          <a:srgbClr val="CBCBCB"/>
        </a:lt2>
        <a:accent1>
          <a:srgbClr val="C0C0C0"/>
        </a:accent1>
        <a:accent2>
          <a:srgbClr val="DDDDDD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C8C8C8"/>
        </a:accent6>
        <a:hlink>
          <a:srgbClr val="5F5F5F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245</TotalTime>
  <Words>462</Words>
  <Application>Microsoft Office PowerPoint</Application>
  <PresentationFormat>Экран (4:3)</PresentationFormat>
  <Paragraphs>71</Paragraphs>
  <Slides>12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2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5" baseType="lpstr">
      <vt:lpstr>Общий доклад (стандартная)</vt:lpstr>
      <vt:lpstr>1_Общий доклад (стандартная)</vt:lpstr>
      <vt:lpstr>Clip</vt:lpstr>
      <vt:lpstr>Презентация PowerPoint</vt:lpstr>
      <vt:lpstr>Презентация PowerPoint</vt:lpstr>
      <vt:lpstr>Проблема</vt:lpstr>
      <vt:lpstr>          Причины и формы               безработицы. Естественный уровень безработицы.</vt:lpstr>
      <vt:lpstr>План урока:</vt:lpstr>
      <vt:lpstr>Презентация PowerPoint</vt:lpstr>
      <vt:lpstr>Презентация PowerPoint</vt:lpstr>
      <vt:lpstr>Естественный уровень безработицы</vt:lpstr>
      <vt:lpstr>Проблема</vt:lpstr>
      <vt:lpstr>Презентация PowerPoint</vt:lpstr>
      <vt:lpstr>Уровень безработицы по МОТ (Международной организации труда) (информация для практической работы со статистическим материалом) </vt:lpstr>
      <vt:lpstr>Домашнее задание</vt:lpstr>
    </vt:vector>
  </TitlesOfParts>
  <Company>Grizli777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Занятость и безработица</dc:title>
  <dc:creator>Лена</dc:creator>
  <cp:lastModifiedBy>Лена</cp:lastModifiedBy>
  <cp:revision>22</cp:revision>
  <dcterms:created xsi:type="dcterms:W3CDTF">2012-11-14T21:44:36Z</dcterms:created>
  <dcterms:modified xsi:type="dcterms:W3CDTF">2015-10-19T19:30:04Z</dcterms:modified>
</cp:coreProperties>
</file>