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7" r:id="rId3"/>
    <p:sldId id="260" r:id="rId4"/>
    <p:sldId id="258" r:id="rId5"/>
    <p:sldId id="264" r:id="rId6"/>
    <p:sldId id="259" r:id="rId7"/>
    <p:sldId id="261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AE775-DB5C-4BD9-9D54-7AC97D9E2FF4}" type="datetimeFigureOut">
              <a:rPr lang="ru-RU" smtClean="0"/>
              <a:pPr/>
              <a:t>25.09.2015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74A60-D840-4C81-A078-07915571CC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AE775-DB5C-4BD9-9D54-7AC97D9E2FF4}" type="datetimeFigureOut">
              <a:rPr lang="ru-RU" smtClean="0"/>
              <a:pPr/>
              <a:t>25.09.2015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74A60-D840-4C81-A078-07915571CC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AE775-DB5C-4BD9-9D54-7AC97D9E2FF4}" type="datetimeFigureOut">
              <a:rPr lang="ru-RU" smtClean="0"/>
              <a:pPr/>
              <a:t>25.09.2015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74A60-D840-4C81-A078-07915571CC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AE775-DB5C-4BD9-9D54-7AC97D9E2FF4}" type="datetimeFigureOut">
              <a:rPr lang="ru-RU" smtClean="0"/>
              <a:pPr/>
              <a:t>25.09.2015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74A60-D840-4C81-A078-07915571CC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AE775-DB5C-4BD9-9D54-7AC97D9E2FF4}" type="datetimeFigureOut">
              <a:rPr lang="ru-RU" smtClean="0"/>
              <a:pPr/>
              <a:t>25.09.2015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74A60-D840-4C81-A078-07915571CC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AE775-DB5C-4BD9-9D54-7AC97D9E2FF4}" type="datetimeFigureOut">
              <a:rPr lang="ru-RU" smtClean="0"/>
              <a:pPr/>
              <a:t>25.09.2015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74A60-D840-4C81-A078-07915571CC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AE775-DB5C-4BD9-9D54-7AC97D9E2FF4}" type="datetimeFigureOut">
              <a:rPr lang="ru-RU" smtClean="0"/>
              <a:pPr/>
              <a:t>25.09.2015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74A60-D840-4C81-A078-07915571CC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AE775-DB5C-4BD9-9D54-7AC97D9E2FF4}" type="datetimeFigureOut">
              <a:rPr lang="ru-RU" smtClean="0"/>
              <a:pPr/>
              <a:t>25.09.2015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74A60-D840-4C81-A078-07915571CC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AE775-DB5C-4BD9-9D54-7AC97D9E2FF4}" type="datetimeFigureOut">
              <a:rPr lang="ru-RU" smtClean="0"/>
              <a:pPr/>
              <a:t>25.09.2015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74A60-D840-4C81-A078-07915571CC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AE775-DB5C-4BD9-9D54-7AC97D9E2FF4}" type="datetimeFigureOut">
              <a:rPr lang="ru-RU" smtClean="0"/>
              <a:pPr/>
              <a:t>25.09.2015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74A60-D840-4C81-A078-07915571CC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AE775-DB5C-4BD9-9D54-7AC97D9E2FF4}" type="datetimeFigureOut">
              <a:rPr lang="ru-RU" smtClean="0"/>
              <a:pPr/>
              <a:t>25.09.2015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74A60-D840-4C81-A078-07915571CC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FAE775-DB5C-4BD9-9D54-7AC97D9E2FF4}" type="datetimeFigureOut">
              <a:rPr lang="ru-RU" smtClean="0"/>
              <a:pPr/>
              <a:t>25.09.2015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374A60-D840-4C81-A078-07915571CC1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multirecepty.ru/2012/11/kurinyj-sup-v-multivarke/" TargetMode="External"/><Relationship Id="rId3" Type="http://schemas.openxmlformats.org/officeDocument/2006/relationships/image" Target="../media/image18.jpeg"/><Relationship Id="rId7" Type="http://schemas.openxmlformats.org/officeDocument/2006/relationships/image" Target="../media/image20.jpeg"/><Relationship Id="rId2" Type="http://schemas.openxmlformats.org/officeDocument/2006/relationships/hyperlink" Target="http://pisheblog.info/kuhni-narodov-mira/gorohovyiy-sup-s-zharenoy-kartoshkoy-udachnyiy-eksperiment-kulinarii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mnogovkusie.ru/kurinyj-sup/" TargetMode="External"/><Relationship Id="rId5" Type="http://schemas.openxmlformats.org/officeDocument/2006/relationships/image" Target="../media/image19.jpeg"/><Relationship Id="rId4" Type="http://schemas.openxmlformats.org/officeDocument/2006/relationships/hyperlink" Target="http://www.dietaonline.ru/community/post.php?topic_id=18858&amp;page=10" TargetMode="External"/><Relationship Id="rId9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67744" y="1700808"/>
            <a:ext cx="4032448" cy="2800767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/>
            </a:prstTxWarp>
            <a:spAutoFit/>
          </a:bodyPr>
          <a:lstStyle/>
          <a:p>
            <a:r>
              <a:rPr lang="ru-RU" sz="8800" b="1" dirty="0" smtClean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</a:rPr>
              <a:t>Первые</a:t>
            </a:r>
            <a:r>
              <a:rPr lang="ru-RU" sz="8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8800" b="1" dirty="0" smtClean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</a:rPr>
              <a:t>блюда</a:t>
            </a:r>
            <a:endParaRPr lang="ru-RU" sz="8800" b="1" dirty="0">
              <a:ln w="10541" cmpd="sng">
                <a:solidFill>
                  <a:srgbClr val="7030A0"/>
                </a:solidFill>
                <a:prstDash val="solid"/>
              </a:ln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9712" y="260648"/>
            <a:ext cx="48965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rgbClr val="00B050"/>
                </a:solidFill>
              </a:rPr>
              <a:t>Виды бульона</a:t>
            </a:r>
            <a:endParaRPr lang="ru-RU" sz="5400" dirty="0">
              <a:solidFill>
                <a:srgbClr val="00B050"/>
              </a:solidFill>
            </a:endParaRPr>
          </a:p>
        </p:txBody>
      </p:sp>
      <p:pic>
        <p:nvPicPr>
          <p:cNvPr id="3" name="Рисунок 2" descr="49-44-1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3933056"/>
            <a:ext cx="2520280" cy="2014604"/>
          </a:xfrm>
          <a:prstGeom prst="rect">
            <a:avLst/>
          </a:prstGeom>
        </p:spPr>
      </p:pic>
      <p:pic>
        <p:nvPicPr>
          <p:cNvPr id="4" name="Рисунок 3" descr="5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1196752"/>
            <a:ext cx="2592288" cy="1828915"/>
          </a:xfrm>
          <a:prstGeom prst="rect">
            <a:avLst/>
          </a:prstGeom>
        </p:spPr>
      </p:pic>
      <p:pic>
        <p:nvPicPr>
          <p:cNvPr id="5" name="Рисунок 4" descr="bulon-gribnoj_25802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8064" y="1196752"/>
            <a:ext cx="2901815" cy="1944217"/>
          </a:xfrm>
          <a:prstGeom prst="rect">
            <a:avLst/>
          </a:prstGeom>
        </p:spPr>
      </p:pic>
      <p:pic>
        <p:nvPicPr>
          <p:cNvPr id="6" name="Рисунок 5" descr="fish_bu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20072" y="3861048"/>
            <a:ext cx="2911872" cy="218390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27584" y="3140968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Мясной бульон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5364088" y="3212976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Грибной бульон</a:t>
            </a:r>
            <a:endParaRPr lang="ru-R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971600" y="6093296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Бульон из кубиков</a:t>
            </a:r>
            <a:endParaRPr lang="ru-RU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5364088" y="6165304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Рыбный бульон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052736"/>
            <a:ext cx="64807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Бульон из мяса . </a:t>
            </a:r>
            <a:r>
              <a:rPr lang="ru-RU" dirty="0" smtClean="0"/>
              <a:t>Мясо кладут в кастрюлю, затем заливают холодной водой и медленно доводят до кипения. Варят до готовности, снимая пенку. Добавляют приправы, коренья, соль.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79512" y="2348880"/>
            <a:ext cx="64087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Рыбный бульон. </a:t>
            </a:r>
            <a:r>
              <a:rPr lang="ru-RU" dirty="0" smtClean="0"/>
              <a:t>Подготовленную рыбу или отходы от нее (головы, позвоночник, кожу) моют и заливают холодной водой, доводят до слабого кипения и, снимая пену и жир, доводят до готовности. Солить бульон необходимо в конце варки, а готовый бульон процедить.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4437112"/>
            <a:ext cx="66967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Грибной бульон. </a:t>
            </a:r>
            <a:r>
              <a:rPr lang="ru-RU" dirty="0" smtClean="0"/>
              <a:t>Сушеные грибы, моют и заливают водой, оставив на 4 часа, после этого варят, пока они не станут мягкими. Сваренный бульон процеживают, а грибы промывают под проточной водой в сите. Затем их нарезают и жарят, после добавляют в суп, примерно за 15 минут до готовности</a:t>
            </a:r>
            <a:endParaRPr lang="ru-RU" dirty="0"/>
          </a:p>
        </p:txBody>
      </p:sp>
      <p:pic>
        <p:nvPicPr>
          <p:cNvPr id="6" name="Рисунок 5" descr="5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76256" y="620688"/>
            <a:ext cx="2097038" cy="1479506"/>
          </a:xfrm>
          <a:prstGeom prst="rect">
            <a:avLst/>
          </a:prstGeom>
        </p:spPr>
      </p:pic>
      <p:pic>
        <p:nvPicPr>
          <p:cNvPr id="7" name="Рисунок 6" descr="bulon-gribnoj_2580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76256" y="4509120"/>
            <a:ext cx="2267744" cy="1519388"/>
          </a:xfrm>
          <a:prstGeom prst="rect">
            <a:avLst/>
          </a:prstGeom>
        </p:spPr>
      </p:pic>
      <p:pic>
        <p:nvPicPr>
          <p:cNvPr id="8" name="Рисунок 7" descr="fish_bu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76256" y="2492896"/>
            <a:ext cx="2047776" cy="153583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39552" y="188640"/>
            <a:ext cx="5832648" cy="523220"/>
          </a:xfrm>
          <a:prstGeom prst="rect">
            <a:avLst/>
          </a:prstGeom>
          <a:noFill/>
        </p:spPr>
        <p:txBody>
          <a:bodyPr wrap="square" rtlCol="0">
            <a:prstTxWarp prst="textWave4">
              <a:avLst/>
            </a:prstTxWarp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Различие в приготовлении бульонов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332656"/>
            <a:ext cx="6624736" cy="523220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/>
            </a:prstTxWarp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Правила приготовления овощей для супа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980728"/>
            <a:ext cx="777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- Овощи моют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2483768" y="980728"/>
            <a:ext cx="7848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- Овощи чистят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5004048" y="980728"/>
            <a:ext cx="7920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- Очищенные овощи моют</a:t>
            </a: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323528" y="3429000"/>
            <a:ext cx="7992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- Овощи нарезают</a:t>
            </a:r>
            <a:endParaRPr lang="ru-RU" sz="2800" dirty="0"/>
          </a:p>
        </p:txBody>
      </p:sp>
      <p:pic>
        <p:nvPicPr>
          <p:cNvPr id="9" name="Рисунок 8" descr="97698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7784" y="1556792"/>
            <a:ext cx="1872208" cy="1406353"/>
          </a:xfrm>
          <a:prstGeom prst="rect">
            <a:avLst/>
          </a:prstGeom>
        </p:spPr>
      </p:pic>
      <p:pic>
        <p:nvPicPr>
          <p:cNvPr id="10" name="Рисунок 9" descr="devushka-moet-ovoschi-0001468139-previe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628800"/>
            <a:ext cx="1800200" cy="1343106"/>
          </a:xfrm>
          <a:prstGeom prst="rect">
            <a:avLst/>
          </a:prstGeom>
        </p:spPr>
      </p:pic>
      <p:pic>
        <p:nvPicPr>
          <p:cNvPr id="11" name="Рисунок 10" descr="narezka-ovoschei-0002645137-preview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4005064"/>
            <a:ext cx="2784872" cy="1792200"/>
          </a:xfrm>
          <a:prstGeom prst="rect">
            <a:avLst/>
          </a:prstGeom>
        </p:spPr>
      </p:pic>
      <p:pic>
        <p:nvPicPr>
          <p:cNvPr id="12" name="Рисунок 11" descr="вымытые-овощи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92080" y="1556792"/>
            <a:ext cx="2621298" cy="151216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995936" y="3429000"/>
            <a:ext cx="46805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- Некоторые овощи обжаривают</a:t>
            </a:r>
            <a:endParaRPr lang="ru-RU" sz="2800" dirty="0"/>
          </a:p>
        </p:txBody>
      </p:sp>
      <p:pic>
        <p:nvPicPr>
          <p:cNvPr id="14" name="Рисунок 13" descr="kulinariya-pervoe-borsh-4-550x41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355976" y="4365104"/>
            <a:ext cx="2547367" cy="19082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764704"/>
            <a:ext cx="835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1.Продукты закладывают только в кипящий бульон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1628800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 Некоторые  овощи обжаривают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2492896"/>
            <a:ext cx="8208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 Лавровый лист и перец горошком кладут в суп перед концом варки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3861048"/>
            <a:ext cx="76328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4. Варить заправочные супы следует при слабом кипении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404664"/>
            <a:ext cx="6264696" cy="830997"/>
          </a:xfrm>
          <a:prstGeom prst="rect">
            <a:avLst/>
          </a:prstGeom>
          <a:noFill/>
        </p:spPr>
        <p:txBody>
          <a:bodyPr wrap="square" rtlCol="0">
            <a:prstTxWarp prst="textWave4">
              <a:avLst/>
            </a:prstTxWarp>
            <a:spAutoFit/>
          </a:bodyPr>
          <a:lstStyle/>
          <a:p>
            <a:r>
              <a:rPr lang="ru-RU" sz="4800" dirty="0" smtClean="0">
                <a:solidFill>
                  <a:srgbClr val="002060"/>
                </a:solidFill>
              </a:rPr>
              <a:t>Виды супов</a:t>
            </a:r>
            <a:endParaRPr lang="ru-RU" sz="4800" dirty="0">
              <a:solidFill>
                <a:srgbClr val="002060"/>
              </a:solidFill>
            </a:endParaRPr>
          </a:p>
        </p:txBody>
      </p:sp>
      <p:pic>
        <p:nvPicPr>
          <p:cNvPr id="3" name="Рисунок 2" descr="13889109_borsch_s_gribam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7" y="1340769"/>
            <a:ext cx="3024335" cy="2268251"/>
          </a:xfrm>
          <a:prstGeom prst="rect">
            <a:avLst/>
          </a:prstGeom>
        </p:spPr>
      </p:pic>
      <p:pic>
        <p:nvPicPr>
          <p:cNvPr id="4" name="Рисунок 3" descr="1298393633_kartofelnyj-su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1316595"/>
            <a:ext cx="3387080" cy="2249988"/>
          </a:xfrm>
          <a:prstGeom prst="rect">
            <a:avLst/>
          </a:prstGeom>
        </p:spPr>
      </p:pic>
      <p:pic>
        <p:nvPicPr>
          <p:cNvPr id="5" name="Рисунок 4" descr="x_622789382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87824" y="3965786"/>
            <a:ext cx="3024336" cy="219951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27584" y="3717032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БОРЩ</a:t>
            </a:r>
            <a:endParaRPr lang="ru-RU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156176" y="3717032"/>
            <a:ext cx="2699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КАРТОФЕЛЬНЫЙ СУП</a:t>
            </a:r>
            <a:endParaRPr lang="ru-RU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131840" y="6381328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РАССОЛЬНИК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39752" y="260648"/>
            <a:ext cx="4176464" cy="769441"/>
          </a:xfrm>
          <a:prstGeom prst="rect">
            <a:avLst/>
          </a:prstGeom>
          <a:noFill/>
        </p:spPr>
        <p:txBody>
          <a:bodyPr wrap="square" rtlCol="0">
            <a:prstTxWarp prst="textStop">
              <a:avLst/>
            </a:prstTxWarp>
            <a:spAutoFit/>
          </a:bodyPr>
          <a:lstStyle/>
          <a:p>
            <a:r>
              <a:rPr lang="ru-RU" sz="4400" b="1" dirty="0" smtClean="0">
                <a:solidFill>
                  <a:srgbClr val="7030A0"/>
                </a:solidFill>
              </a:rPr>
              <a:t>ОТГАДАЙ</a:t>
            </a:r>
            <a:endParaRPr lang="ru-RU" sz="4400" b="1" dirty="0">
              <a:solidFill>
                <a:srgbClr val="7030A0"/>
              </a:solidFill>
            </a:endParaRPr>
          </a:p>
        </p:txBody>
      </p:sp>
      <p:pic>
        <p:nvPicPr>
          <p:cNvPr id="3" name="Рисунок 2" descr="13889109_borsch_s_gribam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4026446"/>
            <a:ext cx="3456384" cy="2592288"/>
          </a:xfrm>
          <a:prstGeom prst="rect">
            <a:avLst/>
          </a:prstGeom>
        </p:spPr>
      </p:pic>
      <p:pic>
        <p:nvPicPr>
          <p:cNvPr id="4" name="Рисунок 3" descr="2008070323462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1052736"/>
            <a:ext cx="3491880" cy="2786520"/>
          </a:xfrm>
          <a:prstGeom prst="rect">
            <a:avLst/>
          </a:prstGeom>
        </p:spPr>
      </p:pic>
      <p:pic>
        <p:nvPicPr>
          <p:cNvPr id="5" name="Рисунок 4" descr="176_uh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32040" y="4005064"/>
            <a:ext cx="3305944" cy="2628226"/>
          </a:xfrm>
          <a:prstGeom prst="rect">
            <a:avLst/>
          </a:prstGeom>
        </p:spPr>
      </p:pic>
      <p:pic>
        <p:nvPicPr>
          <p:cNvPr id="6" name="Рисунок 5" descr="рыбный-суп-из-хека-1-e133396026038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88024" y="1124744"/>
            <a:ext cx="3531666" cy="26827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pisheblog.info/wp-content/uploads/2011/06/cb3724bc8c2b10275bb68ddace4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32656"/>
            <a:ext cx="3168352" cy="3034577"/>
          </a:xfrm>
          <a:prstGeom prst="rect">
            <a:avLst/>
          </a:prstGeom>
          <a:noFill/>
        </p:spPr>
      </p:pic>
      <p:pic>
        <p:nvPicPr>
          <p:cNvPr id="2052" name="Picture 4" descr="http://i054.radikal.ru/1004/e9/1ef91f6f68b4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3933056"/>
            <a:ext cx="3264362" cy="2448271"/>
          </a:xfrm>
          <a:prstGeom prst="rect">
            <a:avLst/>
          </a:prstGeom>
          <a:noFill/>
        </p:spPr>
      </p:pic>
      <p:pic>
        <p:nvPicPr>
          <p:cNvPr id="2054" name="Picture 6" descr="http://mnogovkusie.ru/wp-content/uploads/2011/10/kurinyj-sup-02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76056" y="270891"/>
            <a:ext cx="3744416" cy="3040579"/>
          </a:xfrm>
          <a:prstGeom prst="rect">
            <a:avLst/>
          </a:prstGeom>
          <a:noFill/>
        </p:spPr>
      </p:pic>
      <p:pic>
        <p:nvPicPr>
          <p:cNvPr id="2056" name="Picture 8" descr="http://multirecepty.ru/wp-content/uploads/2012/11/sup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436096" y="3501007"/>
            <a:ext cx="2592288" cy="32403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</TotalTime>
  <Words>217</Words>
  <Application>Microsoft Office PowerPoint</Application>
  <PresentationFormat>Экран (4:3)</PresentationFormat>
  <Paragraphs>25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ольга</cp:lastModifiedBy>
  <cp:revision>36</cp:revision>
  <dcterms:created xsi:type="dcterms:W3CDTF">2012-12-13T17:07:33Z</dcterms:created>
  <dcterms:modified xsi:type="dcterms:W3CDTF">2015-09-25T07:33:17Z</dcterms:modified>
</cp:coreProperties>
</file>