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01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F22D8-CBFA-467B-A11A-6652869DD4B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CC958-57AC-4843-8A30-B3ACE1C942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736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1257C-4628-499F-93B4-E2B4A7BA66CC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5FBDB-42B1-4465-BDE8-90372F344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6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5FBDB-42B1-4465-BDE8-90372F344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117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5FBDB-42B1-4465-BDE8-90372F344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16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5FBDB-42B1-4465-BDE8-90372F344E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4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5FBDB-42B1-4465-BDE8-90372F344E9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793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5FBDB-42B1-4465-BDE8-90372F344E9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84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gi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30425"/>
            <a:ext cx="671517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70073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0"/>
            <a:ext cx="885852" cy="885852"/>
          </a:xfrm>
          <a:prstGeom prst="rect">
            <a:avLst/>
          </a:prstGeom>
          <a:noFill/>
        </p:spPr>
      </p:pic>
      <p:pic>
        <p:nvPicPr>
          <p:cNvPr id="1028" name="Picture 4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0174"/>
            <a:ext cx="690564" cy="690564"/>
          </a:xfrm>
          <a:prstGeom prst="rect">
            <a:avLst/>
          </a:prstGeom>
          <a:noFill/>
        </p:spPr>
      </p:pic>
      <p:pic>
        <p:nvPicPr>
          <p:cNvPr id="13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785794"/>
            <a:ext cx="404836" cy="404836"/>
          </a:xfrm>
          <a:prstGeom prst="rect">
            <a:avLst/>
          </a:prstGeom>
          <a:noFill/>
        </p:spPr>
      </p:pic>
      <p:pic>
        <p:nvPicPr>
          <p:cNvPr id="14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357298"/>
            <a:ext cx="600076" cy="600076"/>
          </a:xfrm>
          <a:prstGeom prst="rect">
            <a:avLst/>
          </a:prstGeom>
          <a:noFill/>
        </p:spPr>
      </p:pic>
      <p:pic>
        <p:nvPicPr>
          <p:cNvPr id="15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71744"/>
            <a:ext cx="600076" cy="600076"/>
          </a:xfrm>
          <a:prstGeom prst="rect">
            <a:avLst/>
          </a:prstGeom>
          <a:noFill/>
        </p:spPr>
      </p:pic>
      <p:pic>
        <p:nvPicPr>
          <p:cNvPr id="16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2285992"/>
            <a:ext cx="261960" cy="261960"/>
          </a:xfrm>
          <a:prstGeom prst="rect">
            <a:avLst/>
          </a:prstGeom>
          <a:noFill/>
        </p:spPr>
      </p:pic>
      <p:pic>
        <p:nvPicPr>
          <p:cNvPr id="1031" name="Picture 7" descr="C:\Documents and Settings\Ольга\Рабочий стол\анимашки\112.gif"/>
          <p:cNvPicPr>
            <a:picLocks noChangeAspect="1" noChangeArrowheads="1" noCrop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2428844"/>
            <a:ext cx="3773731" cy="4429156"/>
          </a:xfrm>
          <a:prstGeom prst="rect">
            <a:avLst/>
          </a:prstGeom>
          <a:noFill/>
        </p:spPr>
      </p:pic>
      <p:pic>
        <p:nvPicPr>
          <p:cNvPr id="1032" name="Picture 8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28750" cy="1276350"/>
          </a:xfrm>
          <a:prstGeom prst="rect">
            <a:avLst/>
          </a:prstGeom>
          <a:noFill/>
        </p:spPr>
      </p:pic>
      <p:pic>
        <p:nvPicPr>
          <p:cNvPr id="1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571876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74" name="Picture 2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44669" y="0"/>
            <a:ext cx="1599331" cy="1428736"/>
          </a:xfrm>
          <a:prstGeom prst="rect">
            <a:avLst/>
          </a:prstGeom>
          <a:noFill/>
        </p:spPr>
      </p:pic>
      <p:pic>
        <p:nvPicPr>
          <p:cNvPr id="3075" name="Picture 3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914400" cy="914400"/>
          </a:xfrm>
          <a:prstGeom prst="rect">
            <a:avLst/>
          </a:prstGeom>
          <a:noFill/>
        </p:spPr>
      </p:pic>
      <p:pic>
        <p:nvPicPr>
          <p:cNvPr id="3076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6"/>
            <a:ext cx="914400" cy="914400"/>
          </a:xfrm>
          <a:prstGeom prst="rect">
            <a:avLst/>
          </a:prstGeom>
          <a:noFill/>
        </p:spPr>
      </p:pic>
      <p:pic>
        <p:nvPicPr>
          <p:cNvPr id="3077" name="Picture 5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8"/>
            <a:ext cx="914400" cy="914400"/>
          </a:xfrm>
          <a:prstGeom prst="rect">
            <a:avLst/>
          </a:prstGeom>
          <a:noFill/>
        </p:spPr>
      </p:pic>
      <p:pic>
        <p:nvPicPr>
          <p:cNvPr id="11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857496"/>
            <a:ext cx="404836" cy="404836"/>
          </a:xfrm>
          <a:prstGeom prst="rect">
            <a:avLst/>
          </a:prstGeom>
          <a:noFill/>
        </p:spPr>
      </p:pic>
      <p:pic>
        <p:nvPicPr>
          <p:cNvPr id="12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929066"/>
            <a:ext cx="404836" cy="4048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5884" cy="1285884"/>
          </a:xfrm>
          <a:prstGeom prst="rect">
            <a:avLst/>
          </a:prstGeom>
          <a:noFill/>
        </p:spPr>
      </p:pic>
      <p:pic>
        <p:nvPicPr>
          <p:cNvPr id="8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0174"/>
            <a:ext cx="714380" cy="714380"/>
          </a:xfrm>
          <a:prstGeom prst="rect">
            <a:avLst/>
          </a:prstGeom>
          <a:noFill/>
        </p:spPr>
      </p:pic>
      <p:pic>
        <p:nvPicPr>
          <p:cNvPr id="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0"/>
            <a:ext cx="714380" cy="714380"/>
          </a:xfrm>
          <a:prstGeom prst="rect">
            <a:avLst/>
          </a:prstGeom>
          <a:noFill/>
        </p:spPr>
      </p:pic>
      <p:pic>
        <p:nvPicPr>
          <p:cNvPr id="1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1142984"/>
            <a:ext cx="714380" cy="714380"/>
          </a:xfrm>
          <a:prstGeom prst="rect">
            <a:avLst/>
          </a:prstGeom>
          <a:noFill/>
        </p:spPr>
      </p:pic>
      <p:pic>
        <p:nvPicPr>
          <p:cNvPr id="11" name="Picture 2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23" y="0"/>
            <a:ext cx="1142977" cy="10210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066" cy="500066"/>
          </a:xfrm>
          <a:prstGeom prst="rect">
            <a:avLst/>
          </a:prstGeom>
          <a:noFill/>
        </p:spPr>
      </p:pic>
      <p:pic>
        <p:nvPicPr>
          <p:cNvPr id="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0042"/>
            <a:ext cx="500066" cy="500066"/>
          </a:xfrm>
          <a:prstGeom prst="rect">
            <a:avLst/>
          </a:prstGeom>
          <a:noFill/>
        </p:spPr>
      </p:pic>
      <p:pic>
        <p:nvPicPr>
          <p:cNvPr id="1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00108"/>
            <a:ext cx="500066" cy="500066"/>
          </a:xfrm>
          <a:prstGeom prst="rect">
            <a:avLst/>
          </a:prstGeom>
          <a:noFill/>
        </p:spPr>
      </p:pic>
      <p:pic>
        <p:nvPicPr>
          <p:cNvPr id="11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00174"/>
            <a:ext cx="500066" cy="500066"/>
          </a:xfrm>
          <a:prstGeom prst="rect">
            <a:avLst/>
          </a:prstGeom>
          <a:noFill/>
        </p:spPr>
      </p:pic>
      <p:pic>
        <p:nvPicPr>
          <p:cNvPr id="12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00240"/>
            <a:ext cx="500066" cy="500066"/>
          </a:xfrm>
          <a:prstGeom prst="rect">
            <a:avLst/>
          </a:prstGeom>
          <a:noFill/>
        </p:spPr>
      </p:pic>
      <p:pic>
        <p:nvPicPr>
          <p:cNvPr id="13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00306"/>
            <a:ext cx="500066" cy="500066"/>
          </a:xfrm>
          <a:prstGeom prst="rect">
            <a:avLst/>
          </a:prstGeom>
          <a:noFill/>
        </p:spPr>
      </p:pic>
      <p:pic>
        <p:nvPicPr>
          <p:cNvPr id="14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500066" cy="500066"/>
          </a:xfrm>
          <a:prstGeom prst="rect">
            <a:avLst/>
          </a:prstGeom>
          <a:noFill/>
        </p:spPr>
      </p:pic>
      <p:pic>
        <p:nvPicPr>
          <p:cNvPr id="15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500066" cy="500066"/>
          </a:xfrm>
          <a:prstGeom prst="rect">
            <a:avLst/>
          </a:prstGeom>
          <a:noFill/>
        </p:spPr>
      </p:pic>
      <p:pic>
        <p:nvPicPr>
          <p:cNvPr id="16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00504"/>
            <a:ext cx="500066" cy="500066"/>
          </a:xfrm>
          <a:prstGeom prst="rect">
            <a:avLst/>
          </a:prstGeom>
          <a:noFill/>
        </p:spPr>
      </p:pic>
      <p:pic>
        <p:nvPicPr>
          <p:cNvPr id="17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500570"/>
            <a:ext cx="500066" cy="500066"/>
          </a:xfrm>
          <a:prstGeom prst="rect">
            <a:avLst/>
          </a:prstGeom>
          <a:noFill/>
        </p:spPr>
      </p:pic>
      <p:pic>
        <p:nvPicPr>
          <p:cNvPr id="18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00636"/>
            <a:ext cx="500066" cy="500066"/>
          </a:xfrm>
          <a:prstGeom prst="rect">
            <a:avLst/>
          </a:prstGeom>
          <a:noFill/>
        </p:spPr>
      </p:pic>
      <p:pic>
        <p:nvPicPr>
          <p:cNvPr id="1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500702"/>
            <a:ext cx="500066" cy="500066"/>
          </a:xfrm>
          <a:prstGeom prst="rect">
            <a:avLst/>
          </a:prstGeom>
          <a:noFill/>
        </p:spPr>
      </p:pic>
      <p:pic>
        <p:nvPicPr>
          <p:cNvPr id="2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00768"/>
            <a:ext cx="500066" cy="500066"/>
          </a:xfrm>
          <a:prstGeom prst="rect">
            <a:avLst/>
          </a:prstGeom>
          <a:noFill/>
        </p:spPr>
      </p:pic>
      <p:pic>
        <p:nvPicPr>
          <p:cNvPr id="21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500834"/>
            <a:ext cx="500066" cy="500066"/>
          </a:xfrm>
          <a:prstGeom prst="rect">
            <a:avLst/>
          </a:prstGeom>
          <a:noFill/>
        </p:spPr>
      </p:pic>
      <p:pic>
        <p:nvPicPr>
          <p:cNvPr id="22" name="Picture 2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4669" y="0"/>
            <a:ext cx="1599331" cy="14287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08659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0"/>
            <a:ext cx="500066" cy="500066"/>
          </a:xfrm>
          <a:prstGeom prst="rect">
            <a:avLst/>
          </a:prstGeom>
          <a:noFill/>
        </p:spPr>
      </p:pic>
      <p:pic>
        <p:nvPicPr>
          <p:cNvPr id="11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571480"/>
            <a:ext cx="500066" cy="500066"/>
          </a:xfrm>
          <a:prstGeom prst="rect">
            <a:avLst/>
          </a:prstGeom>
          <a:noFill/>
        </p:spPr>
      </p:pic>
      <p:pic>
        <p:nvPicPr>
          <p:cNvPr id="12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1142984"/>
            <a:ext cx="500066" cy="500066"/>
          </a:xfrm>
          <a:prstGeom prst="rect">
            <a:avLst/>
          </a:prstGeom>
          <a:noFill/>
        </p:spPr>
      </p:pic>
      <p:pic>
        <p:nvPicPr>
          <p:cNvPr id="13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1714488"/>
            <a:ext cx="500066" cy="500066"/>
          </a:xfrm>
          <a:prstGeom prst="rect">
            <a:avLst/>
          </a:prstGeom>
          <a:noFill/>
        </p:spPr>
      </p:pic>
      <p:pic>
        <p:nvPicPr>
          <p:cNvPr id="14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2285992"/>
            <a:ext cx="500066" cy="500066"/>
          </a:xfrm>
          <a:prstGeom prst="rect">
            <a:avLst/>
          </a:prstGeom>
          <a:noFill/>
        </p:spPr>
      </p:pic>
      <p:pic>
        <p:nvPicPr>
          <p:cNvPr id="15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2857496"/>
            <a:ext cx="500066" cy="500066"/>
          </a:xfrm>
          <a:prstGeom prst="rect">
            <a:avLst/>
          </a:prstGeom>
          <a:noFill/>
        </p:spPr>
      </p:pic>
      <p:pic>
        <p:nvPicPr>
          <p:cNvPr id="16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3429000"/>
            <a:ext cx="500066" cy="500066"/>
          </a:xfrm>
          <a:prstGeom prst="rect">
            <a:avLst/>
          </a:prstGeom>
          <a:noFill/>
        </p:spPr>
      </p:pic>
      <p:pic>
        <p:nvPicPr>
          <p:cNvPr id="17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4000504"/>
            <a:ext cx="500066" cy="500066"/>
          </a:xfrm>
          <a:prstGeom prst="rect">
            <a:avLst/>
          </a:prstGeom>
          <a:noFill/>
        </p:spPr>
      </p:pic>
      <p:pic>
        <p:nvPicPr>
          <p:cNvPr id="18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4572008"/>
            <a:ext cx="500066" cy="500066"/>
          </a:xfrm>
          <a:prstGeom prst="rect">
            <a:avLst/>
          </a:prstGeom>
          <a:noFill/>
        </p:spPr>
      </p:pic>
      <p:pic>
        <p:nvPicPr>
          <p:cNvPr id="19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5143512"/>
            <a:ext cx="500066" cy="500066"/>
          </a:xfrm>
          <a:prstGeom prst="rect">
            <a:avLst/>
          </a:prstGeom>
          <a:noFill/>
        </p:spPr>
      </p:pic>
      <p:pic>
        <p:nvPicPr>
          <p:cNvPr id="2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5715016"/>
            <a:ext cx="500066" cy="500066"/>
          </a:xfrm>
          <a:prstGeom prst="rect">
            <a:avLst/>
          </a:prstGeom>
          <a:noFill/>
        </p:spPr>
      </p:pic>
      <p:pic>
        <p:nvPicPr>
          <p:cNvPr id="21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34" y="6357934"/>
            <a:ext cx="500066" cy="500066"/>
          </a:xfrm>
          <a:prstGeom prst="rect">
            <a:avLst/>
          </a:prstGeom>
          <a:noFill/>
        </p:spPr>
      </p:pic>
      <p:pic>
        <p:nvPicPr>
          <p:cNvPr id="22" name="Picture 2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99331" cy="14287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571744"/>
            <a:ext cx="690088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4099" name="Picture 3" descr="C:\Documents and Settings\Ольга\Рабочий стол\анимашки\112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857288" y="3305157"/>
            <a:ext cx="3348229" cy="3552843"/>
          </a:xfrm>
          <a:prstGeom prst="rect">
            <a:avLst/>
          </a:prstGeom>
          <a:noFill/>
        </p:spPr>
      </p:pic>
      <p:pic>
        <p:nvPicPr>
          <p:cNvPr id="4100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42852"/>
            <a:ext cx="928670" cy="928670"/>
          </a:xfrm>
          <a:prstGeom prst="rect">
            <a:avLst/>
          </a:prstGeom>
          <a:noFill/>
        </p:spPr>
      </p:pic>
      <p:pic>
        <p:nvPicPr>
          <p:cNvPr id="4101" name="Picture 5" descr="C:\Documents and Settings\Ольга\Рабочий стол\анимашки\95.gif"/>
          <p:cNvPicPr>
            <a:picLocks noChangeAspect="1" noChangeArrowheads="1" noCrop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064861" y="0"/>
            <a:ext cx="2079139" cy="1857364"/>
          </a:xfrm>
          <a:prstGeom prst="rect">
            <a:avLst/>
          </a:prstGeom>
          <a:noFill/>
        </p:spPr>
      </p:pic>
      <p:pic>
        <p:nvPicPr>
          <p:cNvPr id="10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285860"/>
            <a:ext cx="928670" cy="9286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122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</p:spPr>
      </p:pic>
      <p:pic>
        <p:nvPicPr>
          <p:cNvPr id="5123" name="Picture 3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914400" cy="914400"/>
          </a:xfrm>
          <a:prstGeom prst="rect">
            <a:avLst/>
          </a:prstGeom>
          <a:noFill/>
        </p:spPr>
      </p:pic>
      <p:pic>
        <p:nvPicPr>
          <p:cNvPr id="5124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399734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146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914400" cy="914400"/>
          </a:xfrm>
          <a:prstGeom prst="rect">
            <a:avLst/>
          </a:prstGeom>
          <a:noFill/>
        </p:spPr>
      </p:pic>
      <p:pic>
        <p:nvPicPr>
          <p:cNvPr id="6147" name="Picture 3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357298"/>
            <a:ext cx="914400" cy="914400"/>
          </a:xfrm>
          <a:prstGeom prst="rect">
            <a:avLst/>
          </a:prstGeom>
          <a:noFill/>
        </p:spPr>
      </p:pic>
      <p:pic>
        <p:nvPicPr>
          <p:cNvPr id="6148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572528" y="2143116"/>
            <a:ext cx="914400" cy="914400"/>
          </a:xfrm>
          <a:prstGeom prst="rect">
            <a:avLst/>
          </a:prstGeom>
          <a:noFill/>
        </p:spPr>
      </p:pic>
      <p:pic>
        <p:nvPicPr>
          <p:cNvPr id="6149" name="Picture 5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071810"/>
            <a:ext cx="914400" cy="914400"/>
          </a:xfrm>
          <a:prstGeom prst="rect">
            <a:avLst/>
          </a:prstGeom>
          <a:noFill/>
        </p:spPr>
      </p:pic>
      <p:pic>
        <p:nvPicPr>
          <p:cNvPr id="6150" name="Picture 6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4643446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170" name="Picture 2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</p:spPr>
      </p:pic>
      <p:pic>
        <p:nvPicPr>
          <p:cNvPr id="7171" name="Picture 3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</p:spPr>
      </p:pic>
      <p:pic>
        <p:nvPicPr>
          <p:cNvPr id="7172" name="Picture 4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914400" cy="914400"/>
          </a:xfrm>
          <a:prstGeom prst="rect">
            <a:avLst/>
          </a:prstGeom>
          <a:noFill/>
        </p:spPr>
      </p:pic>
      <p:pic>
        <p:nvPicPr>
          <p:cNvPr id="7173" name="Picture 5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1142984"/>
            <a:ext cx="914400" cy="914400"/>
          </a:xfrm>
          <a:prstGeom prst="rect">
            <a:avLst/>
          </a:prstGeom>
          <a:noFill/>
        </p:spPr>
      </p:pic>
      <p:pic>
        <p:nvPicPr>
          <p:cNvPr id="7174" name="Picture 6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2000240"/>
            <a:ext cx="1743084" cy="1743084"/>
          </a:xfrm>
          <a:prstGeom prst="rect">
            <a:avLst/>
          </a:prstGeom>
          <a:noFill/>
        </p:spPr>
      </p:pic>
      <p:pic>
        <p:nvPicPr>
          <p:cNvPr id="13" name="Picture 6" descr="C:\Documents and Settings\Ольга\Рабочий стол\анимашки\10.gif"/>
          <p:cNvPicPr>
            <a:picLocks noChangeAspect="1" noChangeArrowheads="1" noCrop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785926"/>
            <a:ext cx="1743084" cy="1743084"/>
          </a:xfrm>
          <a:prstGeom prst="rect">
            <a:avLst/>
          </a:prstGeom>
          <a:noFill/>
        </p:spPr>
      </p:pic>
      <p:pic>
        <p:nvPicPr>
          <p:cNvPr id="7175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428604"/>
            <a:ext cx="333374" cy="333374"/>
          </a:xfrm>
          <a:prstGeom prst="rect">
            <a:avLst/>
          </a:prstGeom>
          <a:noFill/>
        </p:spPr>
      </p:pic>
      <p:pic>
        <p:nvPicPr>
          <p:cNvPr id="15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214422"/>
            <a:ext cx="333374" cy="333374"/>
          </a:xfrm>
          <a:prstGeom prst="rect">
            <a:avLst/>
          </a:prstGeom>
          <a:noFill/>
        </p:spPr>
      </p:pic>
      <p:pic>
        <p:nvPicPr>
          <p:cNvPr id="16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3714752"/>
            <a:ext cx="333374" cy="333374"/>
          </a:xfrm>
          <a:prstGeom prst="rect">
            <a:avLst/>
          </a:prstGeom>
          <a:noFill/>
        </p:spPr>
      </p:pic>
      <p:pic>
        <p:nvPicPr>
          <p:cNvPr id="17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714884"/>
            <a:ext cx="333374" cy="333374"/>
          </a:xfrm>
          <a:prstGeom prst="rect">
            <a:avLst/>
          </a:prstGeom>
          <a:noFill/>
        </p:spPr>
      </p:pic>
      <p:pic>
        <p:nvPicPr>
          <p:cNvPr id="18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72" y="500042"/>
            <a:ext cx="333374" cy="333374"/>
          </a:xfrm>
          <a:prstGeom prst="rect">
            <a:avLst/>
          </a:prstGeom>
          <a:noFill/>
        </p:spPr>
      </p:pic>
      <p:pic>
        <p:nvPicPr>
          <p:cNvPr id="19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28" y="1285860"/>
            <a:ext cx="333374" cy="333374"/>
          </a:xfrm>
          <a:prstGeom prst="rect">
            <a:avLst/>
          </a:prstGeom>
          <a:noFill/>
        </p:spPr>
      </p:pic>
      <p:pic>
        <p:nvPicPr>
          <p:cNvPr id="20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48" y="3429000"/>
            <a:ext cx="333374" cy="333374"/>
          </a:xfrm>
          <a:prstGeom prst="rect">
            <a:avLst/>
          </a:prstGeom>
          <a:noFill/>
        </p:spPr>
      </p:pic>
      <p:pic>
        <p:nvPicPr>
          <p:cNvPr id="21" name="Picture 7" descr="C:\Documents and Settings\Ольга\Рабочий стол\анимашки\4.gif"/>
          <p:cNvPicPr>
            <a:picLocks noChangeAspect="1" noChangeArrowheads="1" noCrop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3966" y="4714884"/>
            <a:ext cx="333374" cy="3333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9B98-02DE-4B70-85E1-D418B097EAEA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A270-46DB-450D-A50F-4996D46F3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latin typeface="Mistral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132856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Творческий проект «Рождественские истории»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6708842" cy="24482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Руководитель </a:t>
            </a:r>
          </a:p>
          <a:p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Трофимова Галина Александровна, педагог дополнительного образования</a:t>
            </a:r>
          </a:p>
          <a:p>
            <a:endParaRPr lang="ru-RU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Участники проекта: </a:t>
            </a:r>
          </a:p>
          <a:p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воспитанники ДОУ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23728" y="188640"/>
            <a:ext cx="670884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Mistral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Mistral" pitchFamily="66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Mistral" pitchFamily="66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Mistral" pitchFamily="66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Mistral" pitchFamily="66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Segoe Script" pitchFamily="34" charset="0"/>
              </a:rPr>
              <a:t>МБДОУ детский сад «Улыбка»</a:t>
            </a:r>
            <a:endParaRPr lang="ru-RU" dirty="0"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62068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Comic Sans MS" pitchFamily="66" charset="0"/>
              </a:rPr>
              <a:t>Цель проекта:</a:t>
            </a:r>
            <a:r>
              <a:rPr lang="ru-RU" dirty="0" smtClean="0"/>
              <a:t> </a:t>
            </a:r>
            <a:r>
              <a:rPr lang="ru-RU" sz="3600" dirty="0" smtClean="0">
                <a:latin typeface="Comic Sans MS" pitchFamily="66" charset="0"/>
              </a:rPr>
              <a:t>выявление скрытых талантов, фантазии и воображения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7560840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Задачи: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Comic Sans MS" pitchFamily="66" charset="0"/>
              </a:rPr>
              <a:t>воспитание в детях любви к слову, творчеству, красоте;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Comic Sans MS" pitchFamily="66" charset="0"/>
              </a:rPr>
              <a:t>р</a:t>
            </a:r>
            <a:r>
              <a:rPr lang="ru-RU" dirty="0" smtClean="0">
                <a:latin typeface="Comic Sans MS" pitchFamily="66" charset="0"/>
              </a:rPr>
              <a:t>азвитие словаря и литературно-художественных навыков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Comic Sans MS" pitchFamily="66" charset="0"/>
              </a:rPr>
              <a:t>п</a:t>
            </a:r>
            <a:r>
              <a:rPr lang="ru-RU" dirty="0" smtClean="0">
                <a:latin typeface="Comic Sans MS" pitchFamily="66" charset="0"/>
              </a:rPr>
              <a:t>опуляризация чтения среди дошкольников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6720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340768"/>
            <a:ext cx="6480720" cy="5256584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effectLst/>
                <a:latin typeface="Comic Sans MS" pitchFamily="66" charset="0"/>
              </a:rPr>
              <a:t>   </a:t>
            </a:r>
            <a:r>
              <a:rPr lang="ru-RU" sz="1800" dirty="0" err="1" smtClean="0">
                <a:effectLst/>
                <a:latin typeface="Comic Sans MS" pitchFamily="66" charset="0"/>
              </a:rPr>
              <a:t>Марфич</a:t>
            </a:r>
            <a:r>
              <a:rPr lang="ru-RU" sz="1800" dirty="0" smtClean="0">
                <a:effectLst/>
                <a:latin typeface="Comic Sans MS" pitchFamily="66" charset="0"/>
              </a:rPr>
              <a:t> Арина 6 лет.</a:t>
            </a:r>
            <a:br>
              <a:rPr lang="ru-RU" sz="1800" dirty="0" smtClean="0">
                <a:effectLst/>
                <a:latin typeface="Comic Sans MS" pitchFamily="66" charset="0"/>
              </a:rPr>
            </a:br>
            <a:r>
              <a:rPr lang="ru-RU" sz="1800" dirty="0">
                <a:effectLst/>
                <a:latin typeface="Comic Sans MS" pitchFamily="66" charset="0"/>
              </a:rPr>
              <a:t/>
            </a:r>
            <a:br>
              <a:rPr lang="ru-RU" sz="1800" dirty="0"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Праздник </a:t>
            </a:r>
            <a:r>
              <a:rPr lang="ru-RU" sz="2000" dirty="0">
                <a:solidFill>
                  <a:srgbClr val="FFFF00"/>
                </a:solidFill>
                <a:effectLst/>
                <a:latin typeface="Comic Sans MS" pitchFamily="66" charset="0"/>
              </a:rPr>
              <a:t>Рождество – главный праздник, потому что родился Иисус. Он помогает людям отгонять злодеев, поэтому все люди рады. В Рождество происходят разные чудеса. Еще люди колядуют, угощают друг друга. Под Рождество все люди стали добрыми. На Рождество, как и на Новый год, появляются подарки. Вот у меня были коньки, они стали мне малы, и я очень мечтала о новых коньках. Проснулась утром и увидела под елкой новые. Мои коньки приносят мне удачу. Я познакомилась на катке с друзьями: Настей, Сашей и Андрюхой. После Рождества мы еще не виделись с Настей. Пока я не знаю, какое чудо у нее произошло. Зато Саша и Андрюха рассказали, что у них под елкой тоже были подарки. Подарки – это не очень главное. На следующее Рождество я хочу загадать, чтобы ангелы помогли мне хорошо учиться, потому что я пойду в школу. Я очень хочу быть отличницей. Это такие ученик или ученица, которые получают только «пять». А пока я в садике, мне ангелы дарят друзей.</a:t>
            </a:r>
            <a:r>
              <a:rPr lang="ru-RU" sz="2000" dirty="0">
                <a:solidFill>
                  <a:srgbClr val="FFFF00"/>
                </a:solidFill>
                <a:effectLst/>
              </a:rPr>
              <a:t/>
            </a:r>
            <a:br>
              <a:rPr lang="ru-RU" sz="2000" dirty="0">
                <a:solidFill>
                  <a:srgbClr val="FFFF00"/>
                </a:solidFill>
                <a:effectLst/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76672"/>
            <a:ext cx="2139249" cy="2833976"/>
          </a:xfrm>
          <a:prstGeom prst="teardrop">
            <a:avLst/>
          </a:prstGeom>
        </p:spPr>
      </p:pic>
    </p:spTree>
    <p:extLst>
      <p:ext uri="{BB962C8B-B14F-4D97-AF65-F5344CB8AC3E}">
        <p14:creationId xmlns:p14="http://schemas.microsoft.com/office/powerpoint/2010/main" val="39681788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552728" cy="617869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err="1" smtClean="0">
                <a:effectLst/>
                <a:latin typeface="Comic Sans MS" pitchFamily="66" charset="0"/>
              </a:rPr>
              <a:t>Добрян</a:t>
            </a:r>
            <a:r>
              <a:rPr lang="ru-RU" sz="1800" dirty="0" smtClean="0">
                <a:effectLst/>
                <a:latin typeface="Comic Sans MS" pitchFamily="66" charset="0"/>
              </a:rPr>
              <a:t> Александра 6 лет</a:t>
            </a:r>
            <a:br>
              <a:rPr lang="ru-RU" sz="1800" dirty="0" smtClean="0">
                <a:effectLst/>
                <a:latin typeface="Comic Sans MS" pitchFamily="66" charset="0"/>
              </a:rPr>
            </a:br>
            <a:r>
              <a:rPr lang="ru-RU" sz="1800" dirty="0">
                <a:effectLst/>
                <a:latin typeface="Comic Sans MS" pitchFamily="66" charset="0"/>
              </a:rPr>
              <a:t/>
            </a:r>
            <a:br>
              <a:rPr lang="ru-RU" sz="1800" dirty="0">
                <a:effectLst/>
                <a:latin typeface="Comic Sans MS" pitchFamily="66" charset="0"/>
              </a:rPr>
            </a:br>
            <a:r>
              <a:rPr lang="ru-RU" sz="200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На </a:t>
            </a:r>
            <a:r>
              <a:rPr lang="ru-RU" sz="2000" dirty="0">
                <a:solidFill>
                  <a:srgbClr val="FFFF00"/>
                </a:solidFill>
                <a:effectLst/>
                <a:latin typeface="Comic Sans MS" pitchFamily="66" charset="0"/>
              </a:rPr>
              <a:t>Рождество сбываются чудеса – это ангелы помогают. Вот, на Новый год тоже сбываются, а на Рождество совсем-совсем все сбывается. Вот, например, у меня было желание, чтобы бабушка и дедушка к нам в гости приехали, и чтобы у нас еще две комнаты появилось, потому что людей у нас много, а комнат мало. А еще у бабушки и дедушки машина старая-престарая. Вот бы у них новая появилась! А то мы на ней пробовали поехать – доехали только до леса. Под праздник случилось чудо: у бабушки и дедушки появилась новая машина. Ангелы, наверное, помогли Деду Морозу, а он принес им машину. И моя мечта сбылась, произошло чудо! Дедушка и бабушка на своей машине приехали к нам на север в гости. Я так удивилась, когда проснулась, зашла на кухню, а там бабушка и дедушка, а мама заваривает чай для своих мамы и папы. Я поняла, что чудеса сбываются. Хорошо, что он есть – такой праздник по чудесам! </a:t>
            </a:r>
            <a:r>
              <a:rPr lang="ru-RU" sz="2000" dirty="0">
                <a:solidFill>
                  <a:srgbClr val="FFFF00"/>
                </a:solidFill>
                <a:effectLst/>
              </a:rPr>
              <a:t/>
            </a:r>
            <a:br>
              <a:rPr lang="ru-RU" sz="2000" dirty="0">
                <a:solidFill>
                  <a:srgbClr val="FFFF00"/>
                </a:solidFill>
                <a:effectLst/>
              </a:rPr>
            </a:br>
            <a:endParaRPr lang="ru-RU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8640"/>
            <a:ext cx="2195736" cy="255065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122225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056784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err="1" smtClean="0">
                <a:effectLst/>
                <a:latin typeface="Comic Sans MS" pitchFamily="66" charset="0"/>
              </a:rPr>
              <a:t>Гибадуллин</a:t>
            </a:r>
            <a:r>
              <a:rPr lang="ru-RU" sz="2200" dirty="0" smtClean="0">
                <a:effectLst/>
                <a:latin typeface="Comic Sans MS" pitchFamily="66" charset="0"/>
              </a:rPr>
              <a:t> Рафаэль 6 лет.</a:t>
            </a:r>
            <a:br>
              <a:rPr lang="ru-RU" sz="2200" dirty="0" smtClean="0">
                <a:effectLst/>
                <a:latin typeface="Comic Sans MS" pitchFamily="66" charset="0"/>
              </a:rPr>
            </a:br>
            <a:r>
              <a:rPr lang="ru-RU" sz="2200" dirty="0" smtClean="0">
                <a:effectLst/>
                <a:latin typeface="Comic Sans MS" pitchFamily="66" charset="0"/>
              </a:rPr>
              <a:t>    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Рождество </a:t>
            </a:r>
            <a:r>
              <a:rPr lang="ru-RU" sz="2000" dirty="0">
                <a:solidFill>
                  <a:srgbClr val="FFFF00"/>
                </a:solidFill>
                <a:effectLst/>
                <a:latin typeface="Comic Sans MS" pitchFamily="66" charset="0"/>
              </a:rPr>
              <a:t>– это праздник, когда все друг другу дарят подарки, веселятся, приглашают всех друзей – и папиных, и маминых тоже. В этот день происходят чудеса. Например, под елку положил письмо, что хочешь, загадал, и все получится. Вот, я даже проснулся посередине половины ночи, была темнота – ничего не видно. Но я был уверен, что под елкой что-то лежит. Потом успокоился и снова уснул. Когда проснулся, пошел на кухню, но потом вспомнил, что забыл посмотреть под елку. Вернулся, о-па, а там подарок! Но если, честно, на это Рождество не очень получилось, не совсем как я хотел. Я мечтал, чтобы мама насовсем ко мне приехала, а не я к ней в гости ездил. Чтобы она со мной и с бабушкой жила. Я думаю, на следующее Рождество это чудо сбудется. А пока что ангелы, наверное, другим помогают. Есть ведь люди, которым срочно чудеса нужны. Но я не обижаюсь. Может, моя мечта просто невероятная. Но мне все-таки, повезло немного – под елкой у меня был конструктор, который я хотел. 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effectLst/>
                <a:latin typeface="Comic Sans MS" pitchFamily="66" charset="0"/>
              </a:rPr>
            </a:br>
            <a:r>
              <a:rPr lang="ru-RU" sz="2000" dirty="0">
                <a:solidFill>
                  <a:srgbClr val="FFFF00"/>
                </a:solidFill>
                <a:effectLst/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      Я </a:t>
            </a:r>
            <a:r>
              <a:rPr lang="ru-RU" sz="2000" dirty="0">
                <a:solidFill>
                  <a:srgbClr val="FFFF00"/>
                </a:solidFill>
                <a:effectLst/>
                <a:latin typeface="Comic Sans MS" pitchFamily="66" charset="0"/>
              </a:rPr>
              <a:t>очень люблю этот праздник, потому что он очень радостный. </a:t>
            </a:r>
            <a:endParaRPr lang="ru-RU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8640"/>
            <a:ext cx="1825373" cy="246617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228152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692696"/>
            <a:ext cx="6899172" cy="583264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effectLst/>
                <a:latin typeface="Comic Sans MS" pitchFamily="66" charset="0"/>
              </a:rPr>
              <a:t>Селюнина Анастасия  6 лет</a:t>
            </a:r>
            <a:r>
              <a:rPr lang="ru-RU" sz="1800" dirty="0" smtClean="0">
                <a:effectLst/>
                <a:latin typeface="Comic Sans MS" pitchFamily="66" charset="0"/>
              </a:rPr>
              <a:t/>
            </a:r>
            <a:br>
              <a:rPr lang="ru-RU" sz="1800" dirty="0" smtClean="0">
                <a:effectLst/>
                <a:latin typeface="Comic Sans MS" pitchFamily="66" charset="0"/>
              </a:rPr>
            </a:br>
            <a:r>
              <a:rPr lang="ru-RU" sz="1800" dirty="0" smtClean="0">
                <a:effectLst/>
                <a:latin typeface="Comic Sans MS" pitchFamily="66" charset="0"/>
              </a:rPr>
              <a:t>     </a:t>
            </a:r>
            <a:r>
              <a:rPr lang="ru-RU" sz="2200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Рождество </a:t>
            </a:r>
            <a:r>
              <a:rPr lang="ru-RU" sz="2200" dirty="0">
                <a:solidFill>
                  <a:srgbClr val="FFFF00"/>
                </a:solidFill>
                <a:effectLst/>
                <a:latin typeface="Comic Sans MS" pitchFamily="66" charset="0"/>
              </a:rPr>
              <a:t>– это лучший праздник. Новый год – это тоже хороший праздник, это праздник игрушечных подарков. А рождество главнее. На Рождество может случиться чудо. Я всегда мечтала, чтобы мама родила ребенка, чтобы я с ним водилась, и чтобы мне не было скучно. У меня есть старший брат Саша. Саша уже взрослый, в пятый класс ходит. Он часто уходит с друзьями, а мне без него скучно. А если бы был маленький, у меня не было бы времени скучать. А на Рождество сбылась моя мечта – мама сказала, что у нас будет ребенок. Все очень обрадовались. Поэтому у нас было очень веселое Рождество. А чтобы у мамы с братиком было все хорошо, мы все будем ей помогать. А от плохого их защитят ангелы.</a:t>
            </a:r>
            <a:endParaRPr lang="ru-RU" sz="2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2"/>
            <a:ext cx="2035019" cy="238752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91859056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484784"/>
            <a:ext cx="5952724" cy="4090466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FF00"/>
                </a:solidFill>
                <a:latin typeface="Comic Sans MS" pitchFamily="66" charset="0"/>
              </a:rPr>
              <a:t>Спасибо за внимание</a:t>
            </a:r>
            <a:endParaRPr lang="ru-RU" sz="8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54166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TP102424327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CF3562-180F-42C2-A519-0CCE7107D4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TP102424327_template</Template>
  <TotalTime>79</TotalTime>
  <Words>84</Words>
  <Application>Microsoft Office PowerPoint</Application>
  <PresentationFormat>Экран (4:3)</PresentationFormat>
  <Paragraphs>22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TP102424327_template</vt:lpstr>
      <vt:lpstr>Творческий проект «Рождественские истории»</vt:lpstr>
      <vt:lpstr>Цель проекта: выявление скрытых талантов, фантазии и воображения</vt:lpstr>
      <vt:lpstr>   Марфич Арина 6 лет.  Праздник Рождество – главный праздник, потому что родился Иисус. Он помогает людям отгонять злодеев, поэтому все люди рады. В Рождество происходят разные чудеса. Еще люди колядуют, угощают друг друга. Под Рождество все люди стали добрыми. На Рождество, как и на Новый год, появляются подарки. Вот у меня были коньки, они стали мне малы, и я очень мечтала о новых коньках. Проснулась утром и увидела под елкой новые. Мои коньки приносят мне удачу. Я познакомилась на катке с друзьями: Настей, Сашей и Андрюхой. После Рождества мы еще не виделись с Настей. Пока я не знаю, какое чудо у нее произошло. Зато Саша и Андрюха рассказали, что у них под елкой тоже были подарки. Подарки – это не очень главное. На следующее Рождество я хочу загадать, чтобы ангелы помогли мне хорошо учиться, потому что я пойду в школу. Я очень хочу быть отличницей. Это такие ученик или ученица, которые получают только «пять». А пока я в садике, мне ангелы дарят друзей. </vt:lpstr>
      <vt:lpstr>Добрян Александра 6 лет  На Рождество сбываются чудеса – это ангелы помогают. Вот, на Новый год тоже сбываются, а на Рождество совсем-совсем все сбывается. Вот, например, у меня было желание, чтобы бабушка и дедушка к нам в гости приехали, и чтобы у нас еще две комнаты появилось, потому что людей у нас много, а комнат мало. А еще у бабушки и дедушки машина старая-престарая. Вот бы у них новая появилась! А то мы на ней пробовали поехать – доехали только до леса. Под праздник случилось чудо: у бабушки и дедушки появилась новая машина. Ангелы, наверное, помогли Деду Морозу, а он принес им машину. И моя мечта сбылась, произошло чудо! Дедушка и бабушка на своей машине приехали к нам на север в гости. Я так удивилась, когда проснулась, зашла на кухню, а там бабушка и дедушка, а мама заваривает чай для своих мамы и папы. Я поняла, что чудеса сбываются. Хорошо, что он есть – такой праздник по чудесам!  </vt:lpstr>
      <vt:lpstr>Гибадуллин Рафаэль 6 лет.     Рождество – это праздник, когда все друг другу дарят подарки, веселятся, приглашают всех друзей – и папиных, и маминых тоже. В этот день происходят чудеса. Например, под елку положил письмо, что хочешь, загадал, и все получится. Вот, я даже проснулся посередине половины ночи, была темнота – ничего не видно. Но я был уверен, что под елкой что-то лежит. Потом успокоился и снова уснул. Когда проснулся, пошел на кухню, но потом вспомнил, что забыл посмотреть под елку. Вернулся, о-па, а там подарок! Но если, честно, на это Рождество не очень получилось, не совсем как я хотел. Я мечтал, чтобы мама насовсем ко мне приехала, а не я к ней в гости ездил. Чтобы она со мной и с бабушкой жила. Я думаю, на следующее Рождество это чудо сбудется. А пока что ангелы, наверное, другим помогают. Есть ведь люди, которым срочно чудеса нужны. Но я не обижаюсь. Может, моя мечта просто невероятная. Но мне все-таки, повезло немного – под елкой у меня был конструктор, который я хотел.         Я очень люблю этот праздник, потому что он очень радостный. </vt:lpstr>
      <vt:lpstr>Селюнина Анастасия  6 лет      Рождество – это лучший праздник. Новый год – это тоже хороший праздник, это праздник игрушечных подарков. А рождество главнее. На Рождество может случиться чудо. Я всегда мечтала, чтобы мама родила ребенка, чтобы я с ним водилась, и чтобы мне не было скучно. У меня есть старший брат Саша. Саша уже взрослый, в пятый класс ходит. Он часто уходит с друзьями, а мне без него скучно. А если бы был маленький, у меня не было бы времени скучать. А на Рождество сбылась моя мечта – мама сказала, что у нас будет ребенок. Все очень обрадовались. Поэтому у нас было очень веселое Рождество. А чтобы у мамы с братиком было все хорошо, мы все будем ей помогать. А от плохого их защитят ангелы.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«Рождественские истории»</dc:title>
  <dc:creator>user</dc:creator>
  <cp:lastModifiedBy>user</cp:lastModifiedBy>
  <cp:revision>10</cp:revision>
  <dcterms:created xsi:type="dcterms:W3CDTF">2013-01-22T08:34:44Z</dcterms:created>
  <dcterms:modified xsi:type="dcterms:W3CDTF">2013-01-23T08:43:51Z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TC024243289991</vt:lpwstr>
  </property>
</Properties>
</file>