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8" r:id="rId4"/>
    <p:sldId id="259" r:id="rId5"/>
    <p:sldId id="260" r:id="rId6"/>
    <p:sldId id="261" r:id="rId7"/>
    <p:sldId id="262" r:id="rId8"/>
    <p:sldId id="264" r:id="rId9"/>
    <p:sldId id="279" r:id="rId10"/>
    <p:sldId id="265" r:id="rId11"/>
    <p:sldId id="266" r:id="rId12"/>
    <p:sldId id="267" r:id="rId13"/>
    <p:sldId id="268" r:id="rId14"/>
    <p:sldId id="269" r:id="rId15"/>
    <p:sldId id="271" r:id="rId16"/>
    <p:sldId id="274" r:id="rId17"/>
    <p:sldId id="273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1A004-DD66-464F-85B7-D126806598CB}" type="doc">
      <dgm:prSet loTypeId="urn:microsoft.com/office/officeart/2005/8/layout/radial4" loCatId="relationship" qsTypeId="urn:microsoft.com/office/officeart/2005/8/quickstyle/3d7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E7DF470-D4F3-477F-906D-BFAF7DC5EE92}">
      <dgm:prSet phldrT="[Текст]"/>
      <dgm:spPr/>
      <dgm:t>
        <a:bodyPr/>
        <a:lstStyle/>
        <a:p>
          <a:r>
            <a:rPr lang="ru-RU" dirty="0" smtClean="0"/>
            <a:t>Ребенок</a:t>
          </a:r>
          <a:endParaRPr lang="ru-RU" dirty="0"/>
        </a:p>
      </dgm:t>
    </dgm:pt>
    <dgm:pt modelId="{9D780B58-0AE6-4E43-9646-C6E57D1FA584}" type="parTrans" cxnId="{70805126-CE20-4B39-B85F-5317724D09A4}">
      <dgm:prSet/>
      <dgm:spPr/>
      <dgm:t>
        <a:bodyPr/>
        <a:lstStyle/>
        <a:p>
          <a:endParaRPr lang="ru-RU"/>
        </a:p>
      </dgm:t>
    </dgm:pt>
    <dgm:pt modelId="{B00CB977-8192-49E9-9654-CDA653C8BFEB}" type="sibTrans" cxnId="{70805126-CE20-4B39-B85F-5317724D09A4}">
      <dgm:prSet/>
      <dgm:spPr/>
      <dgm:t>
        <a:bodyPr/>
        <a:lstStyle/>
        <a:p>
          <a:endParaRPr lang="ru-RU"/>
        </a:p>
      </dgm:t>
    </dgm:pt>
    <dgm:pt modelId="{C6A4E6FD-8590-414E-B22D-35CE5E40F719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C18F0FAB-2B15-45B5-AF35-1C1F222E7A70}" type="parTrans" cxnId="{90EA66DE-D9C9-4ACF-BAFE-72D68C4B5369}">
      <dgm:prSet/>
      <dgm:spPr/>
      <dgm:t>
        <a:bodyPr/>
        <a:lstStyle/>
        <a:p>
          <a:endParaRPr lang="ru-RU"/>
        </a:p>
      </dgm:t>
    </dgm:pt>
    <dgm:pt modelId="{31184C45-942A-48AD-839E-A8A8C46F9033}" type="sibTrans" cxnId="{90EA66DE-D9C9-4ACF-BAFE-72D68C4B5369}">
      <dgm:prSet/>
      <dgm:spPr/>
      <dgm:t>
        <a:bodyPr/>
        <a:lstStyle/>
        <a:p>
          <a:endParaRPr lang="ru-RU"/>
        </a:p>
      </dgm:t>
    </dgm:pt>
    <dgm:pt modelId="{6F28695C-09D4-48FB-9D3F-C742BEC72273}">
      <dgm:prSet phldrT="[Текст]"/>
      <dgm:spPr/>
      <dgm:t>
        <a:bodyPr/>
        <a:lstStyle/>
        <a:p>
          <a:r>
            <a:rPr lang="ru-RU" dirty="0" smtClean="0"/>
            <a:t>Педагоги </a:t>
          </a:r>
          <a:endParaRPr lang="ru-RU" dirty="0"/>
        </a:p>
      </dgm:t>
    </dgm:pt>
    <dgm:pt modelId="{2B7BE7B9-08A1-4243-932C-09F1B39810E4}" type="parTrans" cxnId="{40E80A5E-0693-49DD-B96A-14ED29DA29CF}">
      <dgm:prSet/>
      <dgm:spPr/>
      <dgm:t>
        <a:bodyPr/>
        <a:lstStyle/>
        <a:p>
          <a:endParaRPr lang="ru-RU"/>
        </a:p>
      </dgm:t>
    </dgm:pt>
    <dgm:pt modelId="{01D79949-6AB4-47EA-B625-7581CB35ED44}" type="sibTrans" cxnId="{40E80A5E-0693-49DD-B96A-14ED29DA29CF}">
      <dgm:prSet/>
      <dgm:spPr/>
      <dgm:t>
        <a:bodyPr/>
        <a:lstStyle/>
        <a:p>
          <a:endParaRPr lang="ru-RU"/>
        </a:p>
      </dgm:t>
    </dgm:pt>
    <dgm:pt modelId="{2C178F37-99F8-4800-80C6-7BEFAD329EFB}">
      <dgm:prSet phldrT="[Текст]"/>
      <dgm:spPr/>
      <dgm:t>
        <a:bodyPr/>
        <a:lstStyle/>
        <a:p>
          <a:r>
            <a:rPr lang="ru-RU" dirty="0" smtClean="0"/>
            <a:t>Дети группы «Ладушки»</a:t>
          </a:r>
          <a:endParaRPr lang="ru-RU" dirty="0"/>
        </a:p>
      </dgm:t>
    </dgm:pt>
    <dgm:pt modelId="{12014378-1F55-4758-B27D-E307C68A33C0}" type="parTrans" cxnId="{570A2D0A-F5B3-416F-BA48-5DBF47BC87E3}">
      <dgm:prSet/>
      <dgm:spPr/>
      <dgm:t>
        <a:bodyPr/>
        <a:lstStyle/>
        <a:p>
          <a:endParaRPr lang="ru-RU"/>
        </a:p>
      </dgm:t>
    </dgm:pt>
    <dgm:pt modelId="{E5EFE01B-1360-4D23-B248-E5F1823B6D09}" type="sibTrans" cxnId="{570A2D0A-F5B3-416F-BA48-5DBF47BC87E3}">
      <dgm:prSet/>
      <dgm:spPr/>
      <dgm:t>
        <a:bodyPr/>
        <a:lstStyle/>
        <a:p>
          <a:endParaRPr lang="ru-RU"/>
        </a:p>
      </dgm:t>
    </dgm:pt>
    <dgm:pt modelId="{6C944134-D2F7-4D49-83A4-62D518627F7A}" type="pres">
      <dgm:prSet presAssocID="{E671A004-DD66-464F-85B7-D126806598C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E1A7C5-4796-4866-B6B8-6F0ECECB837E}" type="pres">
      <dgm:prSet presAssocID="{2E7DF470-D4F3-477F-906D-BFAF7DC5EE92}" presName="centerShape" presStyleLbl="node0" presStyleIdx="0" presStyleCnt="1"/>
      <dgm:spPr/>
      <dgm:t>
        <a:bodyPr/>
        <a:lstStyle/>
        <a:p>
          <a:endParaRPr lang="ru-RU"/>
        </a:p>
      </dgm:t>
    </dgm:pt>
    <dgm:pt modelId="{0284EA4F-1D85-44FE-B8A2-AADCC2DEF942}" type="pres">
      <dgm:prSet presAssocID="{C18F0FAB-2B15-45B5-AF35-1C1F222E7A70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C013B57-F739-42D0-8D48-650BD43CFFB1}" type="pres">
      <dgm:prSet presAssocID="{C6A4E6FD-8590-414E-B22D-35CE5E40F7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16C82-EBD0-4CE1-8DFB-14D550FAA2C7}" type="pres">
      <dgm:prSet presAssocID="{2B7BE7B9-08A1-4243-932C-09F1B39810E4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28FD9D46-B76D-43BB-BC58-AE60386ECFB1}" type="pres">
      <dgm:prSet presAssocID="{6F28695C-09D4-48FB-9D3F-C742BEC7227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4A718-80D0-486A-A72C-607A685DB9E5}" type="pres">
      <dgm:prSet presAssocID="{12014378-1F55-4758-B27D-E307C68A33C0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1ADF5489-54FA-4550-936E-0B7807D45CE8}" type="pres">
      <dgm:prSet presAssocID="{2C178F37-99F8-4800-80C6-7BEFAD329E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BE2CCF-D082-42A2-9371-FE1C5EDB61C8}" type="presOf" srcId="{C6A4E6FD-8590-414E-B22D-35CE5E40F719}" destId="{2C013B57-F739-42D0-8D48-650BD43CFFB1}" srcOrd="0" destOrd="0" presId="urn:microsoft.com/office/officeart/2005/8/layout/radial4"/>
    <dgm:cxn modelId="{70805126-CE20-4B39-B85F-5317724D09A4}" srcId="{E671A004-DD66-464F-85B7-D126806598CB}" destId="{2E7DF470-D4F3-477F-906D-BFAF7DC5EE92}" srcOrd="0" destOrd="0" parTransId="{9D780B58-0AE6-4E43-9646-C6E57D1FA584}" sibTransId="{B00CB977-8192-49E9-9654-CDA653C8BFEB}"/>
    <dgm:cxn modelId="{E4AB106F-37E3-4565-A6A4-976970A5D865}" type="presOf" srcId="{C18F0FAB-2B15-45B5-AF35-1C1F222E7A70}" destId="{0284EA4F-1D85-44FE-B8A2-AADCC2DEF942}" srcOrd="0" destOrd="0" presId="urn:microsoft.com/office/officeart/2005/8/layout/radial4"/>
    <dgm:cxn modelId="{90EA66DE-D9C9-4ACF-BAFE-72D68C4B5369}" srcId="{2E7DF470-D4F3-477F-906D-BFAF7DC5EE92}" destId="{C6A4E6FD-8590-414E-B22D-35CE5E40F719}" srcOrd="0" destOrd="0" parTransId="{C18F0FAB-2B15-45B5-AF35-1C1F222E7A70}" sibTransId="{31184C45-942A-48AD-839E-A8A8C46F9033}"/>
    <dgm:cxn modelId="{40E80A5E-0693-49DD-B96A-14ED29DA29CF}" srcId="{2E7DF470-D4F3-477F-906D-BFAF7DC5EE92}" destId="{6F28695C-09D4-48FB-9D3F-C742BEC72273}" srcOrd="1" destOrd="0" parTransId="{2B7BE7B9-08A1-4243-932C-09F1B39810E4}" sibTransId="{01D79949-6AB4-47EA-B625-7581CB35ED44}"/>
    <dgm:cxn modelId="{BBCA347C-3C3E-4478-A6E4-8DA367FBD501}" type="presOf" srcId="{6F28695C-09D4-48FB-9D3F-C742BEC72273}" destId="{28FD9D46-B76D-43BB-BC58-AE60386ECFB1}" srcOrd="0" destOrd="0" presId="urn:microsoft.com/office/officeart/2005/8/layout/radial4"/>
    <dgm:cxn modelId="{46D38DC0-3238-4B7B-A719-D7440C65DCFD}" type="presOf" srcId="{E671A004-DD66-464F-85B7-D126806598CB}" destId="{6C944134-D2F7-4D49-83A4-62D518627F7A}" srcOrd="0" destOrd="0" presId="urn:microsoft.com/office/officeart/2005/8/layout/radial4"/>
    <dgm:cxn modelId="{CE5CB1EE-3AF0-4213-A2A6-DF5110D19EEA}" type="presOf" srcId="{12014378-1F55-4758-B27D-E307C68A33C0}" destId="{E2F4A718-80D0-486A-A72C-607A685DB9E5}" srcOrd="0" destOrd="0" presId="urn:microsoft.com/office/officeart/2005/8/layout/radial4"/>
    <dgm:cxn modelId="{A4CA2456-A7F7-4CF2-8EAF-5A46D7DD393B}" type="presOf" srcId="{2E7DF470-D4F3-477F-906D-BFAF7DC5EE92}" destId="{C8E1A7C5-4796-4866-B6B8-6F0ECECB837E}" srcOrd="0" destOrd="0" presId="urn:microsoft.com/office/officeart/2005/8/layout/radial4"/>
    <dgm:cxn modelId="{20119379-6ABD-455D-A527-3BC95CE40171}" type="presOf" srcId="{2B7BE7B9-08A1-4243-932C-09F1B39810E4}" destId="{5E916C82-EBD0-4CE1-8DFB-14D550FAA2C7}" srcOrd="0" destOrd="0" presId="urn:microsoft.com/office/officeart/2005/8/layout/radial4"/>
    <dgm:cxn modelId="{31486700-37B1-4F75-8F7C-BA9BB2889FAF}" type="presOf" srcId="{2C178F37-99F8-4800-80C6-7BEFAD329EFB}" destId="{1ADF5489-54FA-4550-936E-0B7807D45CE8}" srcOrd="0" destOrd="0" presId="urn:microsoft.com/office/officeart/2005/8/layout/radial4"/>
    <dgm:cxn modelId="{570A2D0A-F5B3-416F-BA48-5DBF47BC87E3}" srcId="{2E7DF470-D4F3-477F-906D-BFAF7DC5EE92}" destId="{2C178F37-99F8-4800-80C6-7BEFAD329EFB}" srcOrd="2" destOrd="0" parTransId="{12014378-1F55-4758-B27D-E307C68A33C0}" sibTransId="{E5EFE01B-1360-4D23-B248-E5F1823B6D09}"/>
    <dgm:cxn modelId="{BD644732-FEB6-41A7-84D3-DE8D65A8C0DB}" type="presParOf" srcId="{6C944134-D2F7-4D49-83A4-62D518627F7A}" destId="{C8E1A7C5-4796-4866-B6B8-6F0ECECB837E}" srcOrd="0" destOrd="0" presId="urn:microsoft.com/office/officeart/2005/8/layout/radial4"/>
    <dgm:cxn modelId="{3F536E69-FE52-406C-9B51-16060A591513}" type="presParOf" srcId="{6C944134-D2F7-4D49-83A4-62D518627F7A}" destId="{0284EA4F-1D85-44FE-B8A2-AADCC2DEF942}" srcOrd="1" destOrd="0" presId="urn:microsoft.com/office/officeart/2005/8/layout/radial4"/>
    <dgm:cxn modelId="{64CF5AE3-672B-401D-BB22-60FFB1108197}" type="presParOf" srcId="{6C944134-D2F7-4D49-83A4-62D518627F7A}" destId="{2C013B57-F739-42D0-8D48-650BD43CFFB1}" srcOrd="2" destOrd="0" presId="urn:microsoft.com/office/officeart/2005/8/layout/radial4"/>
    <dgm:cxn modelId="{4192AF30-0C97-4918-BDB6-BDF4C478A147}" type="presParOf" srcId="{6C944134-D2F7-4D49-83A4-62D518627F7A}" destId="{5E916C82-EBD0-4CE1-8DFB-14D550FAA2C7}" srcOrd="3" destOrd="0" presId="urn:microsoft.com/office/officeart/2005/8/layout/radial4"/>
    <dgm:cxn modelId="{87C99AE7-3CD2-4CE1-8C32-60A8942CC9AA}" type="presParOf" srcId="{6C944134-D2F7-4D49-83A4-62D518627F7A}" destId="{28FD9D46-B76D-43BB-BC58-AE60386ECFB1}" srcOrd="4" destOrd="0" presId="urn:microsoft.com/office/officeart/2005/8/layout/radial4"/>
    <dgm:cxn modelId="{5CCF4330-5FF7-4480-B513-AA9DCAC27A94}" type="presParOf" srcId="{6C944134-D2F7-4D49-83A4-62D518627F7A}" destId="{E2F4A718-80D0-486A-A72C-607A685DB9E5}" srcOrd="5" destOrd="0" presId="urn:microsoft.com/office/officeart/2005/8/layout/radial4"/>
    <dgm:cxn modelId="{4C162380-54EC-4E67-9B4D-2F2741CA74A0}" type="presParOf" srcId="{6C944134-D2F7-4D49-83A4-62D518627F7A}" destId="{1ADF5489-54FA-4550-936E-0B7807D45CE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1A7C5-4796-4866-B6B8-6F0ECECB837E}">
      <dsp:nvSpPr>
        <dsp:cNvPr id="0" name=""/>
        <dsp:cNvSpPr/>
      </dsp:nvSpPr>
      <dsp:spPr>
        <a:xfrm>
          <a:off x="3125485" y="3505601"/>
          <a:ext cx="2588228" cy="2588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Ребенок</a:t>
          </a:r>
          <a:endParaRPr lang="ru-RU" sz="3900" kern="1200" dirty="0"/>
        </a:p>
      </dsp:txBody>
      <dsp:txXfrm>
        <a:off x="3504522" y="3884638"/>
        <a:ext cx="1830154" cy="1830154"/>
      </dsp:txXfrm>
    </dsp:sp>
    <dsp:sp modelId="{0284EA4F-1D85-44FE-B8A2-AADCC2DEF942}">
      <dsp:nvSpPr>
        <dsp:cNvPr id="0" name=""/>
        <dsp:cNvSpPr/>
      </dsp:nvSpPr>
      <dsp:spPr>
        <a:xfrm rot="12900000">
          <a:off x="1080011" y="2926193"/>
          <a:ext cx="2381309" cy="73764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013B57-F739-42D0-8D48-650BD43CFFB1}">
      <dsp:nvSpPr>
        <dsp:cNvPr id="0" name=""/>
        <dsp:cNvSpPr/>
      </dsp:nvSpPr>
      <dsp:spPr>
        <a:xfrm>
          <a:off x="65930" y="1628557"/>
          <a:ext cx="2458816" cy="19670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Родители</a:t>
          </a:r>
          <a:endParaRPr lang="ru-RU" sz="3500" kern="1200" dirty="0"/>
        </a:p>
      </dsp:txBody>
      <dsp:txXfrm>
        <a:off x="123543" y="1686170"/>
        <a:ext cx="2343590" cy="1851827"/>
      </dsp:txXfrm>
    </dsp:sp>
    <dsp:sp modelId="{5E916C82-EBD0-4CE1-8DFB-14D550FAA2C7}">
      <dsp:nvSpPr>
        <dsp:cNvPr id="0" name=""/>
        <dsp:cNvSpPr/>
      </dsp:nvSpPr>
      <dsp:spPr>
        <a:xfrm rot="16200000">
          <a:off x="3228945" y="1807529"/>
          <a:ext cx="2381309" cy="73764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FD9D46-B76D-43BB-BC58-AE60386ECFB1}">
      <dsp:nvSpPr>
        <dsp:cNvPr id="0" name=""/>
        <dsp:cNvSpPr/>
      </dsp:nvSpPr>
      <dsp:spPr>
        <a:xfrm>
          <a:off x="3190191" y="2170"/>
          <a:ext cx="2458816" cy="19670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Педагоги </a:t>
          </a:r>
          <a:endParaRPr lang="ru-RU" sz="3500" kern="1200" dirty="0"/>
        </a:p>
      </dsp:txBody>
      <dsp:txXfrm>
        <a:off x="3247804" y="59783"/>
        <a:ext cx="2343590" cy="1851827"/>
      </dsp:txXfrm>
    </dsp:sp>
    <dsp:sp modelId="{E2F4A718-80D0-486A-A72C-607A685DB9E5}">
      <dsp:nvSpPr>
        <dsp:cNvPr id="0" name=""/>
        <dsp:cNvSpPr/>
      </dsp:nvSpPr>
      <dsp:spPr>
        <a:xfrm rot="19500000">
          <a:off x="5377878" y="2926193"/>
          <a:ext cx="2381309" cy="73764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DF5489-54FA-4550-936E-0B7807D45CE8}">
      <dsp:nvSpPr>
        <dsp:cNvPr id="0" name=""/>
        <dsp:cNvSpPr/>
      </dsp:nvSpPr>
      <dsp:spPr>
        <a:xfrm>
          <a:off x="6314452" y="1628557"/>
          <a:ext cx="2458816" cy="19670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Дети группы «Ладушки»</a:t>
          </a:r>
          <a:endParaRPr lang="ru-RU" sz="3500" kern="1200" dirty="0"/>
        </a:p>
      </dsp:txBody>
      <dsp:txXfrm>
        <a:off x="6372065" y="1686170"/>
        <a:ext cx="2343590" cy="1851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AEA9B-3F31-4BD0-94BE-386C5C27D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\Music\&#1089;&#1087;&#1086;&#1082;&#1086;&#1081;&#1085;&#1072;&#1103;\Paul-Mauriat-Pol_-Moria-Love-story(muzbaron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72177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202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124744"/>
            <a:ext cx="7344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000" dirty="0">
                <a:solidFill>
                  <a:srgbClr val="250698"/>
                </a:solidFill>
                <a:latin typeface="Bookman Old Style" pitchFamily="18" charset="0"/>
              </a:rPr>
              <a:t> Муниципальное Дошкольное Образовательное Учреждение                       «Детский сад комбинированного вида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000" dirty="0">
                <a:solidFill>
                  <a:srgbClr val="250698"/>
                </a:solidFill>
                <a:latin typeface="Bookman Old Style" pitchFamily="18" charset="0"/>
              </a:rPr>
              <a:t> «Радуга</a:t>
            </a:r>
            <a:r>
              <a:rPr lang="ru-RU" sz="2000" dirty="0" smtClean="0">
                <a:solidFill>
                  <a:srgbClr val="250698"/>
                </a:solidFill>
                <a:latin typeface="Bookman Old Style" pitchFamily="18" charset="0"/>
              </a:rPr>
              <a:t>»</a:t>
            </a:r>
            <a:endParaRPr lang="ru-RU" sz="4000" dirty="0" smtClean="0">
              <a:solidFill>
                <a:srgbClr val="250698"/>
              </a:solidFill>
              <a:latin typeface="Bookman Old Style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3000" dirty="0" smtClean="0">
                <a:solidFill>
                  <a:srgbClr val="250698"/>
                </a:solidFill>
                <a:latin typeface="Bookman Old Style" pitchFamily="18" charset="0"/>
              </a:rPr>
              <a:t>Информационно  -экспериментальный проект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000" dirty="0" smtClean="0">
                <a:solidFill>
                  <a:srgbClr val="250698"/>
                </a:solidFill>
                <a:latin typeface="Bookman Old Style" pitchFamily="18" charset="0"/>
              </a:rPr>
              <a:t>«Огород на окошке»</a:t>
            </a:r>
          </a:p>
          <a:p>
            <a:pPr algn="ctr">
              <a:lnSpc>
                <a:spcPct val="80000"/>
              </a:lnSpc>
              <a:defRPr/>
            </a:pPr>
            <a:endParaRPr lang="ru-RU" sz="3000" dirty="0" smtClean="0">
              <a:solidFill>
                <a:srgbClr val="250698"/>
              </a:solidFill>
              <a:latin typeface="Bookman Old Style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500" dirty="0" smtClean="0">
                <a:solidFill>
                  <a:srgbClr val="250698"/>
                </a:solidFill>
                <a:latin typeface="Bookman Old Style" pitchFamily="18" charset="0"/>
              </a:rPr>
              <a:t>2 мл. гр. №5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500" dirty="0" smtClean="0">
                <a:solidFill>
                  <a:srgbClr val="250698"/>
                </a:solidFill>
                <a:latin typeface="Bookman Old Style" pitchFamily="18" charset="0"/>
              </a:rPr>
              <a:t>«Ладушки» </a:t>
            </a:r>
            <a:endParaRPr lang="ru-RU" sz="2500" dirty="0">
              <a:solidFill>
                <a:srgbClr val="250698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03304" y="4287203"/>
            <a:ext cx="3561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Book Antiqua" panose="02040602050305030304" pitchFamily="18" charset="0"/>
              </a:rPr>
              <a:t>Воспитатели: Горина Н. В.</a:t>
            </a:r>
          </a:p>
          <a:p>
            <a:pPr algn="ctr"/>
            <a:r>
              <a:rPr lang="ru-RU" sz="2000" dirty="0" smtClean="0">
                <a:latin typeface="Book Antiqua" panose="02040602050305030304" pitchFamily="18" charset="0"/>
              </a:rPr>
              <a:t>                   </a:t>
            </a: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3850893"/>
            <a:ext cx="876300" cy="811213"/>
          </a:xfrm>
          <a:prstGeom prst="rect">
            <a:avLst/>
          </a:prstGeom>
          <a:noFill/>
        </p:spPr>
      </p:pic>
      <p:pic>
        <p:nvPicPr>
          <p:cNvPr id="8" name="Paul-Mauriat-Pol_-Moria-Love-story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460432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3810000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15" y="1513565"/>
            <a:ext cx="3499004" cy="2624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933" y="2757512"/>
            <a:ext cx="3437022" cy="2577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3810000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787819"/>
            <a:ext cx="3600000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0" y="1059338"/>
            <a:ext cx="3600000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11850" y="-459432"/>
            <a:ext cx="9756576" cy="7317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1065" y="186365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252536" y="4029075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90" y="582942"/>
            <a:ext cx="3467513" cy="2600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30" y="2348880"/>
            <a:ext cx="3849270" cy="2886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38200" y="533401"/>
            <a:ext cx="6172200" cy="914399"/>
          </a:xfrm>
        </p:spPr>
        <p:txBody>
          <a:bodyPr>
            <a:normAutofit/>
          </a:bodyPr>
          <a:lstStyle/>
          <a:p>
            <a:r>
              <a:rPr lang="ru-RU" sz="3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 этап - исследовательский</a:t>
            </a:r>
            <a:endParaRPr lang="ru-RU" sz="35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90600" y="1447800"/>
            <a:ext cx="7109792" cy="167640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just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Дети наблюдали за ростом растений, проводили опыты, эксперименты. </a:t>
            </a:r>
          </a:p>
          <a:p>
            <a:pPr algn="just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Устанавливали связи: растения - земля, </a:t>
            </a:r>
          </a:p>
          <a:p>
            <a:pPr algn="just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растения - вода,  растения - человек.      </a:t>
            </a:r>
          </a:p>
          <a:p>
            <a:pPr algn="just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 процессе исследований дети познакомились с художественной литературой об овощах: поговорки, стихи, сказки, загадки.</a:t>
            </a:r>
          </a:p>
          <a:p>
            <a:pPr algn="just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Рассматривали иллюстрации, картины.  Проводились занятия, дидактические игры, беседы.</a:t>
            </a: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0_8ad6_18898049_XL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448" y="304801"/>
            <a:ext cx="1690687" cy="146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9814" y="4593169"/>
            <a:ext cx="876300" cy="811213"/>
          </a:xfrm>
          <a:prstGeom prst="rect">
            <a:avLst/>
          </a:prstGeom>
          <a:noFill/>
        </p:spPr>
      </p:pic>
      <p:pic>
        <p:nvPicPr>
          <p:cNvPr id="9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304800"/>
            <a:ext cx="876300" cy="81121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971" y="4216030"/>
            <a:ext cx="3059832" cy="2294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125" y="4236500"/>
            <a:ext cx="3009353" cy="2257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3400" y="283339"/>
            <a:ext cx="278007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itchFamily="18" charset="0"/>
                <a:cs typeface="Arial" pitchFamily="34" charset="0"/>
              </a:rPr>
              <a:t>У ворот </a:t>
            </a:r>
            <a:r>
              <a:rPr lang="ru-RU" dirty="0" smtClean="0">
                <a:solidFill>
                  <a:srgbClr val="002060"/>
                </a:solidFill>
                <a:latin typeface="Book Antiqua" panose="02040602050305030304" pitchFamily="18" charset="0"/>
                <a:ea typeface="Times New Roman" pitchFamily="18" charset="0"/>
                <a:cs typeface="Arial" pitchFamily="34" charset="0"/>
              </a:rPr>
              <a:t>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itchFamily="18" charset="0"/>
                <a:cs typeface="Arial" pitchFamily="34" charset="0"/>
              </a:rPr>
              <a:t>умит народ.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anose="02040602050305030304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itchFamily="18" charset="0"/>
                <a:cs typeface="Arial" pitchFamily="34" charset="0"/>
              </a:rPr>
              <a:t>Где тут зимний огород?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anose="02040602050305030304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itchFamily="18" charset="0"/>
                <a:cs typeface="Arial" pitchFamily="34" charset="0"/>
              </a:rPr>
              <a:t>Говорят, что там растет.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anose="02040602050305030304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itchFamily="18" charset="0"/>
                <a:cs typeface="Arial" pitchFamily="34" charset="0"/>
              </a:rPr>
              <a:t>Огуречная рассада.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anose="02040602050305030304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itchFamily="18" charset="0"/>
                <a:cs typeface="Arial" pitchFamily="34" charset="0"/>
              </a:rPr>
              <a:t>И укропчик и лучок.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anose="02040602050305030304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itchFamily="18" charset="0"/>
                <a:cs typeface="Arial" pitchFamily="34" charset="0"/>
              </a:rPr>
              <a:t>Смотрят все на огород,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anose="02040602050305030304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Times New Roman" pitchFamily="18" charset="0"/>
                <a:cs typeface="Arial" pitchFamily="34" charset="0"/>
              </a:rPr>
              <a:t>И уходят открыв рот»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anose="02040602050305030304" pitchFamily="18" charset="0"/>
              <a:cs typeface="Arial" pitchFamily="34" charset="0"/>
            </a:endParaRPr>
          </a:p>
        </p:txBody>
      </p:sp>
      <p:pic>
        <p:nvPicPr>
          <p:cNvPr id="8" name="Picture 12" descr="0_8ad6_18898049_XL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43400" y="4419600"/>
            <a:ext cx="876300" cy="81121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748" y="525448"/>
            <a:ext cx="3349026" cy="2511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57" y="3517664"/>
            <a:ext cx="3401989" cy="2551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800" y="3517664"/>
            <a:ext cx="3401989" cy="2551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240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57200" y="685801"/>
            <a:ext cx="7620000" cy="990599"/>
          </a:xfrm>
        </p:spPr>
        <p:txBody>
          <a:bodyPr>
            <a:normAutofit/>
          </a:bodyPr>
          <a:lstStyle/>
          <a:p>
            <a:r>
              <a:rPr lang="ru-RU" sz="3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3 этап - заключительный</a:t>
            </a:r>
            <a:endParaRPr lang="ru-RU" sz="35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6705600" cy="2286000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Подведение итогов реализации проекта.</a:t>
            </a:r>
          </a:p>
          <a:p>
            <a:pPr lvl="0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 группе был создан огород на окне. </a:t>
            </a:r>
          </a:p>
          <a:p>
            <a:pPr lvl="0">
              <a:buFont typeface="Wingdings" pitchFamily="2" charset="2"/>
              <a:buChar char="Ø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3313" y="2286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3645024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3810000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1154422"/>
            <a:ext cx="6042141" cy="4632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54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40888" y="4827587"/>
            <a:ext cx="876300" cy="811213"/>
          </a:xfrm>
          <a:prstGeom prst="rect">
            <a:avLst/>
          </a:prstGeom>
          <a:noFill/>
        </p:spPr>
      </p:pic>
      <p:pic>
        <p:nvPicPr>
          <p:cNvPr id="7" name="Picture 3" descr="C:\Users\Песня\Desktop\Новая папка (2)\1015_babochkiz_narod_ru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77112" y="5715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t001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56388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t001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6388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t001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t001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55626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06" y="647353"/>
            <a:ext cx="6402784" cy="4802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3810000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166" y="3953052"/>
            <a:ext cx="1499746" cy="13717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272" y="980986"/>
            <a:ext cx="3600000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872" y="2955406"/>
            <a:ext cx="3600000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276695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59632" y="620689"/>
            <a:ext cx="640871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Практические результаты: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388140"/>
            <a:ext cx="770485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 Antiqua" panose="02040602050305030304" pitchFamily="18" charset="0"/>
              </a:rPr>
              <a:t>Посадили и вырастили овощную рассаду на окне;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 Antiqua" panose="02040602050305030304" pitchFamily="18" charset="0"/>
              </a:rPr>
              <a:t>Попробовали на вкус выращенный зеленый лучок;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 Antiqua" panose="02040602050305030304" pitchFamily="18" charset="0"/>
              </a:rPr>
              <a:t>Выучили стихи </a:t>
            </a:r>
            <a:r>
              <a:rPr lang="ru-RU" sz="2000" smtClean="0">
                <a:latin typeface="Book Antiqua" panose="02040602050305030304" pitchFamily="18" charset="0"/>
              </a:rPr>
              <a:t>об овощах.</a:t>
            </a:r>
            <a:endParaRPr lang="ru-RU" sz="2000" dirty="0" smtClean="0">
              <a:latin typeface="Book Antiqua" panose="02040602050305030304" pitchFamily="18" charset="0"/>
            </a:endParaRPr>
          </a:p>
          <a:p>
            <a:endParaRPr lang="ru-RU" sz="3000" b="1" dirty="0" smtClean="0">
              <a:latin typeface="Book Antiqua" panose="02040602050305030304" pitchFamily="18" charset="0"/>
            </a:endParaRPr>
          </a:p>
          <a:p>
            <a:r>
              <a:rPr lang="ru-RU" sz="3000" b="1" dirty="0" smtClean="0">
                <a:latin typeface="Book Antiqua" panose="02040602050305030304" pitchFamily="18" charset="0"/>
              </a:rPr>
              <a:t>Выводы по результатам исследования</a:t>
            </a:r>
            <a:r>
              <a:rPr lang="ru-RU" sz="3000" dirty="0" smtClean="0">
                <a:latin typeface="Book Antiqua" panose="0204060205030503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ook Antiqua" panose="02040602050305030304" pitchFamily="18" charset="0"/>
              </a:rPr>
              <a:t>Дети </a:t>
            </a:r>
            <a:r>
              <a:rPr lang="ru-RU" sz="2000" dirty="0" smtClean="0">
                <a:latin typeface="Book Antiqua" panose="02040602050305030304" pitchFamily="18" charset="0"/>
              </a:rPr>
              <a:t>научились </a:t>
            </a:r>
            <a:r>
              <a:rPr lang="ru-RU" sz="2000" dirty="0">
                <a:latin typeface="Book Antiqua" panose="02040602050305030304" pitchFamily="18" charset="0"/>
              </a:rPr>
              <a:t>ухаживать за растениями </a:t>
            </a:r>
            <a:r>
              <a:rPr lang="ru-RU" sz="2000" dirty="0" smtClean="0">
                <a:latin typeface="Book Antiqua" panose="02040602050305030304" pitchFamily="18" charset="0"/>
              </a:rPr>
              <a:t>и познакомились </a:t>
            </a:r>
            <a:r>
              <a:rPr lang="ru-RU" sz="2000" dirty="0">
                <a:latin typeface="Book Antiqua" panose="02040602050305030304" pitchFamily="18" charset="0"/>
              </a:rPr>
              <a:t>с условиями их </a:t>
            </a:r>
            <a:r>
              <a:rPr lang="ru-RU" sz="2000" dirty="0" smtClean="0">
                <a:latin typeface="Book Antiqua" panose="02040602050305030304" pitchFamily="18" charset="0"/>
              </a:rPr>
              <a:t>содержания;</a:t>
            </a:r>
            <a:endParaRPr lang="ru-RU" sz="2000" dirty="0"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 Antiqua" panose="02040602050305030304" pitchFamily="18" charset="0"/>
              </a:rPr>
              <a:t>У </a:t>
            </a:r>
            <a:r>
              <a:rPr lang="ru-RU" sz="2000" dirty="0">
                <a:latin typeface="Book Antiqua" panose="02040602050305030304" pitchFamily="18" charset="0"/>
              </a:rPr>
              <a:t>детей </a:t>
            </a:r>
            <a:r>
              <a:rPr lang="ru-RU" sz="2000" dirty="0" smtClean="0">
                <a:latin typeface="Book Antiqua" panose="02040602050305030304" pitchFamily="18" charset="0"/>
              </a:rPr>
              <a:t>сформировались </a:t>
            </a:r>
            <a:r>
              <a:rPr lang="ru-RU" sz="2000" dirty="0">
                <a:latin typeface="Book Antiqua" panose="02040602050305030304" pitchFamily="18" charset="0"/>
              </a:rPr>
              <a:t>знания о росте растений в комнатных условиях</a:t>
            </a:r>
            <a:r>
              <a:rPr lang="ru-RU" sz="2000" dirty="0" smtClean="0">
                <a:latin typeface="Book Antiqua" panose="02040602050305030304" pitchFamily="18" charset="0"/>
              </a:rPr>
              <a:t>;</a:t>
            </a:r>
            <a:r>
              <a:rPr lang="ru-RU" sz="2000" dirty="0">
                <a:latin typeface="Book Antiqua" panose="02040602050305030304" pitchFamily="18" charset="0"/>
              </a:rPr>
              <a:t> </a:t>
            </a:r>
            <a:endParaRPr lang="ru-RU" sz="2000" dirty="0" smtClean="0"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 Antiqua" panose="02040602050305030304" pitchFamily="18" charset="0"/>
              </a:rPr>
              <a:t>Дети </a:t>
            </a:r>
            <a:r>
              <a:rPr lang="ru-RU" sz="2000" dirty="0">
                <a:latin typeface="Book Antiqua" panose="02040602050305030304" pitchFamily="18" charset="0"/>
              </a:rPr>
              <a:t>овладели информацией о необходимости бережного отношения к нашим зеленым друзьям – </a:t>
            </a:r>
            <a:r>
              <a:rPr lang="ru-RU" sz="2000" dirty="0" smtClean="0">
                <a:latin typeface="Book Antiqua" panose="02040602050305030304" pitchFamily="18" charset="0"/>
              </a:rPr>
              <a:t>растениям.</a:t>
            </a:r>
            <a:endParaRPr lang="ru-RU" sz="2000" dirty="0"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72177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14400" y="1524000"/>
            <a:ext cx="4343399" cy="694730"/>
          </a:xfrm>
          <a:prstGeom prst="rect">
            <a:avLst/>
          </a:prstGeom>
        </p:spPr>
        <p:txBody>
          <a:bodyPr wrap="square">
            <a:prstTxWarp prst="textWave4">
              <a:avLst/>
            </a:prstTxWarp>
            <a:spAutoFit/>
          </a:bodyPr>
          <a:lstStyle/>
          <a:p>
            <a:pPr algn="ctr"/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ЦЕЛЬ</a:t>
            </a:r>
            <a:endParaRPr lang="ru-RU" sz="54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2819400"/>
            <a:ext cx="8001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Формирование у детей интереса к опытнической и исследовательской деятельности по выращиванию культурных растений в комнатных условиях.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2133600"/>
            <a:ext cx="876300" cy="8112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jrevtyns vjb\фоны\с детьми\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2" descr="0_59284_a0f7fe_XL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24695">
            <a:off x="6437685" y="76170"/>
            <a:ext cx="2743200" cy="23447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38200" y="533400"/>
            <a:ext cx="36952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СПАСИБО 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00600" y="2514600"/>
            <a:ext cx="1261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 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638800"/>
            <a:ext cx="4336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ВНИМАНИЕ!</a:t>
            </a:r>
            <a:endParaRPr lang="ru-RU" sz="4800" b="1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09285" y="3575019"/>
            <a:ext cx="876300" cy="81121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72177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4460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2603957"/>
            <a:ext cx="8001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Дети младшего дошкольного возраста в недостаточной степени имеют представления о растениях - овощах, о том, где они растут, о необходимых условиях их роста, их интерес к познавательно-исследовательской деятельности недостаточно </a:t>
            </a:r>
            <a:r>
              <a:rPr lang="ru-RU" sz="2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развит.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3296" y="1503296"/>
            <a:ext cx="876300" cy="8112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1333499" y="1742909"/>
            <a:ext cx="6118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Актуальность темы: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095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72177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27584" y="324575"/>
            <a:ext cx="7632848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5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Задачи проекта: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Book Antiqua" panose="02040602050305030304" pitchFamily="18" charset="0"/>
              <a:ea typeface="Times New Roman" pitchFamily="18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0099"/>
                </a:solidFill>
                <a:latin typeface="Book Antiqua" panose="02040602050305030304" pitchFamily="18" charset="0"/>
                <a:ea typeface="Times New Roman" pitchFamily="18" charset="0"/>
              </a:rPr>
              <a:t> </a:t>
            </a:r>
            <a:r>
              <a:rPr lang="ru-RU" sz="2000" dirty="0">
                <a:solidFill>
                  <a:srgbClr val="000099"/>
                </a:solidFill>
                <a:latin typeface="Book Antiqua" panose="02040602050305030304" pitchFamily="18" charset="0"/>
                <a:ea typeface="Times New Roman" pitchFamily="18" charset="0"/>
              </a:rPr>
              <a:t>Дать знания, что растения живые, их поливают, сажают, </a:t>
            </a:r>
            <a:r>
              <a:rPr lang="ru-RU" sz="2000" dirty="0" smtClean="0">
                <a:solidFill>
                  <a:srgbClr val="000099"/>
                </a:solidFill>
                <a:latin typeface="Book Antiqua" panose="02040602050305030304" pitchFamily="18" charset="0"/>
                <a:ea typeface="Times New Roman" pitchFamily="18" charset="0"/>
              </a:rPr>
              <a:t> выращивают </a:t>
            </a:r>
            <a:r>
              <a:rPr lang="ru-RU" sz="2000" dirty="0">
                <a:solidFill>
                  <a:srgbClr val="000099"/>
                </a:solidFill>
                <a:latin typeface="Book Antiqua" panose="02040602050305030304" pitchFamily="18" charset="0"/>
                <a:ea typeface="Times New Roman" pitchFamily="18" charset="0"/>
              </a:rPr>
              <a:t>из семян. Расширить знания и представления детей о полезных свойствах овощей </a:t>
            </a:r>
            <a:r>
              <a:rPr lang="ru-RU" sz="2000" dirty="0" smtClean="0">
                <a:solidFill>
                  <a:srgbClr val="000099"/>
                </a:solidFill>
                <a:latin typeface="Book Antiqua" panose="02040602050305030304" pitchFamily="18" charset="0"/>
                <a:ea typeface="Times New Roman" pitchFamily="18" charset="0"/>
              </a:rPr>
              <a:t>их </a:t>
            </a:r>
            <a:r>
              <a:rPr lang="ru-RU" sz="2000" dirty="0">
                <a:solidFill>
                  <a:srgbClr val="000099"/>
                </a:solidFill>
                <a:latin typeface="Book Antiqua" panose="02040602050305030304" pitchFamily="18" charset="0"/>
                <a:ea typeface="Times New Roman" pitchFamily="18" charset="0"/>
              </a:rPr>
              <a:t>строении и условиях, необходимых для их роста.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Book Antiqua" panose="02040602050305030304" pitchFamily="18" charset="0"/>
              <a:ea typeface="Times New Roman" pitchFamily="18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Book Antiqua" panose="02040602050305030304" pitchFamily="18" charset="0"/>
                <a:ea typeface="Times New Roman" pitchFamily="18" charset="0"/>
              </a:rPr>
              <a:t>Развивать умения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Book Antiqua" panose="02040602050305030304" pitchFamily="18" charset="0"/>
                <a:ea typeface="Times New Roman" pitchFamily="18" charset="0"/>
              </a:rPr>
              <a:t> детей ухаживать за растениями в      комнатных условиях;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Book Antiqua" panose="0204060205030503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Book Antiqua" panose="02040602050305030304" pitchFamily="18" charset="0"/>
                <a:ea typeface="Times New Roman" pitchFamily="18" charset="0"/>
              </a:rPr>
              <a:t>Обобщать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Book Antiqua" panose="02040602050305030304" pitchFamily="18" charset="0"/>
                <a:ea typeface="Times New Roman" pitchFamily="18" charset="0"/>
              </a:rPr>
              <a:t> представления детей о необходимости света, тепла, влаги, почвы для роста растений;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Book Antiqua" panose="0204060205030503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Book Antiqua" panose="02040602050305030304" pitchFamily="18" charset="0"/>
                <a:ea typeface="Times New Roman" pitchFamily="18" charset="0"/>
              </a:rPr>
              <a:t>Развивать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Book Antiqua" panose="02040602050305030304" pitchFamily="18" charset="0"/>
                <a:ea typeface="Times New Roman" pitchFamily="18" charset="0"/>
              </a:rPr>
              <a:t> познавательные и творческие способности;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Book Antiqua" panose="0204060205030503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Book Antiqua" panose="02040602050305030304" pitchFamily="18" charset="0"/>
                <a:ea typeface="Times New Roman" pitchFamily="18" charset="0"/>
              </a:rPr>
              <a:t>Формировать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Book Antiqua" panose="02040602050305030304" pitchFamily="18" charset="0"/>
                <a:ea typeface="Times New Roman" pitchFamily="18" charset="0"/>
              </a:rPr>
              <a:t> осознанно - правильное отношение к природным явлениям и объектам</a:t>
            </a:r>
            <a:r>
              <a:rPr lang="ru-RU" sz="2000" dirty="0">
                <a:solidFill>
                  <a:srgbClr val="000099"/>
                </a:solidFill>
                <a:latin typeface="Book Antiqua" panose="02040602050305030304" pitchFamily="18" charset="0"/>
                <a:ea typeface="Times New Roman" pitchFamily="18" charset="0"/>
              </a:rPr>
              <a:t>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Book Antiqua" panose="02040602050305030304" pitchFamily="18" charset="0"/>
                <a:ea typeface="Times New Roman" pitchFamily="18" charset="0"/>
              </a:rPr>
              <a:t>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000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 Обогащать </a:t>
            </a:r>
            <a:r>
              <a:rPr lang="ru-RU" sz="2000" dirty="0">
                <a:solidFill>
                  <a:srgbClr val="000099"/>
                </a:solidFill>
                <a:latin typeface="Book Antiqua" panose="02040602050305030304" pitchFamily="18" charset="0"/>
              </a:rPr>
              <a:t>словарный запас, развивать связную речь </a:t>
            </a:r>
            <a:r>
              <a:rPr lang="ru-RU" sz="2000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детей</a:t>
            </a:r>
            <a:r>
              <a:rPr lang="ru-RU" sz="2000" dirty="0">
                <a:solidFill>
                  <a:srgbClr val="000099"/>
                </a:solidFill>
                <a:latin typeface="Book Antiqua" panose="02040602050305030304" pitchFamily="18" charset="0"/>
              </a:rPr>
              <a:t>;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000" dirty="0" smtClean="0">
                <a:solidFill>
                  <a:srgbClr val="000099"/>
                </a:solidFill>
                <a:latin typeface="Book Antiqua" panose="02040602050305030304" pitchFamily="18" charset="0"/>
                <a:ea typeface="Times New Roman" pitchFamily="18" charset="0"/>
              </a:rPr>
              <a:t>Воспитывать </a:t>
            </a:r>
            <a:r>
              <a:rPr lang="ru-RU" sz="2000" dirty="0">
                <a:solidFill>
                  <a:srgbClr val="000099"/>
                </a:solidFill>
                <a:latin typeface="Book Antiqua" panose="02040602050305030304" pitchFamily="18" charset="0"/>
                <a:ea typeface="Times New Roman" pitchFamily="18" charset="0"/>
              </a:rPr>
              <a:t>трудолюбие, бережное отношение к растениям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Book Antiqua" panose="02040602050305030304" pitchFamily="18" charset="0"/>
                <a:ea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Book Antiqua" panose="02040602050305030304" pitchFamily="18" charset="0"/>
                <a:ea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19224" y="349389"/>
            <a:ext cx="876300" cy="81121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44500339"/>
              </p:ext>
            </p:extLst>
          </p:nvPr>
        </p:nvGraphicFramePr>
        <p:xfrm>
          <a:off x="0" y="609600"/>
          <a:ext cx="8839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Выгнутая вверх стрелка 5"/>
          <p:cNvSpPr/>
          <p:nvPr/>
        </p:nvSpPr>
        <p:spPr>
          <a:xfrm rot="19464041">
            <a:off x="1824037" y="1097127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2182097">
            <a:off x="5937152" y="1101871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14271214">
            <a:off x="1824036" y="4602329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8107289">
            <a:off x="5909513" y="4727386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1371600" y="0"/>
            <a:ext cx="6477000" cy="762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Участники   проекта</a:t>
            </a:r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886200" y="2895600"/>
            <a:ext cx="5181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anose="02040602050305030304" pitchFamily="18" charset="0"/>
                <a:ea typeface="Times New Roman" pitchFamily="18" charset="0"/>
              </a:rPr>
              <a:t>П</a:t>
            </a:r>
            <a:r>
              <a:rPr kumimoji="0" lang="ru-RU" sz="3200" b="1" i="0" u="none" strike="noStrike" normalizeH="0" baseline="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anose="02040602050305030304" pitchFamily="18" charset="0"/>
                <a:ea typeface="Times New Roman" pitchFamily="18" charset="0"/>
              </a:rPr>
              <a:t>одготовительный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3200" b="1" i="0" u="none" strike="noStrike" normalizeH="0" baseline="0" dirty="0" smtClean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anose="02040602050305030304" pitchFamily="18" charset="0"/>
              <a:ea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anose="02040602050305030304" pitchFamily="18" charset="0"/>
                <a:ea typeface="Times New Roman" pitchFamily="18" charset="0"/>
              </a:rPr>
              <a:t>Исследовательский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ru-RU" sz="3200" b="1" dirty="0" smtClean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anose="02040602050305030304" pitchFamily="18" charset="0"/>
              <a:ea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normalizeH="0" baseline="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anose="02040602050305030304" pitchFamily="18" charset="0"/>
                <a:ea typeface="Times New Roman" pitchFamily="18" charset="0"/>
              </a:rPr>
              <a:t>Заключительный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anose="02040602050305030304" pitchFamily="18" charset="0"/>
                <a:ea typeface="Times New Roman" pitchFamily="18" charset="0"/>
              </a:rPr>
              <a:t>(обобщающий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)</a:t>
            </a:r>
            <a:endParaRPr kumimoji="0" lang="ru-RU" sz="32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81200" y="1524000"/>
            <a:ext cx="554510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Этапы проекта:</a:t>
            </a:r>
            <a:endParaRPr lang="ru-RU" sz="44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4" descr="master04_backgroun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1288079926_120912364_1----D--128807992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34803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3779838" y="188913"/>
            <a:ext cx="446405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Формы  работы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3492500" y="1628775"/>
            <a:ext cx="19256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FF6600"/>
                </a:solidFill>
                <a:latin typeface="Times New Roman" pitchFamily="18" charset="0"/>
              </a:rPr>
              <a:t>*беседы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1219200" y="3962400"/>
            <a:ext cx="60071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CC0099"/>
                </a:solidFill>
                <a:latin typeface="Times New Roman" pitchFamily="18" charset="0"/>
              </a:rPr>
              <a:t>*дидактические,   настольные игры, сюжетно-ролевые, театрализованные игры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395288" y="6021388"/>
            <a:ext cx="6241965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</a:rPr>
              <a:t>* целенаправленные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</a:rPr>
              <a:t>наблюдения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1187450" y="3068638"/>
            <a:ext cx="6453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*совместный труд детей и взрослых</a:t>
            </a: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3616206" y="2222116"/>
            <a:ext cx="41703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3366FF"/>
                </a:solidFill>
                <a:latin typeface="Times New Roman" pitchFamily="18" charset="0"/>
              </a:rPr>
              <a:t>*работа с родителями</a:t>
            </a: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4800600" y="3760809"/>
            <a:ext cx="4572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</a:rPr>
              <a:t>*посильная самостоятельная </a:t>
            </a:r>
          </a:p>
          <a:p>
            <a:pPr lvl="1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</a:rPr>
              <a:t>трудовая деятельность</a:t>
            </a: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684213" y="5516563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FF6699"/>
                </a:solidFill>
                <a:latin typeface="Times New Roman" pitchFamily="18" charset="0"/>
              </a:rPr>
              <a:t>*использование иллюстративного  материала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8538" y="11423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14400" y="609600"/>
            <a:ext cx="6681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Ожидаемый результат.</a:t>
            </a:r>
            <a:endParaRPr lang="ru-RU" sz="4000" dirty="0">
              <a:latin typeface="Book Antiqua" panose="02040602050305030304" pitchFamily="18" charset="0"/>
            </a:endParaRPr>
          </a:p>
        </p:txBody>
      </p:sp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785315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03648" y="1692276"/>
            <a:ext cx="703550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 Antiqua" panose="02040602050305030304" pitchFamily="18" charset="0"/>
              </a:rPr>
              <a:t>Дети </a:t>
            </a:r>
            <a:r>
              <a:rPr lang="ru-RU" sz="2000" dirty="0">
                <a:latin typeface="Book Antiqua" panose="02040602050305030304" pitchFamily="18" charset="0"/>
              </a:rPr>
              <a:t>научатся ухаживать за растениями и познакомятся с условиями их содержания, будут учиться подмечать красоту растительного </a:t>
            </a:r>
            <a:r>
              <a:rPr lang="ru-RU" sz="2000" dirty="0" smtClean="0">
                <a:latin typeface="Book Antiqua" panose="02040602050305030304" pitchFamily="18" charset="0"/>
              </a:rPr>
              <a:t>мира;</a:t>
            </a:r>
            <a:endParaRPr lang="ru-RU" sz="20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 Antiqua" panose="02040602050305030304" pitchFamily="18" charset="0"/>
              </a:rPr>
              <a:t>У </a:t>
            </a:r>
            <a:r>
              <a:rPr lang="ru-RU" sz="2000" dirty="0">
                <a:latin typeface="Book Antiqua" panose="02040602050305030304" pitchFamily="18" charset="0"/>
              </a:rPr>
              <a:t>детей сформируется знания о росте растений в комнатных </a:t>
            </a:r>
            <a:r>
              <a:rPr lang="ru-RU" sz="2000" dirty="0" smtClean="0">
                <a:latin typeface="Book Antiqua" panose="02040602050305030304" pitchFamily="18" charset="0"/>
              </a:rPr>
              <a:t>условиях;</a:t>
            </a:r>
            <a:endParaRPr lang="ru-RU" sz="20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 Antiqua" panose="02040602050305030304" pitchFamily="18" charset="0"/>
                <a:cs typeface="Times New Roman" pitchFamily="18" charset="0"/>
              </a:rPr>
              <a:t>Дети </a:t>
            </a:r>
            <a:r>
              <a:rPr lang="ru-RU" sz="2000" dirty="0">
                <a:latin typeface="Book Antiqua" panose="02040602050305030304" pitchFamily="18" charset="0"/>
                <a:cs typeface="Times New Roman" pitchFamily="18" charset="0"/>
              </a:rPr>
              <a:t>получат знания о том, что растения живые, их поливают, </a:t>
            </a:r>
            <a:r>
              <a:rPr lang="ru-RU" sz="2000" dirty="0" smtClean="0">
                <a:latin typeface="Book Antiqua" panose="02040602050305030304" pitchFamily="18" charset="0"/>
                <a:cs typeface="Times New Roman" pitchFamily="18" charset="0"/>
              </a:rPr>
              <a:t>сажают</a:t>
            </a:r>
            <a:r>
              <a:rPr lang="ru-RU" sz="2000" dirty="0">
                <a:latin typeface="Book Antiqua" panose="02040602050305030304" pitchFamily="18" charset="0"/>
                <a:cs typeface="Times New Roman" pitchFamily="18" charset="0"/>
              </a:rPr>
              <a:t>, выращивают из </a:t>
            </a:r>
            <a:r>
              <a:rPr lang="ru-RU" sz="2000" dirty="0" smtClean="0">
                <a:latin typeface="Book Antiqua" panose="02040602050305030304" pitchFamily="18" charset="0"/>
                <a:cs typeface="Times New Roman" pitchFamily="18" charset="0"/>
              </a:rPr>
              <a:t>семян</a:t>
            </a:r>
            <a:r>
              <a:rPr lang="ru-RU" sz="2000" dirty="0">
                <a:latin typeface="Book Antiqua" panose="02040602050305030304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Book Antiqua" panose="02040602050305030304" pitchFamily="18" charset="0"/>
                <a:cs typeface="Times New Roman" pitchFamily="18" charset="0"/>
              </a:rPr>
              <a:t>Дети получат представления о труде взрослых, научатся правильно называть трудовые </a:t>
            </a:r>
            <a:r>
              <a:rPr lang="ru-RU" sz="2000" dirty="0" smtClean="0">
                <a:latin typeface="Book Antiqua" panose="02040602050305030304" pitchFamily="18" charset="0"/>
                <a:cs typeface="Times New Roman" pitchFamily="18" charset="0"/>
              </a:rPr>
              <a:t>действия; </a:t>
            </a:r>
            <a:endParaRPr lang="ru-RU" sz="20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 Antiqua" panose="02040602050305030304" pitchFamily="18" charset="0"/>
                <a:cs typeface="Times New Roman" pitchFamily="18" charset="0"/>
              </a:rPr>
              <a:t>Проводимая </a:t>
            </a:r>
            <a:r>
              <a:rPr lang="ru-RU" sz="2000" dirty="0">
                <a:latin typeface="Book Antiqua" panose="02040602050305030304" pitchFamily="18" charset="0"/>
                <a:cs typeface="Times New Roman" pitchFamily="18" charset="0"/>
              </a:rPr>
              <a:t>работа позволяет воспитывать трудолюбие, бережное отношение к растениям.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Book Antiqua" panose="02040602050305030304" pitchFamily="18" charset="0"/>
                <a:cs typeface="Times New Roman" pitchFamily="18" charset="0"/>
              </a:rPr>
              <a:t>Все </a:t>
            </a:r>
            <a:r>
              <a:rPr lang="ru-RU" sz="2000" dirty="0">
                <a:latin typeface="Book Antiqua" panose="02040602050305030304" pitchFamily="18" charset="0"/>
                <a:cs typeface="Times New Roman" pitchFamily="18" charset="0"/>
              </a:rPr>
              <a:t>участники проекта (дети, воспитатели, родители) получат положительные эмоции от полученных результатов.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45" y="2746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417637"/>
            <a:ext cx="54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. Беседы с детьми (выявление знаний детей о растениях).      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2. Сбор художественной литературы: стихи, загадки, пословицы, поговорки,  рассказы,  сказки про овощи, экологические сказки.</a:t>
            </a:r>
            <a:r>
              <a:rPr lang="ru-RU" sz="2000" i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3. Приобретение необходимого оборудования  (контейнеры, земля, удобрения, семена).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4. Разбивка огорода на подоконнике.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5. Изготовление табличек - указателей с названиями растений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606" y="274638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14400" y="609600"/>
            <a:ext cx="61722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 этап - подготовительный</a:t>
            </a:r>
            <a:endParaRPr lang="ru-RU" sz="3500" dirty="0"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06270"/>
            <a:ext cx="1187624" cy="1534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0241" y="2188498"/>
            <a:ext cx="3130385" cy="2608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46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579</Words>
  <Application>Microsoft Office PowerPoint</Application>
  <PresentationFormat>Экран (4:3)</PresentationFormat>
  <Paragraphs>90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 этап - исследовательский</vt:lpstr>
      <vt:lpstr>Презентация PowerPoint</vt:lpstr>
      <vt:lpstr>3 этап - заключительный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</dc:creator>
  <cp:lastModifiedBy>Катя</cp:lastModifiedBy>
  <cp:revision>27</cp:revision>
  <dcterms:created xsi:type="dcterms:W3CDTF">2014-02-25T08:40:02Z</dcterms:created>
  <dcterms:modified xsi:type="dcterms:W3CDTF">2015-10-21T16:08:31Z</dcterms:modified>
</cp:coreProperties>
</file>