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9" r:id="rId5"/>
    <p:sldId id="272" r:id="rId6"/>
    <p:sldId id="273" r:id="rId7"/>
    <p:sldId id="269" r:id="rId8"/>
    <p:sldId id="274" r:id="rId9"/>
    <p:sldId id="275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17993"/>
            <a:ext cx="4625752" cy="3958805"/>
          </a:xfrm>
          <a:prstGeom prst="rect">
            <a:avLst/>
          </a:prstGeom>
        </p:spPr>
      </p:pic>
      <p:sp>
        <p:nvSpPr>
          <p:cNvPr id="7" name="Месяц 6"/>
          <p:cNvSpPr>
            <a:spLocks noChangeAspect="1"/>
          </p:cNvSpPr>
          <p:nvPr/>
        </p:nvSpPr>
        <p:spPr>
          <a:xfrm rot="5400000">
            <a:off x="3473525" y="-2914294"/>
            <a:ext cx="2217848" cy="8855765"/>
          </a:xfrm>
          <a:prstGeom prst="moon">
            <a:avLst>
              <a:gd name="adj" fmla="val 66285"/>
            </a:avLst>
          </a:prstGeom>
          <a:gradFill>
            <a:gsLst>
              <a:gs pos="0">
                <a:schemeClr val="bg1"/>
              </a:gs>
              <a:gs pos="3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</a:rPr>
              <a:t>Укрепление опорно – двигательного аппарата старших дошкольников посредством фитбол - гимнастики 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292080" y="4437112"/>
            <a:ext cx="3189951" cy="136815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МБДОУ «Детский сад № 22»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г. Чебоксары </a:t>
            </a:r>
          </a:p>
          <a:p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ТИМОФЕЕВА ГАЛИНА ИВАНОВНА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0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09" y="16804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Этапы обучения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686" y="1268760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</a:t>
            </a:r>
            <a:r>
              <a:rPr lang="ru-RU" sz="17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 детей садиться и удерживать равновесие на мяче. Этот этап я провожу индивидуально  с каждым ребёнком, страхуя его сбоку или сзади. </a:t>
            </a: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7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следующем этапе: </a:t>
            </a:r>
          </a:p>
          <a:p>
            <a:pPr algn="just" fontAlgn="base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  покачиваться и подпрыгивать на фитболах</a:t>
            </a:r>
          </a:p>
          <a:p>
            <a:pPr algn="just" fontAlgn="base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тренировать способность удерживать равновесие;</a:t>
            </a:r>
          </a:p>
          <a:p>
            <a:pPr algn="just" fontAlgn="base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формировать умение выполнять упражнения из разных исходных положениях;</a:t>
            </a:r>
          </a:p>
          <a:p>
            <a:pPr algn="just" fontAlgn="base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формировать и закреплять навык правильной осанки;</a:t>
            </a:r>
          </a:p>
          <a:p>
            <a:pPr algn="just" fontAlgn="base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учиться выполнять упражнение в паре со сверстниками, танцевальные движения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дети выполняют сначала в медленном, а затем в медленном или среднем темпе. Продолжительность прыжков на мяче на первых занятиях не должна превышать 2-4 минуты, что связано с большой нагрузкой на мелкие мышцы спины.</a:t>
            </a:r>
          </a:p>
          <a:p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Оздоровительная работа при организации непосредственно образовательной деятельности с использованием фитболов  строится на основных принципах.</a:t>
            </a:r>
          </a:p>
          <a:p>
            <a:r>
              <a:rPr lang="ru-RU" sz="17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подбор мячей, упражнений и методов организации деятельности в соответствии с возрастом и возможностями детей.</a:t>
            </a:r>
          </a:p>
          <a:p>
            <a:r>
              <a:rPr lang="ru-RU" sz="17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Постепенность</a:t>
            </a: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 простого к сложному.</a:t>
            </a:r>
          </a:p>
          <a:p>
            <a:r>
              <a:rPr lang="ru-RU" sz="17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упражнений.</a:t>
            </a:r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05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1036" y="404664"/>
            <a:ext cx="8229600" cy="1224136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Анализ работы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637" y="1844824"/>
            <a:ext cx="81307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проделанной работы показал, что оздоровительный эффект фитболов при оптимальной и систематической нагрузке укрепил мышечный корсет у детей, что привело к исправлению и формированию правильной осанки. Дети стали более гибкими, ловкими, подвижными, улучшилась координация движений. Организация непосредственно образовательной деятельности с использованием фитболов стимулирует двигательную активность детей, повышает интерес, снижает утомление и даёт положительный эмоциональный заряд, что приводит к эффективному процессу обучения двигательным умениям и навыкам.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Фитбол является не только уникальным оздоровительным " тренажёром", но может использоваться как обычный мяч в играх и эстафетах.</a:t>
            </a:r>
          </a:p>
          <a:p>
            <a:pPr lvl="0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453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1036" y="404664"/>
            <a:ext cx="8229600" cy="2376264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itbol-novyj_vid_sporta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3600400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131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28736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i="1" dirty="0" smtClean="0">
                <a:solidFill>
                  <a:srgbClr val="7030A0"/>
                </a:solidFill>
              </a:rPr>
              <a:t>Специальная гимнастика на надувных эластичных разноцветных мячах разного диаметра и конфигурации помогает расширить возможности воздействия на организм ребенка. </a:t>
            </a:r>
          </a:p>
          <a:p>
            <a:pPr lvl="0"/>
            <a:endParaRPr lang="ru-RU" sz="2800" i="1" dirty="0" smtClean="0">
              <a:solidFill>
                <a:srgbClr val="7030A0"/>
              </a:solidFill>
            </a:endParaRPr>
          </a:p>
          <a:p>
            <a:pPr lvl="0"/>
            <a:r>
              <a:rPr lang="ru-RU" sz="2800" b="1" i="1" dirty="0" err="1" smtClean="0">
                <a:solidFill>
                  <a:srgbClr val="7030A0"/>
                </a:solidFill>
              </a:rPr>
              <a:t>Фитбол</a:t>
            </a:r>
            <a:r>
              <a:rPr lang="ru-RU" sz="2800" b="1" i="1" dirty="0" smtClean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</a:rPr>
              <a:t>(«</a:t>
            </a:r>
            <a:r>
              <a:rPr lang="ru-RU" sz="2800" i="1" dirty="0" err="1" smtClean="0">
                <a:solidFill>
                  <a:srgbClr val="7030A0"/>
                </a:solidFill>
              </a:rPr>
              <a:t>fit</a:t>
            </a:r>
            <a:r>
              <a:rPr lang="ru-RU" sz="2800" i="1" dirty="0" smtClean="0">
                <a:solidFill>
                  <a:srgbClr val="7030A0"/>
                </a:solidFill>
              </a:rPr>
              <a:t>» - оздоровление, «</a:t>
            </a:r>
            <a:r>
              <a:rPr lang="ru-RU" sz="2800" i="1" dirty="0" err="1" smtClean="0">
                <a:solidFill>
                  <a:srgbClr val="7030A0"/>
                </a:solidFill>
              </a:rPr>
              <a:t>ball</a:t>
            </a:r>
            <a:r>
              <a:rPr lang="ru-RU" sz="2800" i="1" dirty="0" smtClean="0">
                <a:solidFill>
                  <a:srgbClr val="7030A0"/>
                </a:solidFill>
              </a:rPr>
              <a:t>» - мяч).  </a:t>
            </a:r>
            <a:r>
              <a:rPr lang="ru-RU" sz="2800" i="1" dirty="0" err="1" smtClean="0">
                <a:solidFill>
                  <a:srgbClr val="7030A0"/>
                </a:solidFill>
              </a:rPr>
              <a:t>Фитбол</a:t>
            </a:r>
            <a:r>
              <a:rPr lang="ru-RU" sz="2800" i="1" dirty="0" smtClean="0">
                <a:solidFill>
                  <a:srgbClr val="7030A0"/>
                </a:solidFill>
              </a:rPr>
              <a:t> в переводе с английского, означает мяч для опоры, диаметром 45-75 см, используемый в оздоровительных целях (С.В. Веселовская, О.Ю. </a:t>
            </a:r>
            <a:r>
              <a:rPr lang="ru-RU" sz="2800" i="1" dirty="0" err="1" smtClean="0">
                <a:solidFill>
                  <a:srgbClr val="7030A0"/>
                </a:solidFill>
              </a:rPr>
              <a:t>Сверчкова</a:t>
            </a:r>
            <a:r>
              <a:rPr lang="ru-RU" sz="2800" i="1" dirty="0" smtClean="0">
                <a:solidFill>
                  <a:srgbClr val="7030A0"/>
                </a:solidFill>
              </a:rPr>
              <a:t>, Т.В. </a:t>
            </a:r>
            <a:r>
              <a:rPr lang="ru-RU" sz="2800" i="1" dirty="0" err="1" smtClean="0">
                <a:solidFill>
                  <a:srgbClr val="7030A0"/>
                </a:solidFill>
              </a:rPr>
              <a:t>Левчинкова</a:t>
            </a:r>
            <a:r>
              <a:rPr lang="ru-RU" sz="2800" i="1" dirty="0" smtClean="0">
                <a:solidFill>
                  <a:srgbClr val="7030A0"/>
                </a:solidFill>
              </a:rPr>
              <a:t>, 1998).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09" y="16804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Фитбол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гимнастика  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24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28736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Теоретической базой опыта по использованию больших гимнастических мячей являются научные труды, современные достижения педагогов – исследователей и психологов В.Т. Кудрявцева, Б.Б. Егорова; Ю.А Лебедева, И.К.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Шилковой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М.Ю.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Картушина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О.Н. Моргуновой; Г.В. Каштановой; М.А.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Руновой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Ж.Е.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Фирилева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Е.Г. Сайкина; Е.Н. Вареника и др. в области разработки способов сохранения и укрепления здоровья детей, профилактики и укрепления  опорно-двигательного аппарата.</a:t>
            </a:r>
            <a:endParaRPr lang="ru-RU" sz="2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09" y="16804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Теоретические основы опыта: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24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28736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укреплению  мышечного корсета (мышц рук и плечевого пояса, брюшного пресса, спины и таза, мышц ног и свода стопы);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развитию функции равновесия и вестибулярного аппарата, координации движений, как необходимое условие для сохранения правильной осанки;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развитию двигательной сферы ребенка и его физических качеств: выносливости, ловкости, быстроты, гибкости.</a:t>
            </a:r>
          </a:p>
          <a:p>
            <a:pPr lvl="0"/>
            <a:endParaRPr lang="ru-RU" sz="800" dirty="0" smtClean="0">
              <a:solidFill>
                <a:srgbClr val="7030A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улучшению функционирования сердечно - сосудистой и дыхательной систем;</a:t>
            </a:r>
          </a:p>
          <a:p>
            <a:pPr lvl="0"/>
            <a:endParaRPr lang="ru-RU" sz="2000" dirty="0" smtClean="0">
              <a:solidFill>
                <a:srgbClr val="7030A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совершенствованию функций организма, повышению его защитных свойств и устойчивости к заболеваниям.</a:t>
            </a:r>
          </a:p>
          <a:p>
            <a:pPr lvl="0"/>
            <a:endParaRPr lang="ru-RU" sz="2000" dirty="0" smtClean="0">
              <a:solidFill>
                <a:srgbClr val="7030A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улучшению коммуникативной  и эмоционально-волевой сферы.</a:t>
            </a:r>
          </a:p>
          <a:p>
            <a:pPr marL="342900" indent="-342900">
              <a:lnSpc>
                <a:spcPct val="80000"/>
              </a:lnSpc>
            </a:pP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09" y="16804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Фитбол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гимнастика  способствует: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24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28736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3200" u="sng" dirty="0" smtClean="0">
                <a:solidFill>
                  <a:srgbClr val="7030A0"/>
                </a:solidFill>
              </a:rPr>
              <a:t>нестабильная опора</a:t>
            </a:r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200" dirty="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3200" u="sng" dirty="0" smtClean="0">
                <a:solidFill>
                  <a:srgbClr val="7030A0"/>
                </a:solidFill>
              </a:rPr>
              <a:t>эмоциональное воздействие</a:t>
            </a:r>
          </a:p>
          <a:p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200" u="sng" dirty="0" smtClean="0">
                <a:solidFill>
                  <a:srgbClr val="7030A0"/>
                </a:solidFill>
              </a:rPr>
              <a:t>цветовое воздействие</a:t>
            </a:r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200" dirty="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3200" u="sng" dirty="0" smtClean="0">
                <a:solidFill>
                  <a:srgbClr val="7030A0"/>
                </a:solidFill>
              </a:rPr>
              <a:t>вибрационное воздействие</a:t>
            </a:r>
            <a:endParaRPr lang="ru-RU" sz="3200" dirty="0" smtClean="0">
              <a:solidFill>
                <a:srgbClr val="7030A0"/>
              </a:solidFill>
            </a:endParaRPr>
          </a:p>
          <a:p>
            <a:pPr lvl="0"/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09" y="16804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Большие гимнастические мячи (</a:t>
            </a:r>
            <a:r>
              <a:rPr lang="ru-RU" sz="3600" b="1" dirty="0" err="1" smtClean="0">
                <a:solidFill>
                  <a:srgbClr val="0070C0"/>
                </a:solidFill>
              </a:rPr>
              <a:t>фитболы</a:t>
            </a:r>
            <a:r>
              <a:rPr lang="ru-RU" sz="3600" b="1" dirty="0" smtClean="0">
                <a:solidFill>
                  <a:srgbClr val="0070C0"/>
                </a:solidFill>
              </a:rPr>
              <a:t>) имеют свои особенности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24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2873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ru-RU" sz="2500" i="1" dirty="0" smtClean="0">
                <a:solidFill>
                  <a:srgbClr val="7030A0"/>
                </a:solidFill>
              </a:rPr>
              <a:t>необходимость приобретения большого количества мячей различного диаметра </a:t>
            </a:r>
          </a:p>
          <a:p>
            <a:pPr lvl="0">
              <a:buFont typeface="Wingdings" pitchFamily="2" charset="2"/>
              <a:buChar char="§"/>
            </a:pPr>
            <a:r>
              <a:rPr lang="ru-RU" sz="2500" i="1" dirty="0" smtClean="0">
                <a:solidFill>
                  <a:srgbClr val="7030A0"/>
                </a:solidFill>
              </a:rPr>
              <a:t>необходимость составить расписание непосредственно образовательной деятельности таким образом, чтобы можно было заниматься по подгруппам;</a:t>
            </a:r>
          </a:p>
          <a:p>
            <a:pPr lvl="0">
              <a:buFont typeface="Wingdings" pitchFamily="2" charset="2"/>
              <a:buChar char="§"/>
            </a:pPr>
            <a:r>
              <a:rPr lang="ru-RU" sz="2500" i="1" dirty="0" smtClean="0">
                <a:solidFill>
                  <a:srgbClr val="7030A0"/>
                </a:solidFill>
              </a:rPr>
              <a:t>использование большой площади для хранения мячей;</a:t>
            </a:r>
          </a:p>
          <a:p>
            <a:pPr lvl="0">
              <a:buFont typeface="Wingdings" pitchFamily="2" charset="2"/>
              <a:buChar char="§"/>
            </a:pPr>
            <a:r>
              <a:rPr lang="ru-RU" sz="2500" i="1" dirty="0" smtClean="0">
                <a:solidFill>
                  <a:srgbClr val="7030A0"/>
                </a:solidFill>
              </a:rPr>
              <a:t>сложность в  осуществлении страховки детей;</a:t>
            </a:r>
          </a:p>
          <a:p>
            <a:pPr lvl="0">
              <a:buFont typeface="Wingdings" pitchFamily="2" charset="2"/>
              <a:buChar char="§"/>
            </a:pPr>
            <a:r>
              <a:rPr lang="ru-RU" sz="2500" i="1" dirty="0" smtClean="0">
                <a:solidFill>
                  <a:srgbClr val="7030A0"/>
                </a:solidFill>
              </a:rPr>
              <a:t>недостаточное количество методической литературы для организации    двигательной деятельности дошкольников с использованием мячей - </a:t>
            </a:r>
            <a:r>
              <a:rPr lang="ru-RU" sz="2500" i="1" dirty="0" err="1" smtClean="0">
                <a:solidFill>
                  <a:srgbClr val="7030A0"/>
                </a:solidFill>
              </a:rPr>
              <a:t>фитболов</a:t>
            </a:r>
            <a:r>
              <a:rPr lang="ru-RU" sz="2500" i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pPr lvl="0"/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09" y="16804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Трудности  использования мячей - </a:t>
            </a:r>
            <a:r>
              <a:rPr lang="ru-RU" sz="3200" b="1" dirty="0" err="1" smtClean="0">
                <a:solidFill>
                  <a:srgbClr val="0070C0"/>
                </a:solidFill>
              </a:rPr>
              <a:t>фитболов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 практике дошкольного учреждения</a:t>
            </a:r>
            <a:endParaRPr lang="ru-RU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24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Состояние осанки у старших дошкольников (результат анализа медицинских карт</a:t>
            </a: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785926"/>
          <a:ext cx="8215369" cy="3889070"/>
        </p:xfrm>
        <a:graphic>
          <a:graphicData uri="http://schemas.openxmlformats.org/drawingml/2006/table">
            <a:tbl>
              <a:tblPr/>
              <a:tblGrid>
                <a:gridCol w="2954152"/>
                <a:gridCol w="746719"/>
                <a:gridCol w="746719"/>
                <a:gridCol w="746719"/>
                <a:gridCol w="746719"/>
                <a:gridCol w="746719"/>
                <a:gridCol w="1527622"/>
              </a:tblGrid>
              <a:tr h="5000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Вид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осанки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выявленным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нарушением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осанки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незначительным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нарушением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осанки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Правильная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осанка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09" y="16804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Этапы обучения: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www.coolreferat.com/ref-1_926833181-6782.coolpic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4" y="3933056"/>
            <a:ext cx="2304256" cy="27089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522528" y="1397675"/>
            <a:ext cx="793790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i="1" dirty="0">
                <a:solidFill>
                  <a:srgbClr val="7030A0"/>
                </a:solidFill>
              </a:rPr>
              <a:t>Работу по использованию больших гимнастических мячей-фитболов в ходе непосредственно образовательной деятельности мы начинаем осуществлять в старшем дошкольном возрасте, хотя некоторые источники методической литературы  предлагают применять их уже со второй младшей группы. </a:t>
            </a:r>
            <a:endParaRPr lang="ru-RU" sz="1700" i="1" dirty="0" smtClean="0">
              <a:solidFill>
                <a:srgbClr val="7030A0"/>
              </a:solidFill>
            </a:endParaRPr>
          </a:p>
          <a:p>
            <a:pPr algn="just"/>
            <a:r>
              <a:rPr lang="ru-RU" sz="17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этапе  по фитбол - гимнастике прежде всего я предоставляю детям возможность познакомиться с новым оборудованием - поиграть с мячами. Продолжительность этого этапа 2-3 непосредственно образовательных деятельности. Мяч по популярности занимает первое место в царстве детской игры. Он притягивает к себе, стимулирует фантазию и двигательное творчество.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2528" y="3951750"/>
            <a:ext cx="52736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7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Особое внимание обращается на то, чтобы посадка на мяче была правильной, а именно : угол между туловищем и бедром, бедром и голенью, голенью и стопой равен 90 градусов, голова приподнята, спина выпрямлена, руки фиксируют мяч ладонями сзади, ноги на ширине плеч, стопы параллельны друг другу. </a:t>
            </a:r>
          </a:p>
          <a:p>
            <a:pPr lvl="0"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на мяче ребенок должен сидеть, как на стуле)</a:t>
            </a:r>
            <a:endParaRPr lang="ru-RU" sz="17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6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09" y="16804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Этапы обучения: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528" y="1397675"/>
            <a:ext cx="7937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работу на мячах с детьми, необходимо с правильного подбора мяча. </a:t>
            </a:r>
          </a:p>
          <a:p>
            <a:pPr algn="just"/>
            <a:r>
              <a:rPr lang="ru-RU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необходимо знать возраст ребенка и длину руки: для детей  4-5 лет и детей  5-6 лет при длине рук  — 46-55 см, диаметр мяча должен быть   45 см - 50 см, для детей   6-10 лет при длине рук  — 56—65 см - 55 см; для детей  ростом от 150-165 см. при длине рук — 66—80 см нужен мяч диаметром 65 см.; для детей и взрослых, имеющих рост 170-190 см, при длине рук — 81—90 см -  мяч диаметром 75 см.</a:t>
            </a:r>
          </a:p>
        </p:txBody>
      </p:sp>
    </p:spTree>
    <p:extLst>
      <p:ext uri="{BB962C8B-B14F-4D97-AF65-F5344CB8AC3E}">
        <p14:creationId xmlns="" xmlns:p14="http://schemas.microsoft.com/office/powerpoint/2010/main" val="3966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675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Фитбол - гимнастика  </vt:lpstr>
      <vt:lpstr>Теоретические основы опыта:</vt:lpstr>
      <vt:lpstr>Фитбол - гимнастика  способствует:</vt:lpstr>
      <vt:lpstr>Большие гимнастические мячи (фитболы) имеют свои особенности</vt:lpstr>
      <vt:lpstr>Трудности  использования мячей - фитболов  в практике дошкольного учреждения</vt:lpstr>
      <vt:lpstr>Состояние осанки у старших дошкольников (результат анализа медицинских карт)  </vt:lpstr>
      <vt:lpstr>Этапы обучения:</vt:lpstr>
      <vt:lpstr>Этапы обучения:</vt:lpstr>
      <vt:lpstr>Этапы обучения</vt:lpstr>
      <vt:lpstr>Анализ работы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УКРЕПЛЕНИЕ ОПОРНО _ ДВИГАТЕЛЬНОГО АППАРАТА СТАРШИХ ДОШКОЛЬНИКОВ ПОСРЕДСТВОМ ФИТБОЛ _ ГИМНАСТИКИ</dc:title>
  <dc:creator>asus</dc:creator>
  <cp:lastModifiedBy>22</cp:lastModifiedBy>
  <cp:revision>31</cp:revision>
  <dcterms:created xsi:type="dcterms:W3CDTF">2013-09-19T13:22:14Z</dcterms:created>
  <dcterms:modified xsi:type="dcterms:W3CDTF">2013-10-30T07:35:09Z</dcterms:modified>
</cp:coreProperties>
</file>