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70" r:id="rId5"/>
    <p:sldId id="263" r:id="rId6"/>
    <p:sldId id="271" r:id="rId7"/>
    <p:sldId id="272" r:id="rId8"/>
    <p:sldId id="273" r:id="rId9"/>
    <p:sldId id="264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6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699792" y="620688"/>
            <a:ext cx="5976664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600" b="1" i="0" u="none" strike="noStrike" kern="120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1571612"/>
            <a:ext cx="7267844" cy="4881724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r>
              <a:rPr lang="ru-RU" sz="2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Учебно-исследовательская работа</a:t>
            </a:r>
          </a:p>
          <a:p>
            <a:r>
              <a:rPr lang="ru-RU" sz="2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           «Загадки зеленого листа»</a:t>
            </a:r>
          </a:p>
          <a:p>
            <a:endParaRPr lang="ru-RU" sz="2400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dirty="0" smtClean="0">
              <a:solidFill>
                <a:schemeClr val="tx1"/>
              </a:solidFill>
            </a:endParaRPr>
          </a:p>
          <a:p>
            <a:pPr algn="r"/>
            <a:endParaRPr lang="ru-RU" sz="1800" dirty="0" smtClean="0">
              <a:solidFill>
                <a:schemeClr val="tx1"/>
              </a:solidFill>
            </a:endParaRPr>
          </a:p>
          <a:p>
            <a:pPr algn="r"/>
            <a:r>
              <a:rPr lang="ru-RU" sz="1800" dirty="0" smtClean="0">
                <a:solidFill>
                  <a:schemeClr val="tx1"/>
                </a:solidFill>
              </a:rPr>
              <a:t>Учащиеся:</a:t>
            </a:r>
          </a:p>
          <a:p>
            <a:pPr algn="r"/>
            <a:r>
              <a:rPr lang="ru-RU" sz="1800" dirty="0" err="1" smtClean="0">
                <a:solidFill>
                  <a:schemeClr val="tx1"/>
                </a:solidFill>
              </a:rPr>
              <a:t>Докичева</a:t>
            </a:r>
            <a:r>
              <a:rPr lang="ru-RU" sz="1800" dirty="0" smtClean="0">
                <a:solidFill>
                  <a:schemeClr val="tx1"/>
                </a:solidFill>
              </a:rPr>
              <a:t> Маргарита, 4 класс</a:t>
            </a:r>
          </a:p>
          <a:p>
            <a:pPr algn="r"/>
            <a:r>
              <a:rPr lang="ru-RU" sz="1800" dirty="0" err="1" smtClean="0">
                <a:solidFill>
                  <a:schemeClr val="tx1"/>
                </a:solidFill>
              </a:rPr>
              <a:t>Подчезерцева</a:t>
            </a:r>
            <a:r>
              <a:rPr lang="ru-RU" sz="1800" dirty="0" smtClean="0">
                <a:solidFill>
                  <a:schemeClr val="tx1"/>
                </a:solidFill>
              </a:rPr>
              <a:t> Дарья, 4 класс </a:t>
            </a:r>
          </a:p>
          <a:p>
            <a:pPr algn="r"/>
            <a:r>
              <a:rPr lang="ru-RU" sz="1800" dirty="0" err="1" smtClean="0">
                <a:solidFill>
                  <a:schemeClr val="tx1"/>
                </a:solidFill>
              </a:rPr>
              <a:t>Чубреев</a:t>
            </a:r>
            <a:r>
              <a:rPr lang="ru-RU" sz="1800" dirty="0" smtClean="0">
                <a:solidFill>
                  <a:schemeClr val="tx1"/>
                </a:solidFill>
              </a:rPr>
              <a:t> Вячеслав, 4 класс </a:t>
            </a:r>
          </a:p>
          <a:p>
            <a:pPr algn="r"/>
            <a:r>
              <a:rPr lang="ru-RU" sz="1800" dirty="0" err="1" smtClean="0">
                <a:solidFill>
                  <a:schemeClr val="tx1"/>
                </a:solidFill>
              </a:rPr>
              <a:t>Шарипов</a:t>
            </a:r>
            <a:r>
              <a:rPr lang="ru-RU" sz="1800" dirty="0" smtClean="0">
                <a:solidFill>
                  <a:schemeClr val="tx1"/>
                </a:solidFill>
              </a:rPr>
              <a:t> Никита, 4 класс</a:t>
            </a:r>
          </a:p>
          <a:p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Клюевка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2014</a:t>
            </a:r>
          </a:p>
          <a:p>
            <a:pPr>
              <a:spcBef>
                <a:spcPts val="0"/>
              </a:spcBef>
            </a:pP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14546" y="571480"/>
            <a:ext cx="6357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latin typeface="Monotype Corsiva" pitchFamily="66" charset="0"/>
              </a:rPr>
              <a:t>МБОУ «</a:t>
            </a:r>
            <a:r>
              <a:rPr lang="ru-RU" sz="2800" b="1" u="sng" dirty="0" err="1" smtClean="0">
                <a:latin typeface="Monotype Corsiva" pitchFamily="66" charset="0"/>
              </a:rPr>
              <a:t>Клюевская</a:t>
            </a:r>
            <a:r>
              <a:rPr lang="ru-RU" sz="2800" b="1" u="sng" dirty="0" smtClean="0">
                <a:latin typeface="Monotype Corsiva" pitchFamily="66" charset="0"/>
              </a:rPr>
              <a:t> СОШ»</a:t>
            </a:r>
            <a:endParaRPr lang="ru-RU" sz="2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 marL="514350" indent="-514350">
              <a:buNone/>
            </a:pPr>
            <a:r>
              <a:rPr lang="ru-RU" b="1" dirty="0" smtClean="0">
                <a:solidFill>
                  <a:srgbClr val="009900"/>
                </a:solidFill>
              </a:rPr>
              <a:t>      Фотосинтез </a:t>
            </a:r>
            <a:r>
              <a:rPr lang="ru-RU" b="1" dirty="0" smtClean="0"/>
              <a:t>- </a:t>
            </a:r>
            <a:r>
              <a:rPr lang="ru-RU" dirty="0" smtClean="0"/>
              <a:t>это процесс, в котором зеленое растение из неорганических веществ (углекислого газа и воды) образует органические вещества (крахмал, сахара) и кислород   с использованием энергии солнечного света. </a:t>
            </a:r>
            <a:endParaRPr lang="ru-RU" b="1" dirty="0" smtClean="0"/>
          </a:p>
        </p:txBody>
      </p:sp>
      <p:pic>
        <p:nvPicPr>
          <p:cNvPr id="4" name="Рисунок 3" descr="http://dic.academic.ru/pictures/enc_colier/image478.jp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86" y="3929066"/>
            <a:ext cx="7500990" cy="1714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u="sng" dirty="0">
                <a:solidFill>
                  <a:srgbClr val="009900"/>
                </a:solidFill>
              </a:rPr>
              <a:t>Обнаружение органических веществ в растениях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Обнаружение органических веществ с помощью йодной воды. </a:t>
            </a:r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None/>
            </a:pPr>
            <a:r>
              <a:rPr lang="ru-RU" dirty="0" smtClean="0"/>
              <a:t>     При опускании куска</a:t>
            </a:r>
          </a:p>
          <a:p>
            <a:pPr marL="514350" indent="-514350">
              <a:buNone/>
            </a:pPr>
            <a:r>
              <a:rPr lang="ru-RU" dirty="0" smtClean="0"/>
              <a:t>     белого хлеба в йодную</a:t>
            </a:r>
          </a:p>
          <a:p>
            <a:pPr marL="514350" indent="-514350">
              <a:buNone/>
            </a:pPr>
            <a:r>
              <a:rPr lang="ru-RU" dirty="0" smtClean="0"/>
              <a:t>      воду, он стал</a:t>
            </a:r>
          </a:p>
          <a:p>
            <a:pPr marL="514350" indent="-514350">
              <a:buNone/>
            </a:pPr>
            <a:r>
              <a:rPr lang="ru-RU" dirty="0" smtClean="0"/>
              <a:t>      фиолетовым. </a:t>
            </a:r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None/>
            </a:pP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714876" y="1500174"/>
            <a:ext cx="4038600" cy="4525963"/>
          </a:xfrm>
        </p:spPr>
        <p:txBody>
          <a:bodyPr>
            <a:normAutofit lnSpcReduction="10000"/>
          </a:bodyPr>
          <a:lstStyle/>
          <a:p>
            <a:endParaRPr lang="ru-RU"/>
          </a:p>
        </p:txBody>
      </p:sp>
      <p:pic>
        <p:nvPicPr>
          <p:cNvPr id="4" name="Рисунок 3" descr="C:\Users\евгения\Desktop\Новая папка\SS105784.JP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2" y="1500174"/>
            <a:ext cx="4143404" cy="47149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1143000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009900"/>
                </a:solidFill>
              </a:rPr>
              <a:t/>
            </a:r>
            <a:br>
              <a:rPr lang="ru-RU" b="1" u="sng" dirty="0" smtClean="0">
                <a:solidFill>
                  <a:srgbClr val="009900"/>
                </a:solidFill>
              </a:rPr>
            </a:br>
            <a:r>
              <a:rPr lang="ru-RU" b="1" u="sng" dirty="0" smtClean="0">
                <a:solidFill>
                  <a:srgbClr val="009900"/>
                </a:solidFill>
              </a:rPr>
              <a:t>Обнаружение органических веществ в растениях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2. </a:t>
            </a:r>
            <a:r>
              <a:rPr lang="ru-RU" dirty="0"/>
              <a:t>Опустив лист пеларгонии в йодную воду, лист не окрасился, а остался по-прежнему зеленым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Содержимое 4" descr="C:\Users\евгения\Desktop\Новая папка\SS105767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571612"/>
            <a:ext cx="4000527" cy="48577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009900"/>
                </a:solidFill>
              </a:rPr>
              <a:t>Обнаружение органических веществ в растениях</a:t>
            </a:r>
            <a:endParaRPr lang="ru-RU" dirty="0"/>
          </a:p>
        </p:txBody>
      </p:sp>
      <p:pic>
        <p:nvPicPr>
          <p:cNvPr id="5" name="Содержимое 4" descr="C:\Users\евгения\Desktop\Новая папка\SS105757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1500174"/>
            <a:ext cx="3000396" cy="264320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00634"/>
          </a:xfrm>
        </p:spPr>
        <p:txBody>
          <a:bodyPr/>
          <a:lstStyle/>
          <a:p>
            <a:pPr marL="514350" indent="-514350">
              <a:buNone/>
            </a:pPr>
            <a:r>
              <a:rPr lang="ru-RU" dirty="0" smtClean="0"/>
              <a:t>3. Удаление хлорофилла в кипящем спирте</a:t>
            </a:r>
          </a:p>
          <a:p>
            <a:pPr marL="514350" indent="-514350">
              <a:buNone/>
            </a:pPr>
            <a:endParaRPr lang="ru-RU" dirty="0"/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None/>
            </a:pPr>
            <a:endParaRPr lang="ru-RU" dirty="0"/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None/>
            </a:pPr>
            <a:r>
              <a:rPr lang="ru-RU" dirty="0" smtClean="0"/>
              <a:t>4. Лист стал бесцветным, без хлорофилла </a:t>
            </a:r>
            <a:endParaRPr lang="ru-RU" dirty="0"/>
          </a:p>
        </p:txBody>
      </p:sp>
      <p:pic>
        <p:nvPicPr>
          <p:cNvPr id="6" name="Рисунок 5" descr="C:\Users\евгения\Desktop\Новая папка\SS105758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4286256"/>
            <a:ext cx="3095624" cy="2321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009900"/>
                </a:solidFill>
              </a:rPr>
              <a:t>Обнаружение органических веществ в растениях</a:t>
            </a:r>
            <a:endParaRPr lang="ru-RU" dirty="0"/>
          </a:p>
        </p:txBody>
      </p:sp>
      <p:pic>
        <p:nvPicPr>
          <p:cNvPr id="5" name="Содержимое 4" descr="C:\Users\евгения\Desktop\Новая папка\SS105770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1500174"/>
            <a:ext cx="4429156" cy="492922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5.  После удаления  хлорофилла, лист опустили в йодную воду, он стал приобретать фиолетовую окраску, следовательно он содержит органические вещества (крахмал)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725470"/>
          </a:xfrm>
        </p:spPr>
        <p:txBody>
          <a:bodyPr>
            <a:noAutofit/>
          </a:bodyPr>
          <a:lstStyle/>
          <a:p>
            <a:r>
              <a:rPr lang="ru-RU" sz="3200" b="1" u="sng" dirty="0" smtClean="0">
                <a:solidFill>
                  <a:srgbClr val="009900"/>
                </a:solidFill>
              </a:rPr>
              <a:t/>
            </a:r>
            <a:br>
              <a:rPr lang="ru-RU" sz="3200" b="1" u="sng" dirty="0" smtClean="0">
                <a:solidFill>
                  <a:srgbClr val="009900"/>
                </a:solidFill>
              </a:rPr>
            </a:br>
            <a:r>
              <a:rPr lang="ru-RU" sz="3200" b="1" u="sng" dirty="0" smtClean="0">
                <a:solidFill>
                  <a:srgbClr val="009900"/>
                </a:solidFill>
              </a:rPr>
              <a:t>Обнаружение органических веществ в растениях</a:t>
            </a:r>
            <a:endParaRPr lang="ru-RU" sz="3200" dirty="0"/>
          </a:p>
        </p:txBody>
      </p:sp>
      <p:pic>
        <p:nvPicPr>
          <p:cNvPr id="5" name="Содержимое 4" descr="C:\Users\евгения\Desktop\Новая папка\SS105769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1000108"/>
            <a:ext cx="2857520" cy="264320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00496" y="1285860"/>
            <a:ext cx="4686304" cy="535785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6. </a:t>
            </a:r>
            <a:r>
              <a:rPr lang="ru-RU" dirty="0"/>
              <a:t>Лист пеларгонии, который находился в конверте из фольги в течении одной недели обработали таким же способом, но после обесцвечивания, </a:t>
            </a:r>
            <a:r>
              <a:rPr lang="ru-RU" b="1" u="sng" dirty="0"/>
              <a:t>лист не изменил </a:t>
            </a:r>
            <a:r>
              <a:rPr lang="ru-RU" b="1" u="sng" dirty="0" smtClean="0"/>
              <a:t>окраску, </a:t>
            </a:r>
            <a:r>
              <a:rPr lang="ru-RU" dirty="0" smtClean="0"/>
              <a:t>следовательно,  </a:t>
            </a:r>
            <a:r>
              <a:rPr lang="ru-RU" dirty="0"/>
              <a:t>что в листьях образуется органическое вещество, и этот процесс происходит </a:t>
            </a:r>
            <a:r>
              <a:rPr lang="ru-RU" b="1" u="sng" dirty="0"/>
              <a:t>только в присутствии солнечного света</a:t>
            </a:r>
            <a:r>
              <a:rPr lang="ru-RU" dirty="0"/>
              <a:t>.</a:t>
            </a:r>
          </a:p>
        </p:txBody>
      </p:sp>
      <p:pic>
        <p:nvPicPr>
          <p:cNvPr id="6" name="Рисунок 5" descr="C:\Users\евгения\Desktop\Новая папка\SS105772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3786190"/>
            <a:ext cx="2928958" cy="2714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C:\Users\евгения\Desktop\Новая папка\SS105773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928794" y="285728"/>
            <a:ext cx="5357850" cy="471490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14282" y="4929198"/>
            <a:ext cx="8715436" cy="157163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2400" dirty="0" smtClean="0"/>
              <a:t>Органические </a:t>
            </a:r>
            <a:r>
              <a:rPr lang="ru-RU" sz="2400" dirty="0"/>
              <a:t>вещества, образованные в процессе фотосинтеза </a:t>
            </a:r>
            <a:r>
              <a:rPr lang="ru-RU" sz="2400" dirty="0" smtClean="0"/>
              <a:t>в зеленых </a:t>
            </a:r>
            <a:r>
              <a:rPr lang="ru-RU" sz="2400" dirty="0"/>
              <a:t>листьях необходимы растениям, животным и человеку для жизни. Образование органических веществ возможно в зеленых листьях растения только в присутствии солнечного света</a:t>
            </a:r>
            <a:r>
              <a:rPr lang="ru-RU" dirty="0"/>
              <a:t>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u="sng" dirty="0" smtClean="0">
                <a:solidFill>
                  <a:srgbClr val="009900"/>
                </a:solidFill>
              </a:rPr>
              <a:t>Выводы исследования</a:t>
            </a:r>
            <a:endParaRPr lang="ru-RU" u="sng" dirty="0">
              <a:solidFill>
                <a:srgbClr val="0099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357850"/>
          </a:xfrm>
        </p:spPr>
        <p:txBody>
          <a:bodyPr>
            <a:normAutofit fontScale="70000" lnSpcReduction="20000"/>
          </a:bodyPr>
          <a:lstStyle/>
          <a:p>
            <a:r>
              <a:rPr lang="ru-RU" sz="3400" dirty="0" smtClean="0"/>
              <a:t>Зеленый цвет растений зависит от наличия в них пигмента – хлорофилла</a:t>
            </a:r>
          </a:p>
          <a:p>
            <a:r>
              <a:rPr lang="ru-RU" sz="3400" dirty="0" smtClean="0"/>
              <a:t>Зеленый </a:t>
            </a:r>
            <a:r>
              <a:rPr lang="ru-RU" sz="3400" dirty="0"/>
              <a:t>цвет в растениях играет самую важную роль. Без хлорофилла процесс фотосинтеза </a:t>
            </a:r>
            <a:r>
              <a:rPr lang="ru-RU" sz="3400" dirty="0" smtClean="0"/>
              <a:t>невозможен.  </a:t>
            </a:r>
            <a:r>
              <a:rPr lang="ru-RU" sz="3400" dirty="0"/>
              <a:t>Растения    производят органическое вещество и кислород  в процессе фотосинтеза, которые  необходимы  для жизни других организмов.  Этот сложный процесс, который протекают в зелёных листьях, может идти только при наличии </a:t>
            </a:r>
            <a:r>
              <a:rPr lang="ru-RU" sz="3400" dirty="0" smtClean="0"/>
              <a:t>энергии Солнца</a:t>
            </a:r>
            <a:endParaRPr lang="ru-RU" sz="3400" dirty="0"/>
          </a:p>
          <a:p>
            <a:r>
              <a:rPr lang="ru-RU" sz="3400" dirty="0"/>
              <a:t>Поглощая углекислый газ и выделяя кислород, зеленые растения обогащают воздух  кислородом, необходимым для дыхания всех живых существ. Ни человек, ни животное, ни грибы, ни растения, лишенные хлорофилла  не могут усвоить энергию от </a:t>
            </a:r>
            <a:r>
              <a:rPr lang="ru-RU" sz="3400" dirty="0" smtClean="0"/>
              <a:t>солнца, это </a:t>
            </a:r>
            <a:r>
              <a:rPr lang="ru-RU" sz="3400" dirty="0"/>
              <a:t>может сделать только зеленое растение. Его роль на Земле наш выдающийся ученый  </a:t>
            </a:r>
            <a:r>
              <a:rPr lang="ru-RU" sz="3400" dirty="0" err="1"/>
              <a:t>Климент</a:t>
            </a:r>
            <a:r>
              <a:rPr lang="ru-RU" sz="3400" dirty="0"/>
              <a:t> Аркадьевич Тимирязев назвал космической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59293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9900"/>
                </a:solidFill>
              </a:rPr>
              <a:t>Тимирязев говорил: </a:t>
            </a:r>
          </a:p>
          <a:p>
            <a:pPr>
              <a:buNone/>
            </a:pPr>
            <a:r>
              <a:rPr lang="ru-RU" dirty="0" smtClean="0"/>
              <a:t>«Дайте самому лучшему повару сколько угодно солнечного света и целую речку чистой воды и попросите, чтобы из всего этого он приготовил вам сахар, крахмал, жиры и зерно, - он решит, что вы над ним смеётесь». Но то, что кажется совершенно фантастическим человеку, беспрестанно совершается в зелёных листьях растений в результате процесса фотосинтеза.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1500166" y="857232"/>
            <a:ext cx="7329494" cy="1752600"/>
          </a:xfrm>
        </p:spPr>
        <p:txBody>
          <a:bodyPr/>
          <a:lstStyle/>
          <a:p>
            <a:pPr>
              <a:buNone/>
            </a:pP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9900"/>
                </a:solidFill>
              </a:rPr>
              <a:t>Спасибо за внимание!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500042"/>
            <a:ext cx="8001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9900"/>
                </a:solidFill>
              </a:rPr>
              <a:t>Окружающая нас природа любит загадывать загадки…</a:t>
            </a:r>
            <a:endParaRPr lang="ru-RU" sz="36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00034" y="185736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Какова же роль зеленого листа для растения, человека, планеты? Какие процессы происходят в зеленом листе растений и при каких условиях?</a:t>
            </a:r>
          </a:p>
          <a:p>
            <a:pPr>
              <a:buNone/>
            </a:pPr>
            <a:r>
              <a:rPr lang="ru-RU" b="1" dirty="0" smtClean="0"/>
              <a:t> </a:t>
            </a:r>
            <a:r>
              <a:rPr lang="ru-RU" b="1" u="sng" dirty="0" smtClean="0"/>
              <a:t>гипотеза исследования: </a:t>
            </a:r>
          </a:p>
          <a:p>
            <a:pPr>
              <a:buNone/>
            </a:pPr>
            <a:r>
              <a:rPr lang="ru-RU" b="1" dirty="0" smtClean="0"/>
              <a:t>    если растения не будут зелеными, то все другие организмы на Земле погибнут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9900"/>
                </a:solidFill>
              </a:rPr>
              <a:t>Опыт </a:t>
            </a:r>
            <a:r>
              <a:rPr lang="ru-RU" dirty="0" err="1" smtClean="0">
                <a:solidFill>
                  <a:srgbClr val="009900"/>
                </a:solidFill>
              </a:rPr>
              <a:t>Ван-Гельмонта</a:t>
            </a:r>
            <a:endParaRPr lang="ru-RU" dirty="0">
              <a:solidFill>
                <a:srgbClr val="009900"/>
              </a:solidFill>
            </a:endParaRPr>
          </a:p>
        </p:txBody>
      </p:sp>
      <p:pic>
        <p:nvPicPr>
          <p:cNvPr id="4" name="Содержимое 3" descr="http://festival.1september.ru/articles/104448/img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 bwMode="auto">
          <a:xfrm>
            <a:off x="642910" y="1071546"/>
            <a:ext cx="7858180" cy="5429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9900"/>
                </a:solidFill>
              </a:rPr>
              <a:t>Опыт Джозефа Пристли</a:t>
            </a:r>
            <a:endParaRPr lang="ru-RU" dirty="0">
              <a:solidFill>
                <a:srgbClr val="009900"/>
              </a:solidFill>
            </a:endParaRPr>
          </a:p>
        </p:txBody>
      </p:sp>
      <p:pic>
        <p:nvPicPr>
          <p:cNvPr id="7" name="Содержимое 6" descr="http://festival.1september.ru/articles/104448/img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1000108"/>
            <a:ext cx="8215338" cy="5429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Швейцарский ученый Жан </a:t>
            </a:r>
            <a:r>
              <a:rPr lang="ru-RU" dirty="0" err="1" smtClean="0"/>
              <a:t>Сенебье</a:t>
            </a:r>
            <a:r>
              <a:rPr lang="ru-RU" dirty="0" smtClean="0"/>
              <a:t> в 1782  году окончательно установил, что днем при солнечном свете зелёные растения выделяют кислород.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К концу IX века окончательно стало известно, что растения поглощают листьями углекислый газ и образуют органические вещества.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b="1" u="sng" dirty="0" smtClean="0">
              <a:solidFill>
                <a:srgbClr val="009900"/>
              </a:solidFill>
            </a:endParaRPr>
          </a:p>
          <a:p>
            <a:pPr>
              <a:buNone/>
            </a:pPr>
            <a:r>
              <a:rPr lang="ru-RU" b="1" u="sng" dirty="0" smtClean="0">
                <a:solidFill>
                  <a:srgbClr val="009900"/>
                </a:solidFill>
              </a:rPr>
              <a:t>Цель работы</a:t>
            </a:r>
            <a:r>
              <a:rPr lang="ru-RU" b="1" u="sng" dirty="0">
                <a:solidFill>
                  <a:srgbClr val="009900"/>
                </a:solidFill>
              </a:rPr>
              <a:t>:</a:t>
            </a:r>
            <a:endParaRPr lang="ru-RU" u="sng" dirty="0">
              <a:solidFill>
                <a:srgbClr val="009900"/>
              </a:solidFill>
            </a:endParaRPr>
          </a:p>
          <a:p>
            <a:r>
              <a:rPr lang="ru-RU" dirty="0"/>
              <a:t>выяснить почему листья имеют зеленый цвет и какую роль играет зеленый цвет в жизни самого растения и других организмов</a:t>
            </a:r>
          </a:p>
          <a:p>
            <a:pPr>
              <a:buNone/>
            </a:pPr>
            <a:r>
              <a:rPr lang="ru-RU" b="1" u="sng" dirty="0">
                <a:solidFill>
                  <a:srgbClr val="009900"/>
                </a:solidFill>
              </a:rPr>
              <a:t>Для достижения цели были определены задачи:</a:t>
            </a:r>
            <a:endParaRPr lang="ru-RU" u="sng" dirty="0">
              <a:solidFill>
                <a:srgbClr val="009900"/>
              </a:solidFill>
            </a:endParaRPr>
          </a:p>
          <a:p>
            <a:pPr lvl="0"/>
            <a:r>
              <a:rPr lang="ru-RU" dirty="0"/>
              <a:t>Изучить литературу и определить роль растений на Земле;</a:t>
            </a:r>
            <a:endParaRPr lang="ru-RU" dirty="0" smtClean="0"/>
          </a:p>
          <a:p>
            <a:pPr lvl="0"/>
            <a:r>
              <a:rPr lang="ru-RU" dirty="0"/>
              <a:t>Выяснить от чего зависит цвет листьев у растений;</a:t>
            </a:r>
            <a:endParaRPr lang="ru-RU" dirty="0" smtClean="0"/>
          </a:p>
          <a:p>
            <a:pPr lvl="0"/>
            <a:r>
              <a:rPr lang="ru-RU" dirty="0"/>
              <a:t>Изучить процессы, происходящие в зеленых листьях;</a:t>
            </a:r>
            <a:endParaRPr lang="ru-RU" dirty="0" smtClean="0"/>
          </a:p>
          <a:p>
            <a:pPr lvl="0"/>
            <a:r>
              <a:rPr lang="ru-RU" dirty="0"/>
              <a:t>Провести практическое исследование процессов, происходящих в зеленых листьях. </a:t>
            </a:r>
            <a:endParaRPr lang="ru-RU" dirty="0" smtClean="0"/>
          </a:p>
          <a:p>
            <a:pPr>
              <a:buNone/>
            </a:pPr>
            <a:r>
              <a:rPr lang="ru-RU" b="1" u="sng" dirty="0" smtClean="0">
                <a:solidFill>
                  <a:srgbClr val="009900"/>
                </a:solidFill>
              </a:rPr>
              <a:t>Методы исследования:</a:t>
            </a:r>
            <a:endParaRPr lang="ru-RU" u="sng" dirty="0">
              <a:solidFill>
                <a:srgbClr val="009900"/>
              </a:solidFill>
            </a:endParaRPr>
          </a:p>
          <a:p>
            <a:pPr lvl="0"/>
            <a:r>
              <a:rPr lang="ru-RU" dirty="0"/>
              <a:t>Анализ литературы по проблеме исследования;</a:t>
            </a:r>
            <a:endParaRPr lang="ru-RU" dirty="0" smtClean="0"/>
          </a:p>
          <a:p>
            <a:pPr lvl="0"/>
            <a:r>
              <a:rPr lang="ru-RU" dirty="0"/>
              <a:t>Эксперимент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>
                <a:solidFill>
                  <a:srgbClr val="009900"/>
                </a:solidFill>
              </a:rPr>
              <a:t>Роль растений на Земле</a:t>
            </a:r>
            <a:endParaRPr lang="ru-RU" u="sng" dirty="0">
              <a:solidFill>
                <a:srgbClr val="0099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fontAlgn="base"/>
            <a:r>
              <a:rPr lang="ru-RU" dirty="0"/>
              <a:t>И</a:t>
            </a:r>
            <a:r>
              <a:rPr lang="ru-RU" dirty="0" smtClean="0"/>
              <a:t>сточник </a:t>
            </a:r>
            <a:r>
              <a:rPr lang="ru-RU" dirty="0"/>
              <a:t>питания, топлива и строительных материалов,  </a:t>
            </a:r>
            <a:r>
              <a:rPr lang="ru-RU" dirty="0" smtClean="0"/>
              <a:t>бумаги</a:t>
            </a:r>
            <a:r>
              <a:rPr lang="ru-RU" dirty="0"/>
              <a:t>, тканей и других </a:t>
            </a:r>
            <a:r>
              <a:rPr lang="ru-RU" dirty="0" smtClean="0"/>
              <a:t>продуктов</a:t>
            </a:r>
            <a:endParaRPr lang="ru-RU" dirty="0"/>
          </a:p>
          <a:p>
            <a:pPr fontAlgn="base">
              <a:buNone/>
            </a:pPr>
            <a:endParaRPr lang="ru-RU" dirty="0"/>
          </a:p>
          <a:p>
            <a:pPr fontAlgn="base"/>
            <a:r>
              <a:rPr lang="ru-RU" dirty="0"/>
              <a:t>Поглощая углекислый газ и выделяя кислород, зеленые растения </a:t>
            </a:r>
            <a:r>
              <a:rPr lang="ru-RU" b="1" u="sng" dirty="0"/>
              <a:t>обогащают воздух  кислородом</a:t>
            </a:r>
            <a:r>
              <a:rPr lang="ru-RU" dirty="0"/>
              <a:t>, необходимым для дыхания всех живых </a:t>
            </a:r>
            <a:r>
              <a:rPr lang="ru-RU" dirty="0" smtClean="0"/>
              <a:t>существ </a:t>
            </a:r>
          </a:p>
          <a:p>
            <a:pPr fontAlgn="base"/>
            <a:endParaRPr lang="ru-RU" dirty="0"/>
          </a:p>
          <a:p>
            <a:pPr fontAlgn="base"/>
            <a:r>
              <a:rPr lang="ru-RU" dirty="0"/>
              <a:t>Но главная роль зеленых растений определяется их </a:t>
            </a:r>
            <a:r>
              <a:rPr lang="ru-RU" b="1" u="sng" dirty="0"/>
              <a:t>способностью создавать органические вещества из углекислого газа и воды с использованием световой </a:t>
            </a:r>
            <a:r>
              <a:rPr lang="ru-RU" b="1" u="sng" dirty="0" smtClean="0"/>
              <a:t>энергии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 \Plagiomnium_affine_laminazellen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4368" y="3214686"/>
            <a:ext cx="4384130" cy="264320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929718" cy="1143000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009900"/>
                </a:solidFill>
              </a:rPr>
              <a:t>Фотосинтез - </a:t>
            </a:r>
            <a:r>
              <a:rPr lang="ru-RU" b="1" u="sng" dirty="0">
                <a:solidFill>
                  <a:srgbClr val="009900"/>
                </a:solidFill>
              </a:rPr>
              <a:t>г</a:t>
            </a:r>
            <a:r>
              <a:rPr lang="ru-RU" b="1" u="sng" dirty="0" smtClean="0">
                <a:solidFill>
                  <a:srgbClr val="009900"/>
                </a:solidFill>
              </a:rPr>
              <a:t>лавный процесс </a:t>
            </a:r>
            <a:r>
              <a:rPr lang="ru-RU" b="1" u="sng" dirty="0" smtClean="0">
                <a:solidFill>
                  <a:srgbClr val="009900"/>
                </a:solidFill>
              </a:rPr>
              <a:t/>
            </a:r>
            <a:br>
              <a:rPr lang="ru-RU" b="1" u="sng" dirty="0" smtClean="0">
                <a:solidFill>
                  <a:srgbClr val="009900"/>
                </a:solidFill>
              </a:rPr>
            </a:br>
            <a:r>
              <a:rPr lang="ru-RU" b="1" u="sng" dirty="0" smtClean="0">
                <a:solidFill>
                  <a:srgbClr val="009900"/>
                </a:solidFill>
              </a:rPr>
              <a:t>в </a:t>
            </a:r>
            <a:r>
              <a:rPr lang="ru-RU" b="1" u="sng" dirty="0" smtClean="0">
                <a:solidFill>
                  <a:srgbClr val="009900"/>
                </a:solidFill>
              </a:rPr>
              <a:t>растении </a:t>
            </a:r>
            <a:endParaRPr lang="ru-RU" b="1" u="sng" dirty="0">
              <a:solidFill>
                <a:srgbClr val="0099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Зеленая  </a:t>
            </a:r>
            <a:r>
              <a:rPr lang="ru-RU" dirty="0"/>
              <a:t>окраска листьев связана с наличием в клетках листа особого </a:t>
            </a:r>
            <a:r>
              <a:rPr lang="ru-RU" b="1" dirty="0"/>
              <a:t>пигмента – </a:t>
            </a:r>
            <a:r>
              <a:rPr lang="ru-RU" b="1" dirty="0" smtClean="0"/>
              <a:t>хлорофилла</a:t>
            </a:r>
            <a:endParaRPr lang="ru-RU" b="1" dirty="0" smtClean="0"/>
          </a:p>
          <a:p>
            <a:pPr marL="514350" indent="-514350"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C:\Users\евгения\Desktop\Новая папка\SS105782.JPG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3286124"/>
            <a:ext cx="2928958" cy="2586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E:\ \e0bc529d1bcabdaa81298c578c535e3b_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44" y="928670"/>
            <a:ext cx="1571636" cy="10678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1143000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009900"/>
                </a:solidFill>
              </a:rPr>
              <a:t>Условия образования хлорофилла </a:t>
            </a:r>
            <a:endParaRPr lang="ru-RU" dirty="0"/>
          </a:p>
        </p:txBody>
      </p:sp>
      <p:pic>
        <p:nvPicPr>
          <p:cNvPr id="5" name="Picture 5" descr="E:\ \Новая папка\SS10578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97986" y="1643050"/>
            <a:ext cx="4145955" cy="3714776"/>
          </a:xfrm>
          <a:prstGeom prst="rect">
            <a:avLst/>
          </a:prstGeom>
          <a:noFill/>
        </p:spPr>
      </p:pic>
      <p:pic>
        <p:nvPicPr>
          <p:cNvPr id="4" name="Picture 4" descr="E:\ \Новая папка\SS1057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571612"/>
            <a:ext cx="3357563" cy="384016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34" y="5500702"/>
            <a:ext cx="80724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Листья поместили                        Через 2 недели листья</a:t>
            </a:r>
          </a:p>
          <a:p>
            <a:r>
              <a:rPr lang="ru-RU" sz="2400" dirty="0" smtClean="0"/>
              <a:t>в конверты из фольги                   стали бледными</a:t>
            </a:r>
            <a:endParaRPr lang="ru-RU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26900"/>
      </a:hlink>
      <a:folHlink>
        <a:srgbClr val="FBD5B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689</Words>
  <Application>Microsoft Office PowerPoint</Application>
  <PresentationFormat>Экран (4:3)</PresentationFormat>
  <Paragraphs>76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Опыт Ван-Гельмонта</vt:lpstr>
      <vt:lpstr>Опыт Джозефа Пристли</vt:lpstr>
      <vt:lpstr>Слайд 5</vt:lpstr>
      <vt:lpstr>Слайд 6</vt:lpstr>
      <vt:lpstr>Роль растений на Земле</vt:lpstr>
      <vt:lpstr>Фотосинтез - главный процесс  в растении </vt:lpstr>
      <vt:lpstr>Условия образования хлорофилла </vt:lpstr>
      <vt:lpstr>Слайд 10</vt:lpstr>
      <vt:lpstr>Обнаружение органических веществ в растениях </vt:lpstr>
      <vt:lpstr> Обнаружение органических веществ в растениях </vt:lpstr>
      <vt:lpstr>Обнаружение органических веществ в растениях</vt:lpstr>
      <vt:lpstr>Обнаружение органических веществ в растениях</vt:lpstr>
      <vt:lpstr> Обнаружение органических веществ в растениях</vt:lpstr>
      <vt:lpstr>Слайд 16</vt:lpstr>
      <vt:lpstr>Выводы исследования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Пользователь</cp:lastModifiedBy>
  <cp:revision>19</cp:revision>
  <dcterms:created xsi:type="dcterms:W3CDTF">2013-08-23T08:38:35Z</dcterms:created>
  <dcterms:modified xsi:type="dcterms:W3CDTF">2014-04-19T08:57:25Z</dcterms:modified>
</cp:coreProperties>
</file>