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36034-24D5-479B-B4BD-8C7A95FCF078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3A6344-91AE-40D1-AC0C-3B0081F272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474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BB79-4635-4146-8335-FE4BB9B9A9FF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B8B98-0CCE-4BA1-97AD-253B64B0BF5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BB79-4635-4146-8335-FE4BB9B9A9FF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B8B98-0CCE-4BA1-97AD-253B64B0BF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BB79-4635-4146-8335-FE4BB9B9A9FF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B8B98-0CCE-4BA1-97AD-253B64B0BF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BB79-4635-4146-8335-FE4BB9B9A9FF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B8B98-0CCE-4BA1-97AD-253B64B0BF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BB79-4635-4146-8335-FE4BB9B9A9FF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F9B8B98-0CCE-4BA1-97AD-253B64B0BF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BB79-4635-4146-8335-FE4BB9B9A9FF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B8B98-0CCE-4BA1-97AD-253B64B0BF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BB79-4635-4146-8335-FE4BB9B9A9FF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B8B98-0CCE-4BA1-97AD-253B64B0BF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BB79-4635-4146-8335-FE4BB9B9A9FF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B8B98-0CCE-4BA1-97AD-253B64B0BF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BB79-4635-4146-8335-FE4BB9B9A9FF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B8B98-0CCE-4BA1-97AD-253B64B0BF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BB79-4635-4146-8335-FE4BB9B9A9FF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B8B98-0CCE-4BA1-97AD-253B64B0BF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BB79-4635-4146-8335-FE4BB9B9A9FF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B8B98-0CCE-4BA1-97AD-253B64B0BF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0E4BB79-4635-4146-8335-FE4BB9B9A9FF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F9B8B98-0CCE-4BA1-97AD-253B64B0BF5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23528" y="3140968"/>
            <a:ext cx="8229600" cy="1828800"/>
          </a:xfrm>
        </p:spPr>
        <p:txBody>
          <a:bodyPr>
            <a:noAutofit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Цели и задачи образовательно-воспитательного процесса </a:t>
            </a:r>
            <a:br>
              <a:rPr lang="ru-RU" sz="4000" dirty="0" smtClean="0"/>
            </a:br>
            <a:r>
              <a:rPr lang="ru-RU" sz="4000" dirty="0" smtClean="0"/>
              <a:t>в старшей группе </a:t>
            </a:r>
            <a:br>
              <a:rPr lang="ru-RU" sz="4000" dirty="0" smtClean="0"/>
            </a:br>
            <a:r>
              <a:rPr lang="ru-RU" sz="3200" dirty="0" smtClean="0"/>
              <a:t>на </a:t>
            </a:r>
            <a:r>
              <a:rPr lang="ru-RU" sz="3200" dirty="0"/>
              <a:t>2014-2015 учебный год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148064" y="5013176"/>
            <a:ext cx="3704456" cy="1512168"/>
          </a:xfrm>
        </p:spPr>
        <p:txBody>
          <a:bodyPr>
            <a:normAutofit/>
          </a:bodyPr>
          <a:lstStyle/>
          <a:p>
            <a:pPr algn="r"/>
            <a:r>
              <a:rPr lang="ru-RU" sz="16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Подготовила</a:t>
            </a:r>
          </a:p>
          <a:p>
            <a:pPr algn="r"/>
            <a:r>
              <a:rPr lang="ru-RU" sz="16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Соловьёва Ю.А.</a:t>
            </a:r>
          </a:p>
          <a:p>
            <a:pPr algn="r"/>
            <a:r>
              <a:rPr lang="ru-RU" sz="16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воспитатель  ГБДОУ д/с 135</a:t>
            </a:r>
          </a:p>
          <a:p>
            <a:pPr algn="r"/>
            <a:r>
              <a:rPr lang="ru-RU" sz="16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Выборгского района</a:t>
            </a:r>
          </a:p>
        </p:txBody>
      </p:sp>
    </p:spTree>
    <p:extLst>
      <p:ext uri="{BB962C8B-B14F-4D97-AF65-F5344CB8AC3E}">
        <p14:creationId xmlns:p14="http://schemas.microsoft.com/office/powerpoint/2010/main" val="218867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381" y="335845"/>
            <a:ext cx="849694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Познавательное развитие </a:t>
            </a:r>
          </a:p>
          <a:p>
            <a:pPr algn="just"/>
            <a:r>
              <a:rPr lang="ru-RU" dirty="0" smtClean="0"/>
              <a:t>направлено на развития у детей познавательных интересов, интеллектуального развития детей через решение задач: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 smtClean="0"/>
              <a:t>сенсорное развитие;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 smtClean="0"/>
              <a:t>развитие познавательно-исследовательской и продуктивной (конструктивной) деятельности;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 smtClean="0"/>
              <a:t>формирование элементарных математических представлений;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 smtClean="0"/>
              <a:t>формирование целостной картины мира, расширение кругозора детей;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 smtClean="0"/>
              <a:t>формирование представлений об опасных для человека и окружающего мира природы ситуациях и способы поведения в них;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 smtClean="0"/>
              <a:t>приобщение к правилам безопасного для человека и окружающего мира природы поведения;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 smtClean="0"/>
              <a:t>передачу детям знаний о правилах безопасности дорожного движения в качестве пешехода и пассажира транспортного средства;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 smtClean="0"/>
              <a:t>формирование осторожного и осмотрительного отношения к потенциально опасным для человека и окружающего мира природы ситуациям.</a:t>
            </a:r>
          </a:p>
          <a:p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170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640960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Речевое развитие</a:t>
            </a:r>
          </a:p>
          <a:p>
            <a:pPr algn="just"/>
            <a:r>
              <a:rPr lang="ru-RU" dirty="0" smtClean="0"/>
              <a:t>Направлено на овладение речью, как средством общения и культуры, развитие свободного общения со взрослыми и детьми</a:t>
            </a:r>
          </a:p>
          <a:p>
            <a:pPr algn="just"/>
            <a:endParaRPr lang="ru-RU" dirty="0" smtClean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 smtClean="0"/>
              <a:t>развитие всех компонентов устной речи детей (лексической стороны, грамматического строя речи, произносительной стороны речи; связной речи – диалогической и монологической форм) в различных формах и видах детской деятельности;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 smtClean="0"/>
              <a:t>практическое овладение воспитанниками нормами речи.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dirty="0"/>
          </a:p>
          <a:p>
            <a:pPr algn="just"/>
            <a:r>
              <a:rPr lang="ru-RU" b="1" dirty="0" smtClean="0"/>
              <a:t>Художественно-эстетическое развитие</a:t>
            </a:r>
          </a:p>
          <a:p>
            <a:pPr algn="just"/>
            <a:r>
              <a:rPr lang="ru-RU" dirty="0" smtClean="0"/>
              <a:t>направлено формирования интереса к эстетической стороне окружающей действительности, удовлетворение потребности детей в самовыражении через решение задач: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 smtClean="0"/>
              <a:t>развитие продуктивной деятельности детей (рисование, лепка, аппликация, художественный труд) 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 smtClean="0"/>
              <a:t>развитие детского творчества;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 smtClean="0"/>
              <a:t>приобщение к изобразительному искусству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 smtClean="0"/>
              <a:t>развитие музыкально-художественной деятельности;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 smtClean="0"/>
              <a:t>приобщение к музыкальному искусству;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 smtClean="0"/>
              <a:t>развитие литературной речи;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 smtClean="0"/>
              <a:t>приобщение к словесному искусству, в том числе развитие художественного восприятия и эстетического вкуса.</a:t>
            </a:r>
          </a:p>
          <a:p>
            <a:pPr algn="just"/>
            <a:endParaRPr lang="ru-RU" dirty="0" smtClean="0"/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dirty="0" smtClean="0"/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678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532" y="889843"/>
            <a:ext cx="842493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Физическое развитие </a:t>
            </a:r>
          </a:p>
          <a:p>
            <a:r>
              <a:rPr lang="ru-RU" dirty="0" smtClean="0"/>
              <a:t>направлено на охрану здоровья детей и формирования основы культуры здоровья, формирование у детей интереса и ценностного отношения к занятиям физической культурой, гармоничного физического развития через решение задач: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сохранение и укрепление физического и психического здоровья детей;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воспитание культурно-гигиенических навыков;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формирование начальных представлений о здоровом образе жизни;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развитие физических качеств (скоростных, силовых, гибкости, выносливости и координации) 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накопление и обогащение двигательного опыта детей (овладение основными движениями) 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формирование потребности в двигательной активности и физическом совершенствовании.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483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97346"/>
            <a:ext cx="864096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заключении хочется привести слова великого педагога  Василия Александровича Сухомлинского:</a:t>
            </a:r>
            <a:endParaRPr lang="ru-RU" dirty="0" smtClean="0"/>
          </a:p>
          <a:p>
            <a:r>
              <a:rPr lang="ru-RU" dirty="0" smtClean="0"/>
              <a:t>«Детство – важнейший период человеческой жизни, не подготовка к будущей жизни, а настоящая, яркая, самобытная, неповторимая жизнь. Детство, детский мир – это мир особенный. Дети живут своими детскими представлениями о добре и зле, о хорошем и плохом; у них свои, детские, критерии красоты; у них даже свое измерение времени: в детстве день кажется годом, а год – вечностью.»</a:t>
            </a:r>
          </a:p>
          <a:p>
            <a:r>
              <a:rPr lang="ru-RU" dirty="0" smtClean="0"/>
              <a:t> И еще :</a:t>
            </a:r>
            <a:r>
              <a:rPr lang="ru-RU" dirty="0" err="1" smtClean="0"/>
              <a:t>Януш</a:t>
            </a:r>
            <a:r>
              <a:rPr lang="ru-RU" dirty="0" smtClean="0"/>
              <a:t> Корчак, в книге «Когда я снова стану маленьким»</a:t>
            </a:r>
            <a:r>
              <a:rPr lang="ru-RU" dirty="0" smtClean="0"/>
              <a:t>  писал </a:t>
            </a:r>
            <a:r>
              <a:rPr lang="ru-RU" dirty="0" smtClean="0"/>
              <a:t>, что никто не знает, больше ли получает школьник, когда смотрит на доску, чем когда непреоборимая сила (сила солнца, поворачивающая голову подсолнечника) заставляет его взглянуть в окно. Что полезнее, важнее для него в тот миг — логический мир, зажатый в черной классной доске, или мир, плывущий за стеклами? Не насилуйте душу человека, внимательно приглядывайтесь к законам естественного развития каждого ребенка, к его особенностям, стремлениям, потребностям.  </a:t>
            </a:r>
          </a:p>
          <a:p>
            <a:r>
              <a:rPr lang="ru-RU" dirty="0"/>
              <a:t>	</a:t>
            </a:r>
            <a:r>
              <a:rPr lang="ru-RU" dirty="0" smtClean="0"/>
              <a:t>В еще большей степени, мне кажется, это предположение модно отнести и к ребенку дошкольного возраста.</a:t>
            </a:r>
          </a:p>
          <a:p>
            <a:endParaRPr lang="ru-RU" dirty="0"/>
          </a:p>
          <a:p>
            <a:pPr algn="ctr"/>
            <a:r>
              <a:rPr lang="ru-RU" dirty="0" smtClean="0"/>
              <a:t>Спасибо за внимание.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146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34082" y="2420888"/>
            <a:ext cx="838639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000" dirty="0" smtClean="0"/>
              <a:t>Обучение и воспитание дошкольников в нашем образовательном учреждении осуществляется в соответствии с примерной программой  дошкольного образования «От рождения до школы», которая создана на на основе Федерального государственного образовательного стандарта дошкольного образования (ФГОС ДО). </a:t>
            </a:r>
            <a:r>
              <a:rPr lang="ru-RU" sz="2000" dirty="0" smtClean="0"/>
              <a:t>ФГОС ДО это новый федеральный документ, разработанный в 2013 году и вступивший в силу с </a:t>
            </a:r>
          </a:p>
          <a:p>
            <a:pPr algn="just"/>
            <a:r>
              <a:rPr lang="ru-RU" sz="2000" dirty="0" smtClean="0"/>
              <a:t>1 января 2014 года.	</a:t>
            </a:r>
          </a:p>
          <a:p>
            <a:pPr algn="just"/>
            <a:r>
              <a:rPr lang="ru-RU" sz="2000" dirty="0" smtClean="0"/>
              <a:t>	ФГОС </a:t>
            </a:r>
            <a:r>
              <a:rPr lang="ru-RU" sz="2000" dirty="0"/>
              <a:t>ДО разработан  на   основе   </a:t>
            </a:r>
            <a:r>
              <a:rPr lang="ru-RU" sz="2000" dirty="0" smtClean="0"/>
              <a:t>Конституции  РФ и законодательства РФ, с учетом Конвенции ООН о правах ребенка.</a:t>
            </a:r>
          </a:p>
          <a:p>
            <a:pPr algn="just"/>
            <a:r>
              <a:rPr lang="ru-RU" sz="2000" dirty="0"/>
              <a:t>	</a:t>
            </a:r>
            <a:r>
              <a:rPr lang="ru-RU" sz="2000" dirty="0" smtClean="0"/>
              <a:t>Основные принципы Стандарта:</a:t>
            </a:r>
            <a:endParaRPr lang="ru-RU" sz="2000" dirty="0"/>
          </a:p>
        </p:txBody>
      </p:sp>
      <p:pic>
        <p:nvPicPr>
          <p:cNvPr id="5" name="Рисунок 4" descr="http://76.lipetskddo.ru/files/images/ol%5b1%5d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418" y="213823"/>
            <a:ext cx="1905000" cy="20574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460900" y="3537711"/>
            <a:ext cx="663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763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1333362"/>
            <a:ext cx="69127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b="1" dirty="0" smtClean="0"/>
              <a:t>1) ПОДДЕРЖКА  РАЗНООБРАЗИЯ ДЕТСТВА; СОХРАНЕНИЕ УНИКАЛЬНОСТИ И САМОЦЕННОСТИ ДЕТСТВА, КАК ВАЖНОГО ЭТАПА В ОБЩЕМ РАЗВИТИИ ЧЕЛОВЕКА, САМОЦЕННОСТЬ ДЕТСТВА – ПОНИМАНИЕ (РАССМОТРЕНИЕ) </a:t>
            </a:r>
            <a:r>
              <a:rPr lang="ru-RU" b="1" i="1" dirty="0" smtClean="0"/>
              <a:t>ДЕТСТВА КАК ПЕРИОДА ЖИЗНИ ЗНАЧИМОГО САМОГО ПО СЕБЕ, БЕЗ ВСЯКИХ УСЛОВИЙ</a:t>
            </a:r>
            <a:r>
              <a:rPr lang="ru-RU" b="1" dirty="0" smtClean="0"/>
              <a:t>; ЗНАЧИМОГО ТЕМ, ЧТО ПРОИСХОДИТ С РЕБЕНКОМ СЕЙЧАС, А НЕ ТЕМ, ЧТО ЭТОТ ПЕРИОД ЕСТЬ ПЕРИОД ПОДГОТОВКИ К СЛЕДУЮЩЕМУ ПЕРИОДУ;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7109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3" y="1443841"/>
            <a:ext cx="799288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2) ЛИЧНОСТНО-РАЗВИВАЮЩИЙ И ГУМАНИСТИЧЕСКИЙ ХАРАКТЕР ВЗАИМОДЕЙСТВИЯ ВЗРОСЛЫХ (РОДИТЕЛЕЙ (ЗАКОННЫХ ПРЕДСТАВИТЕЛЕЙ), ПЕДАГОГИЧЕСКИХ И ИНЫХ РАБОТНИКОВ ОРГАНИЗАЦИИ) И ДЕТЕЙ;</a:t>
            </a:r>
          </a:p>
          <a:p>
            <a:pPr algn="just"/>
            <a:endParaRPr lang="ru-RU" b="1" dirty="0"/>
          </a:p>
          <a:p>
            <a:pPr algn="just"/>
            <a:r>
              <a:rPr lang="ru-RU" b="1" dirty="0" smtClean="0"/>
              <a:t>3) УВАЖЕНИЕ ЛИЧНОСТИ РЕБЕНКА;</a:t>
            </a:r>
          </a:p>
          <a:p>
            <a:pPr algn="just"/>
            <a:endParaRPr lang="ru-RU" b="1" dirty="0"/>
          </a:p>
          <a:p>
            <a:pPr algn="just"/>
            <a:r>
              <a:rPr lang="ru-RU" b="1" dirty="0" smtClean="0"/>
              <a:t>4) РЕАЛИЗАЦИЯ ПРОГРАММЫ В ФОРМАХ, СПЕЦИФИЧЕСКИХ ДЛЯ ДЕТЕЙ  ДАННОЙ ВОЗРАСТНОЙ ГРУППЫ, ПРЕЖДЕ ВСГО В ФОРМЕ ИГРЫ, ПОЗНАВАТЕЛЬНОЙ И ИССЛЕДОВАТЕЛЬСКОЙ ДЕЯТЕЛЬНОСТИ, В ФОРМЕ ТВОРЧЕСКОЙ АКТИВНОСТИ, ОБЕСПЕЧИВАЮЩЕЙ ХУДОЖЕСТВЕННО-ЭСТЕТИЧЕСКОЕ РАЗВИТИЕ РЕБЕНКА.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7906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0845" y="612844"/>
            <a:ext cx="803360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стандарте прописаны основные </a:t>
            </a:r>
            <a:r>
              <a:rPr lang="ru-RU" b="1" i="1" dirty="0" smtClean="0"/>
              <a:t>принципы дошкольного образования: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u="sng" dirty="0" smtClean="0"/>
              <a:t>Полноценное проживание ребенком всех этапов детства </a:t>
            </a:r>
            <a:r>
              <a:rPr lang="ru-RU" dirty="0" smtClean="0"/>
              <a:t>(младенческого, раннего и дошкольного возраста),  обогащение (амплификация) детского развития;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Построение образовательной деятельности на основе индивидуальных особенностей каждого ребенка, </a:t>
            </a:r>
            <a:r>
              <a:rPr lang="ru-RU" u="sng" dirty="0" smtClean="0"/>
              <a:t>при котором сам ребенок становится активным в выборе содержания своего образования</a:t>
            </a:r>
            <a:r>
              <a:rPr lang="ru-RU" dirty="0" smtClean="0"/>
              <a:t> (индивидуализация ДО)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u="sng" dirty="0" smtClean="0"/>
              <a:t>Содействие и сотрудничество детей и взрослых</a:t>
            </a:r>
            <a:r>
              <a:rPr lang="ru-RU" dirty="0" smtClean="0"/>
              <a:t>, признание ребенка полноценным участником образовательных отношений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Поддержка инициативы детей в различных видах деятельности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u="sng" dirty="0" smtClean="0"/>
              <a:t>Сотрудничество Организации с семьёй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Формирование познавательных интересов и познавательных действий  в различных видах деятельности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Приобщение детей к социокультурным нормам, традициям семьи, общества и государства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И др.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369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56984" cy="1025624"/>
          </a:xfrm>
        </p:spPr>
        <p:txBody>
          <a:bodyPr/>
          <a:lstStyle/>
          <a:p>
            <a:pPr algn="ctr"/>
            <a:r>
              <a:rPr lang="ru-RU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ТРЕБОВАНИЯ К РЕЗУЛЬТАТАМ ОСВОЕНИЯ ОБРАЗОВАТЕЛЬНОЙ ПРОГРАММЫ ДОШКОЛЬНОГО ОБРАЗОВАНИЯ</a:t>
            </a:r>
            <a:endParaRPr lang="ru-RU" sz="2000" dirty="0">
              <a:solidFill>
                <a:schemeClr val="accent1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51520" y="1268760"/>
            <a:ext cx="8568952" cy="5256584"/>
          </a:xfrm>
        </p:spPr>
        <p:txBody>
          <a:bodyPr/>
          <a:lstStyle/>
          <a:p>
            <a:pPr algn="just"/>
            <a:r>
              <a:rPr lang="ru-RU" dirty="0" smtClean="0"/>
              <a:t>	Требования к результатам освоения Программы 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ребенка на этапе завершения уровня дошкольного образования.</a:t>
            </a:r>
          </a:p>
          <a:p>
            <a:pPr algn="just"/>
            <a:r>
              <a:rPr lang="ru-RU" dirty="0"/>
              <a:t>	</a:t>
            </a:r>
            <a:r>
              <a:rPr lang="ru-RU" u="sng" dirty="0" smtClean="0"/>
              <a:t>В стандарте говорится о том, что неправомерно требовать от ребенка дошкольного возраста конкретных образовательных достижений!</a:t>
            </a:r>
          </a:p>
          <a:p>
            <a:pPr algn="just"/>
            <a:r>
              <a:rPr lang="ru-RU" dirty="0" smtClean="0"/>
              <a:t>	Целевые ориентиры на этапе завершения дошкольного образования:</a:t>
            </a:r>
          </a:p>
          <a:p>
            <a:pPr marL="416052" indent="-342900" algn="just">
              <a:buFont typeface="Wingdings" panose="05000000000000000000" pitchFamily="2" charset="2"/>
              <a:buChar char="v"/>
            </a:pPr>
            <a:r>
              <a:rPr lang="ru-RU" dirty="0" smtClean="0"/>
              <a:t>Ребенок овладевает основными культурными способами деятельности, проявляет инициативу и самостоятельность в разных видах деятельности – в игре, общении и пр., способен выбирать себе род занятий, участников по совместной деятельности;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158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751344"/>
            <a:ext cx="842493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достоинства…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Ребенок обладает развитым воображением, которое реализуется в разных видах деятельности, и прежде всего в игре….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Ребенок достаточно хорошо владеет устной речью, может выражать свои мысли и желания….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У ребенка развита крупная и мелкая моторика; он подвижен, вынослив, владеет основными движениями…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Ребенок способен к волевым усилиям. Может следовать социальным нормам поведения и правилам…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Ребенок проявляет любознательность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людей. Обладает начальными знаниями о себе, о природном и социальном мире, в котором живет; знаком с произведениями детской литературы, обладает </a:t>
            </a:r>
            <a:r>
              <a:rPr lang="ru-RU" u="sng" dirty="0" smtClean="0"/>
              <a:t>элементарными представлениями </a:t>
            </a:r>
            <a:r>
              <a:rPr lang="ru-RU" dirty="0" smtClean="0"/>
              <a:t> из области живой природы, естествознания, математики, истории и т.п.</a:t>
            </a:r>
            <a:endParaRPr lang="ru-RU" u="sng" dirty="0" smtClean="0"/>
          </a:p>
        </p:txBody>
      </p:sp>
    </p:spTree>
    <p:extLst>
      <p:ext uri="{BB962C8B-B14F-4D97-AF65-F5344CB8AC3E}">
        <p14:creationId xmlns:p14="http://schemas.microsoft.com/office/powerpoint/2010/main" val="293548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7604" y="1582340"/>
            <a:ext cx="712879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b="1" dirty="0" smtClean="0"/>
              <a:t>Таким образом,  разработчики ФГОС четко говорят о том, что дошкольное образование должно быть нацелено на то, чтобы создать у ребенка </a:t>
            </a:r>
            <a:r>
              <a:rPr lang="ru-RU" b="1" u="sng" dirty="0" smtClean="0"/>
              <a:t>мотивацию</a:t>
            </a:r>
            <a:r>
              <a:rPr lang="ru-RU" b="1" dirty="0" smtClean="0"/>
              <a:t> к обучению, познанию и творчеству, воспитывать и развивать такие характеристики личности как инициативность, самостоятельность, уверенность в себе, воображение, физическое развитие, волевые усилия, любознательность, интерес. Не сад должен готовить ребенка к школе, а школа – готовиться к ребенку: вундеркинду, проблемному в социализации, недостаточно развитому и пр.</a:t>
            </a:r>
            <a:br>
              <a:rPr lang="ru-RU" b="1" dirty="0" smtClean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9041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8229600" cy="563488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Цели и задачи на учебный год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9532" y="1124744"/>
            <a:ext cx="8424936" cy="4608512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dirty="0" smtClean="0"/>
              <a:t>	</a:t>
            </a:r>
            <a:r>
              <a:rPr lang="ru-RU" sz="7200" dirty="0" smtClean="0"/>
              <a:t>Развитие личности ребенка, его мотиваций и способностей ведется в группе по пяти областям (требование ФГОС):</a:t>
            </a:r>
          </a:p>
          <a:p>
            <a:pPr algn="just"/>
            <a:endParaRPr lang="ru-RU" sz="7200" dirty="0" smtClean="0"/>
          </a:p>
          <a:p>
            <a:pPr algn="just"/>
            <a:r>
              <a:rPr lang="ru-RU" sz="7200" b="1" dirty="0" smtClean="0"/>
              <a:t>Социально-коммуникативное развитие</a:t>
            </a:r>
          </a:p>
          <a:p>
            <a:pPr algn="just"/>
            <a:r>
              <a:rPr lang="ru-RU" sz="7200" dirty="0"/>
              <a:t>направлено </a:t>
            </a:r>
            <a:r>
              <a:rPr lang="ru-RU" sz="7200" dirty="0" smtClean="0"/>
              <a:t>освоения </a:t>
            </a:r>
            <a:r>
              <a:rPr lang="ru-RU" sz="7200" dirty="0"/>
              <a:t>первоначальных представлений социального характера и включение детей в систему социальных отношений через решение задач:</a:t>
            </a:r>
          </a:p>
          <a:p>
            <a:pPr marL="857250" indent="-857250" algn="just">
              <a:buFont typeface="Wingdings" panose="05000000000000000000" pitchFamily="2" charset="2"/>
              <a:buChar char="v"/>
            </a:pPr>
            <a:r>
              <a:rPr lang="ru-RU" sz="7200" dirty="0" smtClean="0"/>
              <a:t>развитие </a:t>
            </a:r>
            <a:r>
              <a:rPr lang="ru-RU" sz="7200" dirty="0"/>
              <a:t>игровой деятельности детей;</a:t>
            </a:r>
          </a:p>
          <a:p>
            <a:pPr marL="857250" indent="-857250" algn="just">
              <a:buFont typeface="Wingdings" panose="05000000000000000000" pitchFamily="2" charset="2"/>
              <a:buChar char="v"/>
            </a:pPr>
            <a:r>
              <a:rPr lang="ru-RU" sz="7200" dirty="0" smtClean="0"/>
              <a:t>приобщение </a:t>
            </a:r>
            <a:r>
              <a:rPr lang="ru-RU" sz="7200" dirty="0"/>
              <a:t>к элементарным общепринятым нормам и правилам взаимоотношения со сверстниками и взрослыми;</a:t>
            </a:r>
          </a:p>
          <a:p>
            <a:pPr marL="857250" indent="-857250" algn="just">
              <a:buFont typeface="Wingdings" panose="05000000000000000000" pitchFamily="2" charset="2"/>
              <a:buChar char="v"/>
            </a:pPr>
            <a:r>
              <a:rPr lang="ru-RU" sz="7200" dirty="0" smtClean="0"/>
              <a:t>формирование </a:t>
            </a:r>
            <a:r>
              <a:rPr lang="ru-RU" sz="7200" dirty="0"/>
              <a:t>гендерной, семейной, гражданской принадлежности, патриотических </a:t>
            </a:r>
            <a:r>
              <a:rPr lang="ru-RU" sz="7200" dirty="0" smtClean="0"/>
              <a:t>чувств,</a:t>
            </a:r>
          </a:p>
          <a:p>
            <a:pPr marL="857250" indent="-857250" algn="just">
              <a:buFont typeface="Wingdings" panose="05000000000000000000" pitchFamily="2" charset="2"/>
              <a:buChar char="v"/>
            </a:pPr>
            <a:r>
              <a:rPr lang="ru-RU" sz="7200" dirty="0"/>
              <a:t>развитие трудовой деятельности;</a:t>
            </a:r>
          </a:p>
          <a:p>
            <a:pPr marL="857250" indent="-857250" algn="just">
              <a:buFont typeface="Wingdings" panose="05000000000000000000" pitchFamily="2" charset="2"/>
              <a:buChar char="v"/>
            </a:pPr>
            <a:r>
              <a:rPr lang="ru-RU" sz="7200" dirty="0" smtClean="0"/>
              <a:t>воспитание </a:t>
            </a:r>
            <a:r>
              <a:rPr lang="ru-RU" sz="7200" dirty="0"/>
              <a:t>ценностного отношения к собственному труду, труду других людей и его результатам;</a:t>
            </a:r>
          </a:p>
          <a:p>
            <a:pPr marL="857250" indent="-857250" algn="just">
              <a:buFont typeface="Wingdings" panose="05000000000000000000" pitchFamily="2" charset="2"/>
              <a:buChar char="v"/>
            </a:pPr>
            <a:r>
              <a:rPr lang="ru-RU" sz="7200" dirty="0" smtClean="0"/>
              <a:t>формирование </a:t>
            </a:r>
            <a:r>
              <a:rPr lang="ru-RU" sz="7200" dirty="0"/>
              <a:t>первичных представлений о труде взрослых, его роли в обществе и жизни каждого </a:t>
            </a:r>
            <a:r>
              <a:rPr lang="ru-RU" sz="7200" dirty="0" smtClean="0"/>
              <a:t>человека</a:t>
            </a:r>
          </a:p>
          <a:p>
            <a:pPr algn="just"/>
            <a:endParaRPr lang="ru-RU" sz="7200" dirty="0"/>
          </a:p>
          <a:p>
            <a:pPr marL="857250" indent="-857250" algn="just">
              <a:buFont typeface="Wingdings" panose="05000000000000000000" pitchFamily="2" charset="2"/>
              <a:buChar char="v"/>
            </a:pPr>
            <a:endParaRPr lang="ru-RU" sz="72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53760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175</TotalTime>
  <Words>912</Words>
  <Application>Microsoft Office PowerPoint</Application>
  <PresentationFormat>Экран (4:3)</PresentationFormat>
  <Paragraphs>90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   Цели и задачи образовательно-воспитательного процесса  в старшей группе  на 2014-2015 учебный год  </vt:lpstr>
      <vt:lpstr>Презентация PowerPoint</vt:lpstr>
      <vt:lpstr>Презентация PowerPoint</vt:lpstr>
      <vt:lpstr>Презентация PowerPoint</vt:lpstr>
      <vt:lpstr>Презентация PowerPoint</vt:lpstr>
      <vt:lpstr>ТРЕБОВАНИЯ К РЕЗУЛЬТАТАМ ОСВОЕНИЯ ОБРАЗОВАТЕЛЬНОЙ ПРОГРАММЫ ДОШКОЛЬНОГО ОБРАЗОВАНИЯ</vt:lpstr>
      <vt:lpstr>Презентация PowerPoint</vt:lpstr>
      <vt:lpstr>Презентация PowerPoint</vt:lpstr>
      <vt:lpstr>Цели и задачи на учебный год.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Цели и задачи образовательно-воспитательного процесса на 2014-2015 учебный год</dc:title>
  <dc:creator>Sony</dc:creator>
  <cp:lastModifiedBy>Sony</cp:lastModifiedBy>
  <cp:revision>22</cp:revision>
  <dcterms:created xsi:type="dcterms:W3CDTF">2014-09-25T09:52:40Z</dcterms:created>
  <dcterms:modified xsi:type="dcterms:W3CDTF">2014-09-25T12:48:01Z</dcterms:modified>
</cp:coreProperties>
</file>