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6" r:id="rId12"/>
    <p:sldId id="269" r:id="rId13"/>
    <p:sldId id="271" r:id="rId14"/>
    <p:sldId id="265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5B4BD-43B3-4195-9CB7-2D5127D9B71B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6F737F7-400B-4F02-A3C4-DA556410EE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5B4BD-43B3-4195-9CB7-2D5127D9B71B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737F7-400B-4F02-A3C4-DA556410EE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5B4BD-43B3-4195-9CB7-2D5127D9B71B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737F7-400B-4F02-A3C4-DA556410EE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5B4BD-43B3-4195-9CB7-2D5127D9B71B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6F737F7-400B-4F02-A3C4-DA556410EE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5B4BD-43B3-4195-9CB7-2D5127D9B71B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737F7-400B-4F02-A3C4-DA556410EE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5B4BD-43B3-4195-9CB7-2D5127D9B71B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737F7-400B-4F02-A3C4-DA556410EE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5B4BD-43B3-4195-9CB7-2D5127D9B71B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6F737F7-400B-4F02-A3C4-DA556410EE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5B4BD-43B3-4195-9CB7-2D5127D9B71B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737F7-400B-4F02-A3C4-DA556410EE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5B4BD-43B3-4195-9CB7-2D5127D9B71B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737F7-400B-4F02-A3C4-DA556410EE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5B4BD-43B3-4195-9CB7-2D5127D9B71B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737F7-400B-4F02-A3C4-DA556410EE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5B4BD-43B3-4195-9CB7-2D5127D9B71B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737F7-400B-4F02-A3C4-DA556410EE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25B4BD-43B3-4195-9CB7-2D5127D9B71B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6F737F7-400B-4F02-A3C4-DA556410EE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836712"/>
            <a:ext cx="8011616" cy="1512168"/>
          </a:xfrm>
        </p:spPr>
        <p:txBody>
          <a:bodyPr>
            <a:normAutofit/>
          </a:bodyPr>
          <a:lstStyle/>
          <a:p>
            <a:r>
              <a:rPr lang="ru-RU" sz="7200" b="1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Число и цифра 5</a:t>
            </a:r>
            <a:endParaRPr lang="ru-RU" sz="7200" b="1" cap="none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2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4008" y="4509120"/>
            <a:ext cx="3960440" cy="1584176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 ГБОУ№411</a:t>
            </a:r>
          </a:p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Хорошевцева </a:t>
            </a:r>
          </a:p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Татьяна Васильевна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ttp://www.prosv.ru/Attachment.aspx?Id=216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717032"/>
            <a:ext cx="2152650" cy="2857500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3076" name="Picture 4" descr="http://www.prosv.ru/Attachment.aspx?Id=2558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2060848"/>
            <a:ext cx="1971675" cy="2857500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Квадрат  из  двух  палочек</a:t>
            </a:r>
            <a:endParaRPr lang="ru-RU" dirty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1691680" y="2348880"/>
            <a:ext cx="5256584" cy="2736304"/>
          </a:xfrm>
          <a:prstGeom prst="rect">
            <a:avLst/>
          </a:prstGeom>
          <a:solidFill>
            <a:srgbClr val="92D050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1691680" y="4005064"/>
            <a:ext cx="1224136" cy="1063997"/>
          </a:xfrm>
          <a:prstGeom prst="rect">
            <a:avLst/>
          </a:prstGeom>
          <a:solidFill>
            <a:srgbClr val="CC0099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Графический диктант</a:t>
            </a:r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3491880" y="1844824"/>
            <a:ext cx="1800200" cy="0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H="1">
            <a:off x="5292080" y="1844824"/>
            <a:ext cx="8384" cy="567680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067944" y="2420888"/>
            <a:ext cx="1224136" cy="0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067944" y="2420888"/>
            <a:ext cx="0" cy="576064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491880" y="1844824"/>
            <a:ext cx="0" cy="1584176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4067944" y="2996952"/>
            <a:ext cx="1224136" cy="0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5292080" y="2996952"/>
            <a:ext cx="0" cy="2304256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3491880" y="3429000"/>
            <a:ext cx="1224136" cy="0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V="1">
            <a:off x="4716016" y="3429000"/>
            <a:ext cx="0" cy="1296144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3419872" y="5301208"/>
            <a:ext cx="1872208" cy="0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3419872" y="4725144"/>
            <a:ext cx="1296144" cy="0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V="1">
            <a:off x="3419872" y="4725144"/>
            <a:ext cx="0" cy="576064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Графический диктант</a:t>
            </a:r>
            <a:endParaRPr lang="ru-RU" dirty="0"/>
          </a:p>
        </p:txBody>
      </p:sp>
      <p:graphicFrame>
        <p:nvGraphicFramePr>
          <p:cNvPr id="27" name="Таблица 26"/>
          <p:cNvGraphicFramePr>
            <a:graphicFrameLocks noGrp="1"/>
          </p:cNvGraphicFramePr>
          <p:nvPr/>
        </p:nvGraphicFramePr>
        <p:xfrm>
          <a:off x="611560" y="2780928"/>
          <a:ext cx="792088" cy="1656184"/>
        </p:xfrm>
        <a:graphic>
          <a:graphicData uri="http://schemas.openxmlformats.org/drawingml/2006/table">
            <a:tbl>
              <a:tblPr/>
              <a:tblGrid>
                <a:gridCol w="307234"/>
                <a:gridCol w="177620"/>
                <a:gridCol w="307234"/>
              </a:tblGrid>
              <a:tr h="27758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E5B8B7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E5B8B7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75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E5B8B7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7585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E5B8B7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584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E5B8B7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E5B8B7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58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E5B8B7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0" name="Таблица 29"/>
          <p:cNvGraphicFramePr>
            <a:graphicFrameLocks noGrp="1"/>
          </p:cNvGraphicFramePr>
          <p:nvPr/>
        </p:nvGraphicFramePr>
        <p:xfrm>
          <a:off x="1979712" y="2780928"/>
          <a:ext cx="792088" cy="1656184"/>
        </p:xfrm>
        <a:graphic>
          <a:graphicData uri="http://schemas.openxmlformats.org/drawingml/2006/table">
            <a:tbl>
              <a:tblPr/>
              <a:tblGrid>
                <a:gridCol w="307234"/>
                <a:gridCol w="177620"/>
                <a:gridCol w="307234"/>
              </a:tblGrid>
              <a:tr h="27758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E5B8B7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E5B8B7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75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E5B8B7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7585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E5B8B7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584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E5B8B7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E5B8B7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58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E5B8B7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1" name="Таблица 30"/>
          <p:cNvGraphicFramePr>
            <a:graphicFrameLocks noGrp="1"/>
          </p:cNvGraphicFramePr>
          <p:nvPr/>
        </p:nvGraphicFramePr>
        <p:xfrm>
          <a:off x="3203848" y="2780928"/>
          <a:ext cx="792088" cy="1656184"/>
        </p:xfrm>
        <a:graphic>
          <a:graphicData uri="http://schemas.openxmlformats.org/drawingml/2006/table">
            <a:tbl>
              <a:tblPr/>
              <a:tblGrid>
                <a:gridCol w="307234"/>
                <a:gridCol w="177620"/>
                <a:gridCol w="307234"/>
              </a:tblGrid>
              <a:tr h="27758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E5B8B7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E5B8B7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75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E5B8B7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7585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E5B8B7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584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E5B8B7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E5B8B7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58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E5B8B7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2" name="Таблица 31"/>
          <p:cNvGraphicFramePr>
            <a:graphicFrameLocks noGrp="1"/>
          </p:cNvGraphicFramePr>
          <p:nvPr/>
        </p:nvGraphicFramePr>
        <p:xfrm>
          <a:off x="4499992" y="2780928"/>
          <a:ext cx="792088" cy="1656184"/>
        </p:xfrm>
        <a:graphic>
          <a:graphicData uri="http://schemas.openxmlformats.org/drawingml/2006/table">
            <a:tbl>
              <a:tblPr/>
              <a:tblGrid>
                <a:gridCol w="307234"/>
                <a:gridCol w="177620"/>
                <a:gridCol w="307234"/>
              </a:tblGrid>
              <a:tr h="27758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E5B8B7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E5B8B7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75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E5B8B7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7585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E5B8B7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584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E5B8B7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E5B8B7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58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E5B8B7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3" name="Таблица 32"/>
          <p:cNvGraphicFramePr>
            <a:graphicFrameLocks noGrp="1"/>
          </p:cNvGraphicFramePr>
          <p:nvPr/>
        </p:nvGraphicFramePr>
        <p:xfrm>
          <a:off x="5940152" y="2780928"/>
          <a:ext cx="792088" cy="1656184"/>
        </p:xfrm>
        <a:graphic>
          <a:graphicData uri="http://schemas.openxmlformats.org/drawingml/2006/table">
            <a:tbl>
              <a:tblPr/>
              <a:tblGrid>
                <a:gridCol w="307234"/>
                <a:gridCol w="177620"/>
                <a:gridCol w="307234"/>
              </a:tblGrid>
              <a:tr h="27758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E5B8B7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E5B8B7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75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E5B8B7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7585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E5B8B7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584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E5B8B7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E5B8B7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58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E5B8B7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5" name="Прямая соединительная линия 34"/>
          <p:cNvCxnSpPr/>
          <p:nvPr/>
        </p:nvCxnSpPr>
        <p:spPr>
          <a:xfrm flipV="1">
            <a:off x="467544" y="4365104"/>
            <a:ext cx="7992888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Графический диктант</a:t>
            </a:r>
            <a:endParaRPr lang="ru-RU" dirty="0"/>
          </a:p>
        </p:txBody>
      </p:sp>
      <p:graphicFrame>
        <p:nvGraphicFramePr>
          <p:cNvPr id="27" name="Таблица 26"/>
          <p:cNvGraphicFramePr>
            <a:graphicFrameLocks noGrp="1"/>
          </p:cNvGraphicFramePr>
          <p:nvPr/>
        </p:nvGraphicFramePr>
        <p:xfrm>
          <a:off x="827584" y="2780928"/>
          <a:ext cx="792088" cy="1656184"/>
        </p:xfrm>
        <a:graphic>
          <a:graphicData uri="http://schemas.openxmlformats.org/drawingml/2006/table">
            <a:tbl>
              <a:tblPr/>
              <a:tblGrid>
                <a:gridCol w="307234"/>
                <a:gridCol w="177620"/>
                <a:gridCol w="307234"/>
              </a:tblGrid>
              <a:tr h="27758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E5B8B7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E5B8B7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75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E5B8B7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7585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E5B8B7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584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E5B8B7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E5B8B7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27758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E5B8B7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0" name="Таблица 29"/>
          <p:cNvGraphicFramePr>
            <a:graphicFrameLocks noGrp="1"/>
          </p:cNvGraphicFramePr>
          <p:nvPr/>
        </p:nvGraphicFramePr>
        <p:xfrm>
          <a:off x="2411760" y="2708920"/>
          <a:ext cx="792088" cy="1656184"/>
        </p:xfrm>
        <a:graphic>
          <a:graphicData uri="http://schemas.openxmlformats.org/drawingml/2006/table">
            <a:tbl>
              <a:tblPr/>
              <a:tblGrid>
                <a:gridCol w="307234"/>
                <a:gridCol w="177620"/>
                <a:gridCol w="307234"/>
              </a:tblGrid>
              <a:tr h="27758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E5B8B7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E5B8B7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75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E5B8B7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7585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E5B8B7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584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E5B8B7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E5B8B7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7758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E5B8B7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1" name="Таблица 30"/>
          <p:cNvGraphicFramePr>
            <a:graphicFrameLocks noGrp="1"/>
          </p:cNvGraphicFramePr>
          <p:nvPr/>
        </p:nvGraphicFramePr>
        <p:xfrm>
          <a:off x="3995936" y="2708920"/>
          <a:ext cx="792088" cy="1656184"/>
        </p:xfrm>
        <a:graphic>
          <a:graphicData uri="http://schemas.openxmlformats.org/drawingml/2006/table">
            <a:tbl>
              <a:tblPr/>
              <a:tblGrid>
                <a:gridCol w="307234"/>
                <a:gridCol w="177620"/>
                <a:gridCol w="307234"/>
              </a:tblGrid>
              <a:tr h="27758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E5B8B7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E5B8B7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75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E5B8B7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7585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E5B8B7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584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E5B8B7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E5B8B7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7758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E5B8B7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2" name="Таблица 31"/>
          <p:cNvGraphicFramePr>
            <a:graphicFrameLocks noGrp="1"/>
          </p:cNvGraphicFramePr>
          <p:nvPr/>
        </p:nvGraphicFramePr>
        <p:xfrm>
          <a:off x="5652120" y="2708920"/>
          <a:ext cx="792088" cy="1656184"/>
        </p:xfrm>
        <a:graphic>
          <a:graphicData uri="http://schemas.openxmlformats.org/drawingml/2006/table">
            <a:tbl>
              <a:tblPr/>
              <a:tblGrid>
                <a:gridCol w="307234"/>
                <a:gridCol w="177620"/>
                <a:gridCol w="307234"/>
              </a:tblGrid>
              <a:tr h="27758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E5B8B7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E5B8B7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75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E5B8B7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7585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E5B8B7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584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E5B8B7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E5B8B7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7758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E5B8B7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3" name="Таблица 32"/>
          <p:cNvGraphicFramePr>
            <a:graphicFrameLocks noGrp="1"/>
          </p:cNvGraphicFramePr>
          <p:nvPr/>
        </p:nvGraphicFramePr>
        <p:xfrm>
          <a:off x="7452320" y="2708920"/>
          <a:ext cx="792088" cy="1656184"/>
        </p:xfrm>
        <a:graphic>
          <a:graphicData uri="http://schemas.openxmlformats.org/drawingml/2006/table">
            <a:tbl>
              <a:tblPr/>
              <a:tblGrid>
                <a:gridCol w="307234"/>
                <a:gridCol w="177620"/>
                <a:gridCol w="307234"/>
              </a:tblGrid>
              <a:tr h="27758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E5B8B7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E5B8B7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75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E5B8B7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7585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E5B8B7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584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E5B8B7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E5B8B7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</a:tr>
              <a:tr h="27758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E5B8B7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5" name="Прямая соединительная линия 34"/>
          <p:cNvCxnSpPr/>
          <p:nvPr/>
        </p:nvCxnSpPr>
        <p:spPr>
          <a:xfrm flipV="1">
            <a:off x="467544" y="4365104"/>
            <a:ext cx="7992888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838200"/>
          </a:xfrm>
        </p:spPr>
        <p:txBody>
          <a:bodyPr/>
          <a:lstStyle/>
          <a:p>
            <a:pPr algn="just"/>
            <a:r>
              <a:rPr lang="ru-RU" dirty="0" smtClean="0"/>
              <a:t>составьте выражения по рисунку</a:t>
            </a:r>
            <a:endParaRPr lang="ru-RU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539552" y="1916832"/>
            <a:ext cx="720080" cy="72008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47664" y="1916832"/>
            <a:ext cx="720080" cy="72008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555776" y="1916832"/>
            <a:ext cx="720080" cy="72008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635896" y="1916832"/>
            <a:ext cx="720080" cy="72008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635896" y="1700808"/>
            <a:ext cx="792088" cy="10801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691680" y="2852936"/>
            <a:ext cx="3096344" cy="83099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</a:rPr>
              <a:t>4 – 1 = 3</a:t>
            </a:r>
            <a:endParaRPr lang="ru-RU" sz="4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2531" name="AutoShape 3"/>
          <p:cNvSpPr>
            <a:spLocks noChangeArrowheads="1"/>
          </p:cNvSpPr>
          <p:nvPr/>
        </p:nvSpPr>
        <p:spPr bwMode="auto">
          <a:xfrm>
            <a:off x="539552" y="4077072"/>
            <a:ext cx="1008112" cy="720080"/>
          </a:xfrm>
          <a:prstGeom prst="triangle">
            <a:avLst>
              <a:gd name="adj" fmla="val 50000"/>
            </a:avLst>
          </a:prstGeom>
          <a:solidFill>
            <a:srgbClr val="FFC000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AutoShape 3"/>
          <p:cNvSpPr>
            <a:spLocks noChangeArrowheads="1"/>
          </p:cNvSpPr>
          <p:nvPr/>
        </p:nvSpPr>
        <p:spPr bwMode="auto">
          <a:xfrm>
            <a:off x="1691680" y="4077072"/>
            <a:ext cx="1008112" cy="720080"/>
          </a:xfrm>
          <a:prstGeom prst="triangle">
            <a:avLst>
              <a:gd name="adj" fmla="val 50000"/>
            </a:avLst>
          </a:prstGeom>
          <a:solidFill>
            <a:srgbClr val="FFC000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AutoShape 3"/>
          <p:cNvSpPr>
            <a:spLocks noChangeArrowheads="1"/>
          </p:cNvSpPr>
          <p:nvPr/>
        </p:nvSpPr>
        <p:spPr bwMode="auto">
          <a:xfrm>
            <a:off x="2843808" y="4077072"/>
            <a:ext cx="1008112" cy="720080"/>
          </a:xfrm>
          <a:prstGeom prst="triangle">
            <a:avLst>
              <a:gd name="adj" fmla="val 50000"/>
            </a:avLst>
          </a:prstGeom>
          <a:solidFill>
            <a:srgbClr val="FFC000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AutoShape 3"/>
          <p:cNvSpPr>
            <a:spLocks noChangeArrowheads="1"/>
          </p:cNvSpPr>
          <p:nvPr/>
        </p:nvSpPr>
        <p:spPr bwMode="auto">
          <a:xfrm>
            <a:off x="5148064" y="4077072"/>
            <a:ext cx="1008112" cy="720080"/>
          </a:xfrm>
          <a:prstGeom prst="triangle">
            <a:avLst>
              <a:gd name="adj" fmla="val 50000"/>
            </a:avLst>
          </a:prstGeom>
          <a:solidFill>
            <a:schemeClr val="accent5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AutoShape 3"/>
          <p:cNvSpPr>
            <a:spLocks noChangeArrowheads="1"/>
          </p:cNvSpPr>
          <p:nvPr/>
        </p:nvSpPr>
        <p:spPr bwMode="auto">
          <a:xfrm>
            <a:off x="3995936" y="4077072"/>
            <a:ext cx="1008112" cy="720080"/>
          </a:xfrm>
          <a:prstGeom prst="triangle">
            <a:avLst>
              <a:gd name="adj" fmla="val 50000"/>
            </a:avLst>
          </a:prstGeom>
          <a:solidFill>
            <a:schemeClr val="accent5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1691680" y="5013176"/>
            <a:ext cx="4536504" cy="83099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</a:rPr>
              <a:t>3 + 2 = 5</a:t>
            </a:r>
            <a:endParaRPr lang="ru-RU" sz="48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  <a:buNone/>
            </a:pP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6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Агаркова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Н.В. Нескучная математика. 1-4 классы. Занимательные материалы. – Волгоград: Учитель, 2008. – 128с.</a:t>
            </a:r>
          </a:p>
          <a:p>
            <a:pPr>
              <a:lnSpc>
                <a:spcPct val="200000"/>
              </a:lnSpc>
              <a:buNone/>
            </a:pP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6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Берестова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Е. В. Математика. 1 класс. Найди ошибку. Занимательные задания. М.: </a:t>
            </a:r>
            <a:r>
              <a:rPr lang="ru-RU" sz="16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Эксмо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2007. – 96 с.</a:t>
            </a:r>
          </a:p>
          <a:p>
            <a:pPr>
              <a:lnSpc>
                <a:spcPct val="200000"/>
              </a:lnSpc>
              <a:buNone/>
            </a:pP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Моро М. И. , Волкова С. И. , Степанова С. В. Математика. 1 класс. В 2 частях. Часть 1. – М.: Просвещение, 2011. – 112с.  </a:t>
            </a:r>
          </a:p>
          <a:p>
            <a:pPr>
              <a:buNone/>
            </a:pPr>
            <a:endParaRPr lang="ru-RU" sz="1600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мотивация</a:t>
            </a:r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979712" y="1588146"/>
            <a:ext cx="554461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Один, два, три, четыре, пять!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Дети в лес пошли гулять.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увидели ребята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Возле пня грибы - опята.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Стали их они считать: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Один, два, три, четыре, пять.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Ребятишкам повезло: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 – хорошее число!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Л.Ульяницкая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Как связаны картинки и записи</a:t>
            </a:r>
            <a:endParaRPr lang="ru-RU" dirty="0"/>
          </a:p>
        </p:txBody>
      </p:sp>
      <p:sp>
        <p:nvSpPr>
          <p:cNvPr id="6146" name="Oval 2"/>
          <p:cNvSpPr>
            <a:spLocks noChangeArrowheads="1"/>
          </p:cNvSpPr>
          <p:nvPr/>
        </p:nvSpPr>
        <p:spPr bwMode="auto">
          <a:xfrm>
            <a:off x="323528" y="1700808"/>
            <a:ext cx="792088" cy="7920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Oval 2"/>
          <p:cNvSpPr>
            <a:spLocks noChangeArrowheads="1"/>
          </p:cNvSpPr>
          <p:nvPr/>
        </p:nvSpPr>
        <p:spPr bwMode="auto">
          <a:xfrm>
            <a:off x="1259632" y="1700808"/>
            <a:ext cx="792088" cy="7920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Oval 2"/>
          <p:cNvSpPr>
            <a:spLocks noChangeArrowheads="1"/>
          </p:cNvSpPr>
          <p:nvPr/>
        </p:nvSpPr>
        <p:spPr bwMode="auto">
          <a:xfrm>
            <a:off x="2987824" y="1700808"/>
            <a:ext cx="792088" cy="7920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Oval 2"/>
          <p:cNvSpPr>
            <a:spLocks noChangeArrowheads="1"/>
          </p:cNvSpPr>
          <p:nvPr/>
        </p:nvSpPr>
        <p:spPr bwMode="auto">
          <a:xfrm>
            <a:off x="2123728" y="1700808"/>
            <a:ext cx="792088" cy="7920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Oval 2"/>
          <p:cNvSpPr>
            <a:spLocks noChangeArrowheads="1"/>
          </p:cNvSpPr>
          <p:nvPr/>
        </p:nvSpPr>
        <p:spPr bwMode="auto">
          <a:xfrm>
            <a:off x="3995936" y="1700808"/>
            <a:ext cx="792088" cy="792088"/>
          </a:xfrm>
          <a:prstGeom prst="ellipse">
            <a:avLst/>
          </a:prstGeom>
          <a:solidFill>
            <a:schemeClr val="tx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907704" y="2780928"/>
            <a:ext cx="2448272" cy="107721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 + 1 = 5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 – 1 = 4</a:t>
            </a:r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323528" y="4149080"/>
            <a:ext cx="1008112" cy="936104"/>
          </a:xfrm>
          <a:prstGeom prst="triangle">
            <a:avLst>
              <a:gd name="adj" fmla="val 50000"/>
            </a:avLst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AutoShape 4"/>
          <p:cNvSpPr>
            <a:spLocks noChangeArrowheads="1"/>
          </p:cNvSpPr>
          <p:nvPr/>
        </p:nvSpPr>
        <p:spPr bwMode="auto">
          <a:xfrm>
            <a:off x="4644008" y="4149080"/>
            <a:ext cx="1008112" cy="936104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AutoShape 4"/>
          <p:cNvSpPr>
            <a:spLocks noChangeArrowheads="1"/>
          </p:cNvSpPr>
          <p:nvPr/>
        </p:nvSpPr>
        <p:spPr bwMode="auto">
          <a:xfrm>
            <a:off x="1403648" y="4149080"/>
            <a:ext cx="1008112" cy="936104"/>
          </a:xfrm>
          <a:prstGeom prst="triangle">
            <a:avLst>
              <a:gd name="adj" fmla="val 50000"/>
            </a:avLst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AutoShape 4"/>
          <p:cNvSpPr>
            <a:spLocks noChangeArrowheads="1"/>
          </p:cNvSpPr>
          <p:nvPr/>
        </p:nvSpPr>
        <p:spPr bwMode="auto">
          <a:xfrm>
            <a:off x="2483768" y="4149080"/>
            <a:ext cx="1008112" cy="936104"/>
          </a:xfrm>
          <a:prstGeom prst="triangle">
            <a:avLst>
              <a:gd name="adj" fmla="val 50000"/>
            </a:avLst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AutoShape 4"/>
          <p:cNvSpPr>
            <a:spLocks noChangeArrowheads="1"/>
          </p:cNvSpPr>
          <p:nvPr/>
        </p:nvSpPr>
        <p:spPr bwMode="auto">
          <a:xfrm>
            <a:off x="3563888" y="4149080"/>
            <a:ext cx="1008112" cy="936104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979712" y="5301208"/>
            <a:ext cx="3240360" cy="107721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 + 2 = 5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 – 2 =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Составьте  математическую  запись</a:t>
            </a:r>
            <a:endParaRPr lang="ru-RU" dirty="0"/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971600" y="1844824"/>
            <a:ext cx="792088" cy="792088"/>
          </a:xfrm>
          <a:prstGeom prst="rect">
            <a:avLst/>
          </a:prstGeom>
          <a:solidFill>
            <a:srgbClr val="0FCD05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71" name="Oval 3"/>
          <p:cNvSpPr>
            <a:spLocks noChangeArrowheads="1"/>
          </p:cNvSpPr>
          <p:nvPr/>
        </p:nvSpPr>
        <p:spPr bwMode="auto">
          <a:xfrm>
            <a:off x="2051720" y="1844824"/>
            <a:ext cx="842417" cy="839068"/>
          </a:xfrm>
          <a:prstGeom prst="ellipse">
            <a:avLst/>
          </a:prstGeom>
          <a:solidFill>
            <a:srgbClr val="FF66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Oval 3"/>
          <p:cNvSpPr>
            <a:spLocks noChangeArrowheads="1"/>
          </p:cNvSpPr>
          <p:nvPr/>
        </p:nvSpPr>
        <p:spPr bwMode="auto">
          <a:xfrm>
            <a:off x="3131840" y="1844824"/>
            <a:ext cx="842417" cy="839068"/>
          </a:xfrm>
          <a:prstGeom prst="ellipse">
            <a:avLst/>
          </a:prstGeom>
          <a:solidFill>
            <a:srgbClr val="FF66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Oval 3"/>
          <p:cNvSpPr>
            <a:spLocks noChangeArrowheads="1"/>
          </p:cNvSpPr>
          <p:nvPr/>
        </p:nvSpPr>
        <p:spPr bwMode="auto">
          <a:xfrm>
            <a:off x="4211960" y="1844824"/>
            <a:ext cx="842417" cy="839068"/>
          </a:xfrm>
          <a:prstGeom prst="ellipse">
            <a:avLst/>
          </a:prstGeom>
          <a:solidFill>
            <a:srgbClr val="FF66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Oval 3"/>
          <p:cNvSpPr>
            <a:spLocks noChangeArrowheads="1"/>
          </p:cNvSpPr>
          <p:nvPr/>
        </p:nvSpPr>
        <p:spPr bwMode="auto">
          <a:xfrm>
            <a:off x="5292080" y="1844824"/>
            <a:ext cx="842417" cy="839068"/>
          </a:xfrm>
          <a:prstGeom prst="ellipse">
            <a:avLst/>
          </a:prstGeom>
          <a:solidFill>
            <a:srgbClr val="FF66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843808" y="2996952"/>
            <a:ext cx="3168352" cy="107721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 + 4 = 5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 + 1 = 5</a:t>
            </a:r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971600" y="4293096"/>
            <a:ext cx="864096" cy="72008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auto">
          <a:xfrm>
            <a:off x="1907704" y="4293096"/>
            <a:ext cx="864096" cy="72008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2843808" y="4293096"/>
            <a:ext cx="864096" cy="720080"/>
          </a:xfrm>
          <a:prstGeom prst="pentagon">
            <a:avLst/>
          </a:prstGeom>
          <a:solidFill>
            <a:srgbClr val="7030A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3923928" y="4293096"/>
            <a:ext cx="864096" cy="720080"/>
          </a:xfrm>
          <a:prstGeom prst="pentagon">
            <a:avLst/>
          </a:prstGeom>
          <a:solidFill>
            <a:srgbClr val="7030A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AutoShape 5"/>
          <p:cNvSpPr>
            <a:spLocks noChangeArrowheads="1"/>
          </p:cNvSpPr>
          <p:nvPr/>
        </p:nvSpPr>
        <p:spPr bwMode="auto">
          <a:xfrm>
            <a:off x="4932040" y="4293096"/>
            <a:ext cx="864096" cy="720080"/>
          </a:xfrm>
          <a:prstGeom prst="pentagon">
            <a:avLst/>
          </a:prstGeom>
          <a:solidFill>
            <a:srgbClr val="7030A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2843808" y="5517232"/>
            <a:ext cx="2880320" cy="107721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 + 3 = 5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 + 2 =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по учебнику</a:t>
            </a:r>
            <a:endParaRPr lang="ru-RU" dirty="0"/>
          </a:p>
        </p:txBody>
      </p:sp>
      <p:pic>
        <p:nvPicPr>
          <p:cNvPr id="8194" name="Picture 2" descr="http://pozdravka.com/_ph/40/86816305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84784"/>
            <a:ext cx="2771799" cy="2080058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pic>
        <p:nvPicPr>
          <p:cNvPr id="8196" name="Picture 4" descr="http://www.pic4you.ru/allimage/y2011/09-12/8232/1188889-thumb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4005064"/>
            <a:ext cx="2160240" cy="2619984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pic>
        <p:nvPicPr>
          <p:cNvPr id="8198" name="Picture 6" descr="http://img.cliparto.com/pic/xl/177387/3038935-matryoshk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1196752"/>
            <a:ext cx="2592288" cy="2592288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pic>
        <p:nvPicPr>
          <p:cNvPr id="8200" name="Picture 8" descr="http://img-fotki.yandex.ru/get/4403/inozemtseva-kokoc2012.0/0_51723_cf3863ac_X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4149080"/>
            <a:ext cx="2903535" cy="2178918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57200"/>
            <a:ext cx="8991600" cy="10275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Назови числа по порядку,</a:t>
            </a:r>
            <a:br>
              <a:rPr lang="ru-RU" dirty="0" smtClean="0"/>
            </a:br>
            <a:r>
              <a:rPr lang="ru-RU" dirty="0" smtClean="0"/>
              <a:t> начиная с самого большого.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buNone/>
            </a:pPr>
            <a:r>
              <a:rPr lang="ru-RU" sz="4800" dirty="0" smtClean="0">
                <a:solidFill>
                  <a:schemeClr val="accent6">
                    <a:lumMod val="75000"/>
                  </a:schemeClr>
                </a:solidFill>
              </a:rPr>
              <a:t>    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</a:rPr>
              <a:t>3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  4    </a:t>
            </a:r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</a:rPr>
              <a:t>5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  </a:t>
            </a:r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   </a:t>
            </a:r>
            <a:r>
              <a:rPr lang="ru-RU" sz="7200" b="1" dirty="0" smtClean="0">
                <a:solidFill>
                  <a:schemeClr val="accent6">
                    <a:lumMod val="50000"/>
                  </a:schemeClr>
                </a:solidFill>
              </a:rPr>
              <a:t>2</a:t>
            </a:r>
          </a:p>
          <a:p>
            <a:pPr>
              <a:buNone/>
            </a:pPr>
            <a:r>
              <a:rPr lang="ru-RU" sz="7200" b="1" dirty="0" smtClean="0">
                <a:solidFill>
                  <a:srgbClr val="00B0F0"/>
                </a:solidFill>
              </a:rPr>
              <a:t>  5 4 3 2 1</a:t>
            </a:r>
          </a:p>
          <a:p>
            <a:pPr>
              <a:buNone/>
            </a:pPr>
            <a:r>
              <a:rPr lang="ru-RU" sz="72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72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7200" b="1" dirty="0" smtClean="0">
                <a:solidFill>
                  <a:srgbClr val="00B050"/>
                </a:solidFill>
              </a:rPr>
              <a:t>2  </a:t>
            </a:r>
            <a:r>
              <a:rPr lang="ru-RU" sz="6000" b="1" dirty="0" smtClean="0">
                <a:solidFill>
                  <a:srgbClr val="00B050"/>
                </a:solidFill>
              </a:rPr>
              <a:t>5</a:t>
            </a:r>
            <a:r>
              <a:rPr lang="ru-RU" sz="7200" b="1" dirty="0" smtClean="0">
                <a:solidFill>
                  <a:srgbClr val="00B050"/>
                </a:solidFill>
              </a:rPr>
              <a:t>  </a:t>
            </a:r>
            <a:r>
              <a:rPr lang="ru-RU" sz="5400" b="1" dirty="0" smtClean="0">
                <a:solidFill>
                  <a:srgbClr val="00B050"/>
                </a:solidFill>
              </a:rPr>
              <a:t>3</a:t>
            </a:r>
            <a:r>
              <a:rPr lang="ru-RU" sz="7200" b="1" dirty="0" smtClean="0">
                <a:solidFill>
                  <a:srgbClr val="00B050"/>
                </a:solidFill>
              </a:rPr>
              <a:t>  </a:t>
            </a:r>
            <a:r>
              <a:rPr lang="ru-RU" sz="4800" b="1" dirty="0" smtClean="0">
                <a:solidFill>
                  <a:srgbClr val="00B050"/>
                </a:solidFill>
              </a:rPr>
              <a:t>1</a:t>
            </a:r>
            <a:r>
              <a:rPr lang="ru-RU" sz="7200" b="1" dirty="0" smtClean="0">
                <a:solidFill>
                  <a:srgbClr val="00B050"/>
                </a:solidFill>
              </a:rPr>
              <a:t> </a:t>
            </a:r>
            <a:r>
              <a:rPr lang="ru-RU" b="1" dirty="0" smtClean="0">
                <a:solidFill>
                  <a:srgbClr val="00B050"/>
                </a:solidFill>
              </a:rPr>
              <a:t>4</a:t>
            </a:r>
            <a:endParaRPr lang="ru-RU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Составить выражения по рисункам</a:t>
            </a:r>
            <a:endParaRPr lang="ru-RU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611560" y="1988840"/>
            <a:ext cx="722982" cy="649510"/>
          </a:xfrm>
          <a:prstGeom prst="rect">
            <a:avLst/>
          </a:prstGeom>
          <a:solidFill>
            <a:srgbClr val="0070C0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627784" y="1988840"/>
            <a:ext cx="722982" cy="649510"/>
          </a:xfrm>
          <a:prstGeom prst="rect">
            <a:avLst/>
          </a:prstGeom>
          <a:solidFill>
            <a:srgbClr val="0070C0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619672" y="1988840"/>
            <a:ext cx="722982" cy="649510"/>
          </a:xfrm>
          <a:prstGeom prst="rect">
            <a:avLst/>
          </a:prstGeom>
          <a:solidFill>
            <a:srgbClr val="0070C0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35" name="Oval 3"/>
          <p:cNvSpPr>
            <a:spLocks noChangeArrowheads="1"/>
          </p:cNvSpPr>
          <p:nvPr/>
        </p:nvSpPr>
        <p:spPr bwMode="auto">
          <a:xfrm>
            <a:off x="3779912" y="1988840"/>
            <a:ext cx="720080" cy="720080"/>
          </a:xfrm>
          <a:prstGeom prst="ellipse">
            <a:avLst/>
          </a:prstGeom>
          <a:solidFill>
            <a:srgbClr val="FFC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Oval 3"/>
          <p:cNvSpPr>
            <a:spLocks noChangeArrowheads="1"/>
          </p:cNvSpPr>
          <p:nvPr/>
        </p:nvSpPr>
        <p:spPr bwMode="auto">
          <a:xfrm>
            <a:off x="4788024" y="1988840"/>
            <a:ext cx="720080" cy="720080"/>
          </a:xfrm>
          <a:prstGeom prst="ellipse">
            <a:avLst/>
          </a:prstGeom>
          <a:solidFill>
            <a:srgbClr val="FFC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51520" y="2996952"/>
            <a:ext cx="7992888" cy="70788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2+3=5    3+2=5    5-2=3    5-3=2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539552" y="3933056"/>
            <a:ext cx="792088" cy="864096"/>
          </a:xfrm>
          <a:prstGeom prst="rtTriangle">
            <a:avLst/>
          </a:prstGeom>
          <a:solidFill>
            <a:srgbClr val="548DD4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auto">
          <a:xfrm>
            <a:off x="1475656" y="3933056"/>
            <a:ext cx="792088" cy="864096"/>
          </a:xfrm>
          <a:prstGeom prst="rtTriangle">
            <a:avLst/>
          </a:prstGeom>
          <a:solidFill>
            <a:srgbClr val="548DD4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AutoShape 4"/>
          <p:cNvSpPr>
            <a:spLocks noChangeArrowheads="1"/>
          </p:cNvSpPr>
          <p:nvPr/>
        </p:nvSpPr>
        <p:spPr bwMode="auto">
          <a:xfrm>
            <a:off x="2483768" y="3933056"/>
            <a:ext cx="792088" cy="864096"/>
          </a:xfrm>
          <a:prstGeom prst="rtTriangle">
            <a:avLst/>
          </a:prstGeom>
          <a:solidFill>
            <a:srgbClr val="548DD4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3635896" y="4149080"/>
            <a:ext cx="1080120" cy="648072"/>
          </a:xfrm>
          <a:prstGeom prst="rect">
            <a:avLst/>
          </a:prstGeom>
          <a:solidFill>
            <a:srgbClr val="C00000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323528" y="5229200"/>
            <a:ext cx="7848872" cy="70788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1+3=4    3+1=4    4-1=3    4-3=1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117876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Ты да я,  да мы  с  тобой.</a:t>
            </a:r>
            <a:br>
              <a:rPr lang="ru-RU" dirty="0" smtClean="0"/>
            </a:br>
            <a:r>
              <a:rPr lang="ru-RU" dirty="0" smtClean="0"/>
              <a:t> Сколько  нас  всего?</a:t>
            </a:r>
            <a:endParaRPr lang="ru-RU" dirty="0"/>
          </a:p>
        </p:txBody>
      </p:sp>
      <p:pic>
        <p:nvPicPr>
          <p:cNvPr id="19458" name="Picture 2" descr="http://img0.liveinternet.ru/images/attach/c/1/58/111/58111249_det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772816"/>
            <a:ext cx="6070442" cy="4176464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Составьте  квадрат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28629" y="1844824"/>
            <a:ext cx="3960440" cy="3960440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1043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194</TotalTime>
  <Words>278</Words>
  <Application>Microsoft Office PowerPoint</Application>
  <PresentationFormat>Экран (4:3)</PresentationFormat>
  <Paragraphs>45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Трек</vt:lpstr>
      <vt:lpstr>Число и цифра 5</vt:lpstr>
      <vt:lpstr>мотивация</vt:lpstr>
      <vt:lpstr>Как связаны картинки и записи</vt:lpstr>
      <vt:lpstr>Составьте  математическую  запись</vt:lpstr>
      <vt:lpstr>Работа по учебнику</vt:lpstr>
      <vt:lpstr>Назови числа по порядку,  начиная с самого большого.</vt:lpstr>
      <vt:lpstr>Составить выражения по рисункам</vt:lpstr>
      <vt:lpstr>Ты да я,  да мы  с  тобой.  Сколько  нас  всего?</vt:lpstr>
      <vt:lpstr>Составьте  квадрат</vt:lpstr>
      <vt:lpstr>Квадрат  из  двух  палочек</vt:lpstr>
      <vt:lpstr>Графический диктант</vt:lpstr>
      <vt:lpstr>Графический диктант</vt:lpstr>
      <vt:lpstr>Графический диктант</vt:lpstr>
      <vt:lpstr>составьте выражения по рисунку</vt:lpstr>
      <vt:lpstr>Источники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Число и цифра 5</dc:title>
  <dc:creator>Верунчик</dc:creator>
  <cp:lastModifiedBy>мм</cp:lastModifiedBy>
  <cp:revision>35</cp:revision>
  <dcterms:created xsi:type="dcterms:W3CDTF">2012-12-18T16:26:14Z</dcterms:created>
  <dcterms:modified xsi:type="dcterms:W3CDTF">2012-12-21T18:53:58Z</dcterms:modified>
</cp:coreProperties>
</file>