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59" r:id="rId6"/>
    <p:sldId id="260" r:id="rId7"/>
    <p:sldId id="265" r:id="rId8"/>
    <p:sldId id="266" r:id="rId9"/>
    <p:sldId id="267" r:id="rId10"/>
    <p:sldId id="261" r:id="rId11"/>
    <p:sldId id="262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>
      <p:cViewPr varScale="1">
        <p:scale>
          <a:sx n="69" d="100"/>
          <a:sy n="69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FB12C02-943F-4968-BEE2-0812615A4A97}" type="datetimeFigureOut">
              <a:rPr lang="ru-RU"/>
              <a:pPr>
                <a:defRPr/>
              </a:pPr>
              <a:t>10.01.2013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B2257A-AD6C-4565-A7E4-655DA2A7FC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13322-E872-41FE-8CC8-9D48D4566A51}" type="datetimeFigureOut">
              <a:rPr lang="ru-RU"/>
              <a:pPr>
                <a:defRPr/>
              </a:pPr>
              <a:t>10.01.2013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79E88-B528-4EE1-8BE7-44092808E5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1BC61-7BEF-475D-921E-84BA86D186B5}" type="datetimeFigureOut">
              <a:rPr lang="ru-RU"/>
              <a:pPr>
                <a:defRPr/>
              </a:pPr>
              <a:t>10.01.2013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9A2F7-BB02-435F-8B07-1D0ABF6CCA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A8B41-2A37-4B56-8136-FE234598ED11}" type="datetimeFigureOut">
              <a:rPr lang="ru-RU"/>
              <a:pPr>
                <a:defRPr/>
              </a:pPr>
              <a:t>10.01.2013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5908A-AEE3-4C75-BF10-601574CD34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8C1824-E753-4F10-B694-58E162AB40C2}" type="datetimeFigureOut">
              <a:rPr lang="ru-RU"/>
              <a:pPr>
                <a:defRPr/>
              </a:pPr>
              <a:t>10.01.2013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F9890C-297F-4491-A706-63555CA766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7B5F22-757D-439D-8FEB-F26575DD3D31}" type="datetimeFigureOut">
              <a:rPr lang="ru-RU"/>
              <a:pPr>
                <a:defRPr/>
              </a:pPr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8B4698-1409-4C3A-8DB0-A7DB4D2829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24C973-1CDC-4101-A7A7-A273C20782D9}" type="datetimeFigureOut">
              <a:rPr lang="ru-RU"/>
              <a:pPr>
                <a:defRPr/>
              </a:pPr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936A3F-871E-436B-9BE0-7F5AB0B5DC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9FDAB5-C51C-4DB6-8DAD-F57D6C3C6CF7}" type="datetimeFigureOut">
              <a:rPr lang="ru-RU"/>
              <a:pPr>
                <a:defRPr/>
              </a:pPr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733B4D-3B5F-4687-8FE0-55AFEE3F7B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FE4BE-4E1D-4D2C-BB58-BF4EB1BC04DB}" type="datetimeFigureOut">
              <a:rPr lang="ru-RU"/>
              <a:pPr>
                <a:defRPr/>
              </a:pPr>
              <a:t>10.01.2013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1C3C2-FF58-4C0A-983D-B531C58622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A38EA4-0BC9-4FEE-BD86-FF2FCD6E087E}" type="datetimeFigureOut">
              <a:rPr lang="ru-RU"/>
              <a:pPr>
                <a:defRPr/>
              </a:pPr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959DA1-473E-4EF7-9E0E-EA85E1138F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EAC17E-76F2-4C55-BA45-6A37D34CC247}" type="datetimeFigureOut">
              <a:rPr lang="ru-RU"/>
              <a:pPr>
                <a:defRPr/>
              </a:pPr>
              <a:t>10.01.2013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B7AD318-BE17-4ABB-91BB-1A9D93321D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CD90BCA-A294-4867-AE3B-304FA320932A}" type="datetimeFigureOut">
              <a:rPr lang="ru-RU"/>
              <a:pPr>
                <a:defRPr/>
              </a:pPr>
              <a:t>10.01.2013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59287C6-8F8E-497A-99CD-8EFF180CA5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ransition>
    <p:diamond/>
  </p:transition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0" y="3886200"/>
            <a:ext cx="3929063" cy="1752600"/>
          </a:xfrm>
        </p:spPr>
        <p:txBody>
          <a:bodyPr/>
          <a:lstStyle/>
          <a:p>
            <a:pPr marR="0"/>
            <a:r>
              <a:rPr lang="ru-RU" smtClean="0"/>
              <a:t>Учитель </a:t>
            </a:r>
          </a:p>
          <a:p>
            <a:pPr marR="0"/>
            <a:r>
              <a:rPr lang="ru-RU" smtClean="0"/>
              <a:t>начальных классов </a:t>
            </a:r>
          </a:p>
          <a:p>
            <a:pPr marR="0"/>
            <a:r>
              <a:rPr lang="ru-RU" smtClean="0">
                <a:latin typeface="Arial" charset="0"/>
              </a:rPr>
              <a:t>Сизова С. Н.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755650" y="860425"/>
            <a:ext cx="7704138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Использование инновационных технологий при совершенствовании навыков чтения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3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8313" y="908050"/>
          <a:ext cx="8229600" cy="5357813"/>
        </p:xfrm>
        <a:graphic>
          <a:graphicData uri="http://schemas.openxmlformats.org/presentationml/2006/ole">
            <p:oleObj spid="_x0000_s18433" r:id="rId3" imgW="8230313" imgH="5358848" progId="Excel.Chart.8">
              <p:embed/>
            </p:oleObj>
          </a:graphicData>
        </a:graphic>
      </p:graphicFrame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3286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441" name="WordArt 9"/>
          <p:cNvSpPr>
            <a:spLocks noChangeArrowheads="1" noChangeShapeType="1" noTextEdit="1"/>
          </p:cNvSpPr>
          <p:nvPr/>
        </p:nvSpPr>
        <p:spPr bwMode="auto">
          <a:xfrm>
            <a:off x="1076325" y="333375"/>
            <a:ext cx="7527925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Диаграмма темпа чтения в 2 "Б" классе на начало года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7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presentationml/2006/ole">
            <p:oleObj spid="_x0000_s19457" r:id="rId3" imgW="8230313" imgH="4523624" progId="Excel.Chart.8">
              <p:embed/>
            </p:oleObj>
          </a:graphicData>
        </a:graphic>
      </p:graphicFrame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971550" y="476250"/>
            <a:ext cx="712787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Диаграмма темпа чтения в 3"Б" классе на конец </a:t>
            </a:r>
            <a:r>
              <a:rPr lang="en-US" sz="28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I </a:t>
            </a:r>
            <a:r>
              <a:rPr lang="ru-RU" sz="28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полугодия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smtClean="0"/>
              <a:t>«Единственный путь, ведущий к знанию-</a:t>
            </a:r>
          </a:p>
          <a:p>
            <a:pPr>
              <a:buFont typeface="Wingdings 3" pitchFamily="18" charset="2"/>
              <a:buNone/>
            </a:pPr>
            <a:r>
              <a:rPr lang="ru-RU" sz="4400" smtClean="0"/>
              <a:t>  деятельность»</a:t>
            </a:r>
          </a:p>
          <a:p>
            <a:pPr>
              <a:buFont typeface="Wingdings 3" pitchFamily="18" charset="2"/>
              <a:buNone/>
            </a:pPr>
            <a:r>
              <a:rPr lang="ru-RU" sz="4400" smtClean="0"/>
              <a:t>                 Бернард Шоу</a:t>
            </a:r>
            <a:endParaRPr lang="ru-RU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Инновационный подход к обучению позволяет так организовать учебный процесс, что ребенку урок и в радость, и приносит пользу, не превращаясь просто в забаву или игру. И, может быть, именно на таком уроке, как говорил Цицерон, «зажгутся глаза слушающего о глаза говорящего».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Инновация в переводе с латинского языка обозначает не «новое», а «в новое». Именно эту смысловую нагрузку вложил в термин «инновационное» в конце прошлого века Дж. Боткин. Он и наметил основные черты этого метода, направленного на развитие способности ученика к самосовершенствованию, самостоятельному поиску решений, к совместной деятельности в новой ситуации.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1"/>
          </p:nvPr>
        </p:nvSpPr>
        <p:spPr>
          <a:xfrm>
            <a:off x="250825" y="692150"/>
            <a:ext cx="8229600" cy="4525963"/>
          </a:xfrm>
        </p:spPr>
        <p:txBody>
          <a:bodyPr/>
          <a:lstStyle/>
          <a:p>
            <a:r>
              <a:rPr lang="ru-RU" sz="4000" smtClean="0"/>
              <a:t>Природный темп деятельности</a:t>
            </a:r>
          </a:p>
          <a:p>
            <a:r>
              <a:rPr lang="ru-RU" sz="4000" smtClean="0"/>
              <a:t>Регрессия</a:t>
            </a:r>
          </a:p>
          <a:p>
            <a:r>
              <a:rPr lang="ru-RU" sz="4000" smtClean="0"/>
              <a:t>Малое поле зрения</a:t>
            </a:r>
          </a:p>
          <a:p>
            <a:r>
              <a:rPr lang="ru-RU" sz="4000" smtClean="0"/>
              <a:t>Уровень организации внимания</a:t>
            </a:r>
          </a:p>
          <a:p>
            <a:r>
              <a:rPr lang="ru-RU" sz="4000" smtClean="0"/>
              <a:t>Уровень развития оперативной памяти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4525963"/>
          </a:xfrm>
        </p:spPr>
        <p:txBody>
          <a:bodyPr/>
          <a:lstStyle/>
          <a:p>
            <a:pPr marL="514350" indent="-514350">
              <a:buFont typeface="Wingdings 3" pitchFamily="18" charset="2"/>
              <a:buNone/>
            </a:pPr>
            <a:r>
              <a:rPr lang="ru-RU" smtClean="0"/>
              <a:t>     </a:t>
            </a:r>
            <a:r>
              <a:rPr lang="ru-RU" b="1" smtClean="0"/>
              <a:t>Природный темп деятельности</a:t>
            </a:r>
            <a:r>
              <a:rPr lang="ru-RU" smtClean="0"/>
              <a:t> -скорость, с которой работают психические процессы: память, внимание, мышление, воображение. Для определения темпа этого показателя предлагается теппинг -тест. </a:t>
            </a:r>
          </a:p>
          <a:p>
            <a:pPr marL="514350" indent="-514350">
              <a:buFont typeface="Wingdings 3" pitchFamily="18" charset="2"/>
              <a:buNone/>
            </a:pPr>
            <a:endParaRPr lang="ru-RU" smtClean="0"/>
          </a:p>
          <a:p>
            <a:pPr marL="514350" indent="-514350">
              <a:buFont typeface="Wingdings 3" pitchFamily="18" charset="2"/>
              <a:buNone/>
            </a:pPr>
            <a:endParaRPr lang="ru-RU" smtClean="0"/>
          </a:p>
        </p:txBody>
      </p:sp>
      <p:graphicFrame>
        <p:nvGraphicFramePr>
          <p:cNvPr id="17432" name="Group 24"/>
          <p:cNvGraphicFramePr>
            <a:graphicFrameLocks noGrp="1"/>
          </p:cNvGraphicFramePr>
          <p:nvPr/>
        </p:nvGraphicFramePr>
        <p:xfrm>
          <a:off x="3132138" y="4221163"/>
          <a:ext cx="3600450" cy="1133475"/>
        </p:xfrm>
        <a:graphic>
          <a:graphicData uri="http://schemas.openxmlformats.org/drawingml/2006/table">
            <a:tbl>
              <a:tblPr/>
              <a:tblGrid>
                <a:gridCol w="1181100"/>
                <a:gridCol w="1181100"/>
                <a:gridCol w="1238250"/>
              </a:tblGrid>
              <a:tr h="566738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mtClean="0">
                <a:effectLst/>
              </a:rPr>
              <a:t>Этапы работы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Предполагает работу со 2-го полугодия с обучающимися 1-го класса и 2-го класса</a:t>
            </a:r>
          </a:p>
          <a:p>
            <a:r>
              <a:rPr lang="ru-RU" smtClean="0"/>
              <a:t>С обучающимися 3-го класса</a:t>
            </a:r>
          </a:p>
          <a:p>
            <a:r>
              <a:rPr lang="ru-RU" smtClean="0"/>
              <a:t>С обучающимися 4-го класса</a:t>
            </a:r>
          </a:p>
          <a:p>
            <a:pPr>
              <a:buFont typeface="Wingdings 3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3700" smtClean="0">
                <a:effectLst/>
              </a:rPr>
              <a:t>Упражнения для развития быстрого чтения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Чтение вслух</a:t>
            </a:r>
          </a:p>
          <a:p>
            <a:r>
              <a:rPr lang="ru-RU" smtClean="0"/>
              <a:t>Чтение про себя</a:t>
            </a:r>
          </a:p>
          <a:p>
            <a:r>
              <a:rPr lang="ru-RU" smtClean="0"/>
              <a:t>Чтение жужжащее</a:t>
            </a:r>
          </a:p>
          <a:p>
            <a:r>
              <a:rPr lang="ru-RU" smtClean="0"/>
              <a:t>Чтение хором</a:t>
            </a:r>
          </a:p>
          <a:p>
            <a:r>
              <a:rPr lang="ru-RU" smtClean="0"/>
              <a:t>Чтение в темпе скороговорки</a:t>
            </a:r>
          </a:p>
          <a:p>
            <a:r>
              <a:rPr lang="ru-RU" smtClean="0"/>
              <a:t>Чтение цепочкой</a:t>
            </a:r>
          </a:p>
          <a:p>
            <a:r>
              <a:rPr lang="ru-RU" smtClean="0"/>
              <a:t>Динамическое чтение</a:t>
            </a:r>
          </a:p>
          <a:p>
            <a:r>
              <a:rPr lang="ru-RU" smtClean="0"/>
              <a:t>Бинарное чтение</a:t>
            </a:r>
          </a:p>
          <a:p>
            <a:r>
              <a:rPr lang="ru-RU" smtClean="0"/>
              <a:t>«Очередь»., «Буксир», «Ловушка», и .т.д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/>
          </p:cNvSpPr>
          <p:nvPr>
            <p:ph type="body" idx="1"/>
          </p:nvPr>
        </p:nvSpPr>
        <p:spPr>
          <a:xfrm>
            <a:off x="395288" y="836613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ru-RU" b="1" smtClean="0"/>
              <a:t>Зрительные диктанты по И. Т. Федоренко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ru-RU" smtClean="0"/>
              <a:t>(даются наборы предложений)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ru-RU" smtClean="0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ru-RU" b="1" smtClean="0"/>
              <a:t>Упражнения для развития четкости и правильности произношения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ru-RU" smtClean="0"/>
              <a:t>(чистоговорки, шипящие скороговорки, народные скороговорки)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ru-RU" b="1" smtClean="0"/>
              <a:t>Дыхательная гимнастика и подготовка голоса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ru-RU" smtClean="0"/>
              <a:t>(задуйте свечу, обрызгайте белье водой, в цветочном магазине…) 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283</TotalTime>
  <Words>237</Words>
  <PresentationFormat>Экран (4:3)</PresentationFormat>
  <Paragraphs>42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8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6" baseType="lpstr">
      <vt:lpstr>Lucida Sans Unicode</vt:lpstr>
      <vt:lpstr>Arial</vt:lpstr>
      <vt:lpstr>Wingdings 3</vt:lpstr>
      <vt:lpstr>Verdana</vt:lpstr>
      <vt:lpstr>Wingdings 2</vt:lpstr>
      <vt:lpstr>Calibri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Диаграмма Microsoft Excel</vt:lpstr>
      <vt:lpstr>Слайд 1</vt:lpstr>
      <vt:lpstr>Слайд 2</vt:lpstr>
      <vt:lpstr>Слайд 3</vt:lpstr>
      <vt:lpstr>Слайд 4</vt:lpstr>
      <vt:lpstr>Слайд 5</vt:lpstr>
      <vt:lpstr>Слайд 6</vt:lpstr>
      <vt:lpstr>Этапы работы</vt:lpstr>
      <vt:lpstr>Упражнения для развития быстрого чтения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навыка  выразительного, беглого, осознанного чтения.</dc:title>
  <cp:lastModifiedBy>szrtdtf</cp:lastModifiedBy>
  <cp:revision>8</cp:revision>
  <dcterms:modified xsi:type="dcterms:W3CDTF">2013-01-09T21:30:29Z</dcterms:modified>
</cp:coreProperties>
</file>