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67" r:id="rId2"/>
    <p:sldId id="316" r:id="rId3"/>
    <p:sldId id="268" r:id="rId4"/>
    <p:sldId id="269" r:id="rId5"/>
    <p:sldId id="318" r:id="rId6"/>
    <p:sldId id="333" r:id="rId7"/>
    <p:sldId id="293" r:id="rId8"/>
    <p:sldId id="290" r:id="rId9"/>
    <p:sldId id="334" r:id="rId10"/>
    <p:sldId id="292" r:id="rId11"/>
    <p:sldId id="324" r:id="rId12"/>
    <p:sldId id="33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89698" autoAdjust="0"/>
  </p:normalViewPr>
  <p:slideViewPr>
    <p:cSldViewPr>
      <p:cViewPr>
        <p:scale>
          <a:sx n="77" d="100"/>
          <a:sy n="77" d="100"/>
        </p:scale>
        <p:origin x="-11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00" y="285728"/>
            <a:ext cx="81439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Урок</a:t>
            </a:r>
          </a:p>
          <a:p>
            <a:pPr algn="ctr"/>
            <a:r>
              <a:rPr lang="ru-RU" sz="54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русского языка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100" y="2928934"/>
            <a:ext cx="81439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Род имени существительного. </a:t>
            </a:r>
          </a:p>
          <a:p>
            <a:pPr algn="ctr"/>
            <a:endParaRPr lang="ru-RU" dirty="0"/>
          </a:p>
        </p:txBody>
      </p:sp>
      <p:pic>
        <p:nvPicPr>
          <p:cNvPr id="10" name="Picture 2" descr="BS0055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4572008"/>
            <a:ext cx="1866888" cy="18135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WordArt 9"/>
          <p:cNvSpPr>
            <a:spLocks noChangeArrowheads="1" noChangeShapeType="1" noTextEdit="1"/>
          </p:cNvSpPr>
          <p:nvPr/>
        </p:nvSpPr>
        <p:spPr bwMode="auto">
          <a:xfrm>
            <a:off x="3962400" y="2438400"/>
            <a:ext cx="990600" cy="920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D81D04"/>
              </a:solidFill>
              <a:latin typeface="Arial"/>
              <a:cs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71736" y="0"/>
            <a:ext cx="635795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F0"/>
                </a:solidFill>
                <a:latin typeface="Comic Sans MS" pitchFamily="66" charset="0"/>
              </a:rPr>
              <a:t>Вывод:</a:t>
            </a:r>
          </a:p>
          <a:p>
            <a:pPr algn="ctr"/>
            <a:endParaRPr lang="ru-RU" sz="32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ru-RU" sz="3200" b="1" dirty="0" smtClean="0">
                <a:solidFill>
                  <a:srgbClr val="00B050"/>
                </a:solidFill>
                <a:latin typeface="Comic Sans MS" pitchFamily="66" charset="0"/>
              </a:rPr>
              <a:t>Логическая цепочка</a:t>
            </a:r>
            <a:r>
              <a:rPr lang="ru-RU" sz="3200" dirty="0" smtClean="0">
                <a:latin typeface="Comic Sans MS" pitchFamily="66" charset="0"/>
              </a:rPr>
              <a:t>:</a:t>
            </a:r>
          </a:p>
          <a:p>
            <a:pPr marL="514350" indent="-514350">
              <a:buAutoNum type="arabicParenR"/>
            </a:pPr>
            <a:r>
              <a:rPr lang="ru-RU" sz="3200" b="1" dirty="0" smtClean="0">
                <a:latin typeface="Comic Sans MS" pitchFamily="66" charset="0"/>
              </a:rPr>
              <a:t>Местоимение и окончание им.существительного указало на род;</a:t>
            </a:r>
          </a:p>
          <a:p>
            <a:pPr marL="514350" indent="-514350">
              <a:buAutoNum type="arabicParenR"/>
            </a:pPr>
            <a:endParaRPr lang="ru-RU" sz="3200" dirty="0" smtClean="0">
              <a:latin typeface="Comic Sans MS" pitchFamily="66" charset="0"/>
            </a:endParaRPr>
          </a:p>
          <a:p>
            <a:r>
              <a:rPr lang="ru-RU" sz="3200" dirty="0" smtClean="0">
                <a:latin typeface="Comic Sans MS" pitchFamily="66" charset="0"/>
              </a:rPr>
              <a:t> </a:t>
            </a:r>
            <a:r>
              <a:rPr lang="ru-RU" sz="3200" b="1" dirty="0" smtClean="0">
                <a:latin typeface="Comic Sans MS" pitchFamily="66" charset="0"/>
              </a:rPr>
              <a:t>2) глагол подсказал род  им.существительного;</a:t>
            </a:r>
          </a:p>
          <a:p>
            <a:endParaRPr lang="ru-RU" sz="3200" b="1" dirty="0" smtClean="0">
              <a:latin typeface="Comic Sans MS" pitchFamily="66" charset="0"/>
            </a:endParaRPr>
          </a:p>
          <a:p>
            <a:r>
              <a:rPr lang="en" sz="3200" b="1" dirty="0" smtClean="0">
                <a:latin typeface="Comic Sans MS" pitchFamily="66" charset="0"/>
              </a:rPr>
              <a:t> </a:t>
            </a:r>
            <a:r>
              <a:rPr lang="ru-RU" sz="3200" b="1" dirty="0" smtClean="0">
                <a:latin typeface="Comic Sans MS" pitchFamily="66" charset="0"/>
              </a:rPr>
              <a:t>3</a:t>
            </a:r>
            <a:r>
              <a:rPr lang="en" sz="3200" b="1" dirty="0" smtClean="0">
                <a:latin typeface="Comic Sans MS" pitchFamily="66" charset="0"/>
              </a:rPr>
              <a:t>)</a:t>
            </a:r>
            <a:r>
              <a:rPr lang="ru-RU" sz="3200" b="1" dirty="0" smtClean="0">
                <a:latin typeface="Comic Sans MS" pitchFamily="66" charset="0"/>
              </a:rPr>
              <a:t> им.прилагательное указало на род. им.существительного</a:t>
            </a:r>
          </a:p>
        </p:txBody>
      </p:sp>
      <p:pic>
        <p:nvPicPr>
          <p:cNvPr id="12" name="Picture 2" descr="Незнайка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40446"/>
            <a:ext cx="2857488" cy="40555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0"/>
            <a:ext cx="4500594" cy="1143000"/>
          </a:xfrm>
        </p:spPr>
        <p:txBody>
          <a:bodyPr>
            <a:normAutofit/>
          </a:bodyPr>
          <a:lstStyle/>
          <a:p>
            <a:r>
              <a:rPr lang="ru-RU" sz="4400" b="0" dirty="0" smtClean="0">
                <a:solidFill>
                  <a:srgbClr val="FF0000"/>
                </a:solidFill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САМООЦЕНКА</a:t>
            </a:r>
            <a:endParaRPr lang="ru-RU" sz="4400" b="0" dirty="0">
              <a:solidFill>
                <a:srgbClr val="FF0000"/>
              </a:solidFill>
              <a:latin typeface="Comic Sans MS" pitchFamily="66" charset="0"/>
              <a:ea typeface="BatangChe" pitchFamily="49" charset="-127"/>
              <a:cs typeface="Arabic Typesetting" pitchFamily="66" charset="-78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2500306"/>
            <a:ext cx="78581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- Оцените свою работу на уроке по 10-бальной системе  </a:t>
            </a:r>
          </a:p>
          <a:p>
            <a:r>
              <a:rPr lang="ru-RU" sz="3200" b="1" dirty="0" smtClean="0"/>
              <a:t>    1      2      3      4      5      6      7      8      9      10</a:t>
            </a:r>
          </a:p>
        </p:txBody>
      </p:sp>
      <p:pic>
        <p:nvPicPr>
          <p:cNvPr id="5122" name="Picture 2" descr="C:\Program Files (x86)\Microsoft Office\MEDIA\CAGCAT10\j030084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4500546"/>
            <a:ext cx="3643338" cy="2357454"/>
          </a:xfrm>
          <a:prstGeom prst="rect">
            <a:avLst/>
          </a:prstGeom>
          <a:noFill/>
        </p:spPr>
      </p:pic>
      <p:pic>
        <p:nvPicPr>
          <p:cNvPr id="6" name="Picture 5" descr="j034335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0"/>
            <a:ext cx="1857356" cy="17964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8686800" cy="2736416"/>
          </a:xfrm>
        </p:spPr>
        <p:txBody>
          <a:bodyPr>
            <a:noAutofit/>
          </a:bodyPr>
          <a:lstStyle/>
          <a:p>
            <a:pPr algn="ctr"/>
            <a:r>
              <a:rPr lang="ru-RU" sz="9600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Спасибо </a:t>
            </a:r>
          </a:p>
          <a:p>
            <a:pPr algn="ctr"/>
            <a:r>
              <a:rPr lang="ru-RU" sz="9600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за внимание </a:t>
            </a:r>
            <a:endParaRPr lang="ru-RU" sz="9600" dirty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928662" y="2060575"/>
            <a:ext cx="8035951" cy="47974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dirty="0" smtClean="0"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 </a:t>
            </a:r>
            <a:br>
              <a:rPr lang="ru-RU" sz="3600" b="0" dirty="0" smtClean="0"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</a:br>
            <a:r>
              <a:rPr lang="ru-RU" b="0" dirty="0" smtClean="0"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/>
            </a:r>
            <a:br>
              <a:rPr lang="ru-RU" b="0" dirty="0" smtClean="0"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</a:br>
            <a:r>
              <a:rPr lang="ru-RU" sz="4000" dirty="0" smtClean="0">
                <a:solidFill>
                  <a:srgbClr val="333399"/>
                </a:solidFill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Ю</a:t>
            </a:r>
            <a:r>
              <a:rPr lang="ru-RU" sz="4000" b="0" dirty="0" smtClean="0">
                <a:solidFill>
                  <a:srgbClr val="333399"/>
                </a:solidFill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ность, красота, </a:t>
            </a:r>
            <a:r>
              <a:rPr lang="ru-RU" sz="4000" b="0" dirty="0" smtClean="0">
                <a:solidFill>
                  <a:srgbClr val="FF0000"/>
                </a:solidFill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горячий</a:t>
            </a:r>
            <a:r>
              <a:rPr lang="ru-RU" sz="4000" b="0" dirty="0" smtClean="0">
                <a:solidFill>
                  <a:srgbClr val="333399"/>
                </a:solidFill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. </a:t>
            </a:r>
            <a:r>
              <a:rPr lang="ru-RU" sz="4800" b="0" dirty="0" smtClean="0"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/>
            </a:r>
            <a:br>
              <a:rPr lang="ru-RU" sz="4800" b="0" dirty="0" smtClean="0"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</a:br>
            <a:r>
              <a:rPr lang="ru-RU" sz="4800" b="0" dirty="0" smtClean="0"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/>
            </a:r>
            <a:br>
              <a:rPr lang="ru-RU" sz="4800" b="0" dirty="0" smtClean="0"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</a:br>
            <a:r>
              <a:rPr lang="ru-RU" sz="4000" dirty="0" smtClean="0">
                <a:solidFill>
                  <a:srgbClr val="002060"/>
                </a:solidFill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Д</a:t>
            </a:r>
            <a:r>
              <a:rPr lang="ru-RU" sz="4000" b="0" dirty="0" smtClean="0">
                <a:solidFill>
                  <a:srgbClr val="002060"/>
                </a:solidFill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ерево, </a:t>
            </a:r>
            <a:r>
              <a:rPr lang="ru-RU" sz="4000" b="0" dirty="0" smtClean="0">
                <a:solidFill>
                  <a:srgbClr val="FF0000"/>
                </a:solidFill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говорить, </a:t>
            </a:r>
            <a:r>
              <a:rPr lang="ru-RU" sz="4000" b="0" dirty="0" smtClean="0">
                <a:solidFill>
                  <a:srgbClr val="002060"/>
                </a:solidFill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весна.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357166"/>
            <a:ext cx="557216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dirty="0" smtClean="0"/>
              <a:t> </a:t>
            </a:r>
            <a:endParaRPr lang="ru-RU" sz="4800" b="1" dirty="0" smtClean="0"/>
          </a:p>
          <a:p>
            <a:r>
              <a:rPr lang="en" sz="2400" dirty="0" smtClean="0"/>
              <a:t> </a:t>
            </a:r>
            <a:r>
              <a:rPr lang="en" sz="3200" dirty="0" smtClean="0">
                <a:latin typeface="Comic Sans MS" pitchFamily="66" charset="0"/>
              </a:rPr>
              <a:t>- </a:t>
            </a:r>
            <a:r>
              <a:rPr lang="ru-RU" sz="3200" dirty="0" smtClean="0">
                <a:latin typeface="Comic Sans MS" pitchFamily="66" charset="0"/>
              </a:rPr>
              <a:t>Узнайте, о какой части речи будем говорить. </a:t>
            </a:r>
            <a:r>
              <a:rPr lang="ru-RU" sz="3200" dirty="0" smtClean="0"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Найди лишнюю часть речи:</a:t>
            </a:r>
            <a:r>
              <a:rPr lang="en" sz="3200" dirty="0" smtClean="0">
                <a:latin typeface="Comic Sans MS" pitchFamily="66" charset="0"/>
              </a:rPr>
              <a:t>     </a:t>
            </a:r>
            <a:endParaRPr lang="ru-RU" sz="3200" dirty="0">
              <a:latin typeface="Comic Sans MS" pitchFamily="66" charset="0"/>
            </a:endParaRPr>
          </a:p>
        </p:txBody>
      </p:sp>
      <p:pic>
        <p:nvPicPr>
          <p:cNvPr id="8" name="Picture 5" descr="j03433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285728"/>
            <a:ext cx="1857356" cy="17964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WordArt 3"/>
          <p:cNvSpPr>
            <a:spLocks noChangeArrowheads="1" noChangeShapeType="1" noTextEdit="1"/>
          </p:cNvSpPr>
          <p:nvPr/>
        </p:nvSpPr>
        <p:spPr bwMode="auto">
          <a:xfrm>
            <a:off x="2667000" y="2590800"/>
            <a:ext cx="720725" cy="884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3600" kern="10" normalizeH="1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6248400" y="2514600"/>
            <a:ext cx="720725" cy="957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7414" name="WordArt 6"/>
          <p:cNvSpPr>
            <a:spLocks noChangeArrowheads="1" noChangeShapeType="1" noTextEdit="1"/>
          </p:cNvSpPr>
          <p:nvPr/>
        </p:nvSpPr>
        <p:spPr bwMode="auto">
          <a:xfrm>
            <a:off x="1643042" y="5500702"/>
            <a:ext cx="7102475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1714488"/>
            <a:ext cx="73185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Часть речи, которая обозначает предметы, растения, людей, </a:t>
            </a:r>
            <a:r>
              <a:rPr lang="ru-RU" sz="3200" b="1" dirty="0" err="1" smtClean="0">
                <a:solidFill>
                  <a:srgbClr val="FF0000"/>
                </a:solidFill>
              </a:rPr>
              <a:t>животных,явления</a:t>
            </a:r>
            <a:r>
              <a:rPr lang="ru-RU" sz="3200" b="1" dirty="0" smtClean="0">
                <a:solidFill>
                  <a:srgbClr val="FF0000"/>
                </a:solidFill>
              </a:rPr>
              <a:t> природы, чувства, состояния и отвечает на вопрос кто? или что?</a:t>
            </a:r>
          </a:p>
        </p:txBody>
      </p:sp>
      <p:sp>
        <p:nvSpPr>
          <p:cNvPr id="8" name="Заголовок 6"/>
          <p:cNvSpPr txBox="1">
            <a:spLocks/>
          </p:cNvSpPr>
          <p:nvPr/>
        </p:nvSpPr>
        <p:spPr>
          <a:xfrm>
            <a:off x="1071538" y="285728"/>
            <a:ext cx="6143668" cy="189388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Имя существительное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omic Sans MS" pitchFamily="66" charset="0"/>
              <a:ea typeface="BatangChe" pitchFamily="49" charset="-127"/>
              <a:cs typeface="Arabic Typesetting" pitchFamily="66" charset="-78"/>
            </a:endParaRPr>
          </a:p>
        </p:txBody>
      </p:sp>
      <p:pic>
        <p:nvPicPr>
          <p:cNvPr id="11" name="Picture 5" descr="j03433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0"/>
            <a:ext cx="1857356" cy="17964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2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7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  <p:bldP spid="17412" grpId="0" animBg="1"/>
      <p:bldP spid="174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5" name="WordArt 23"/>
          <p:cNvSpPr>
            <a:spLocks noChangeArrowheads="1" noChangeShapeType="1" noTextEdit="1"/>
          </p:cNvSpPr>
          <p:nvPr/>
        </p:nvSpPr>
        <p:spPr bwMode="auto">
          <a:xfrm>
            <a:off x="4114800" y="2971800"/>
            <a:ext cx="676275" cy="1409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9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2F49CD"/>
              </a:solidFill>
              <a:latin typeface="Arial"/>
              <a:cs typeface="Arial"/>
            </a:endParaRPr>
          </a:p>
        </p:txBody>
      </p:sp>
      <p:sp>
        <p:nvSpPr>
          <p:cNvPr id="18462" name="WordArt 30"/>
          <p:cNvSpPr>
            <a:spLocks noChangeArrowheads="1" noChangeShapeType="1" noTextEdit="1"/>
          </p:cNvSpPr>
          <p:nvPr/>
        </p:nvSpPr>
        <p:spPr bwMode="auto">
          <a:xfrm>
            <a:off x="2514600" y="2819400"/>
            <a:ext cx="838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7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8463" name="WordArt 31"/>
          <p:cNvSpPr>
            <a:spLocks noChangeArrowheads="1" noChangeShapeType="1" noTextEdit="1"/>
          </p:cNvSpPr>
          <p:nvPr/>
        </p:nvSpPr>
        <p:spPr bwMode="auto">
          <a:xfrm>
            <a:off x="0" y="2214554"/>
            <a:ext cx="762000" cy="1362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9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1988840"/>
            <a:ext cx="746147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Comic Sans MS" pitchFamily="66" charset="0"/>
              </a:rPr>
              <a:t>- Что значит термин </a:t>
            </a:r>
            <a:r>
              <a:rPr lang="en-US" sz="2800" i="1" dirty="0" smtClean="0">
                <a:latin typeface="Comic Sans MS" pitchFamily="66" charset="0"/>
              </a:rPr>
              <a:t>«</a:t>
            </a:r>
            <a:r>
              <a:rPr lang="ru-RU" sz="2800" i="1" dirty="0" smtClean="0">
                <a:latin typeface="Comic Sans MS" pitchFamily="66" charset="0"/>
              </a:rPr>
              <a:t>постоянный признак</a:t>
            </a:r>
            <a:r>
              <a:rPr lang="en-US" sz="2800" i="1" dirty="0" smtClean="0">
                <a:latin typeface="Comic Sans MS" pitchFamily="66" charset="0"/>
              </a:rPr>
              <a:t>»?</a:t>
            </a:r>
          </a:p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(Не изменяются).</a:t>
            </a:r>
            <a:r>
              <a:rPr lang="ru-RU" sz="28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Собственные, нарицательные </a:t>
            </a:r>
          </a:p>
          <a:p>
            <a:r>
              <a:rPr lang="ru-RU" sz="28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Одушевлённые, неодушевлённые</a:t>
            </a:r>
          </a:p>
          <a:p>
            <a:r>
              <a:rPr lang="ru-RU" sz="28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Род: женский, мужской, средний</a:t>
            </a:r>
          </a:p>
          <a:p>
            <a:r>
              <a:rPr lang="ru-RU" sz="2800" i="1" dirty="0" smtClean="0">
                <a:latin typeface="Comic Sans MS" pitchFamily="66" charset="0"/>
              </a:rPr>
              <a:t>- Что значит термин </a:t>
            </a:r>
            <a:r>
              <a:rPr lang="en-US" sz="2800" i="1" dirty="0" smtClean="0">
                <a:latin typeface="Comic Sans MS" pitchFamily="66" charset="0"/>
              </a:rPr>
              <a:t>«</a:t>
            </a:r>
            <a:r>
              <a:rPr lang="ru-RU" sz="2800" i="1" dirty="0" smtClean="0">
                <a:latin typeface="Comic Sans MS" pitchFamily="66" charset="0"/>
              </a:rPr>
              <a:t>непостоянный признак</a:t>
            </a:r>
            <a:r>
              <a:rPr lang="en-US" sz="2800" i="1" dirty="0" smtClean="0">
                <a:latin typeface="Comic Sans MS" pitchFamily="66" charset="0"/>
              </a:rPr>
              <a:t>»?</a:t>
            </a:r>
          </a:p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(Изменяются).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По числам, по вопросам</a:t>
            </a:r>
          </a:p>
          <a:p>
            <a:endParaRPr lang="en" dirty="0" smtClean="0"/>
          </a:p>
        </p:txBody>
      </p:sp>
      <p:pic>
        <p:nvPicPr>
          <p:cNvPr id="8" name="Picture 5" descr="j03433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1474" y="214290"/>
            <a:ext cx="1711006" cy="14145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5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5" grpId="0" animBg="1"/>
      <p:bldP spid="18462" grpId="0" animBg="1"/>
      <p:bldP spid="184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86916"/>
            <a:ext cx="807246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Comic Sans MS" pitchFamily="66" charset="0"/>
              </a:rPr>
              <a:t>           -Прочитайте имена </a:t>
            </a:r>
          </a:p>
          <a:p>
            <a:r>
              <a:rPr lang="ru-RU" sz="2800" i="1" dirty="0" smtClean="0">
                <a:latin typeface="Comic Sans MS" pitchFamily="66" charset="0"/>
              </a:rPr>
              <a:t>             существительные.</a:t>
            </a:r>
          </a:p>
          <a:p>
            <a:pPr algn="just"/>
            <a:r>
              <a:rPr lang="ru-RU" sz="3200" b="1" dirty="0" smtClean="0">
                <a:solidFill>
                  <a:srgbClr val="0070C0"/>
                </a:solidFill>
              </a:rPr>
              <a:t>дом, весна, окно, клей, пальто,</a:t>
            </a:r>
          </a:p>
          <a:p>
            <a:pPr algn="just"/>
            <a:r>
              <a:rPr lang="ru-RU" sz="3200" b="1" dirty="0" smtClean="0">
                <a:solidFill>
                  <a:srgbClr val="0070C0"/>
                </a:solidFill>
              </a:rPr>
              <a:t> </a:t>
            </a:r>
          </a:p>
          <a:p>
            <a:pPr algn="just"/>
            <a:r>
              <a:rPr lang="ru-RU" sz="3200" b="1" dirty="0" smtClean="0">
                <a:solidFill>
                  <a:srgbClr val="0070C0"/>
                </a:solidFill>
              </a:rPr>
              <a:t>каток, папка, добро, мебель, позёмка, панцирь, пороша, солнце, окно, кофе.</a:t>
            </a:r>
          </a:p>
          <a:p>
            <a:pPr algn="just"/>
            <a:endParaRPr lang="ru-RU" sz="3200" b="1" dirty="0" smtClean="0">
              <a:solidFill>
                <a:srgbClr val="0070C0"/>
              </a:solidFill>
            </a:endParaRPr>
          </a:p>
          <a:p>
            <a:r>
              <a:rPr lang="ru-RU" sz="4000" b="1" i="1" dirty="0" smtClean="0">
                <a:solidFill>
                  <a:srgbClr val="FF0000"/>
                </a:solidFill>
                <a:latin typeface="Comic Sans MS" pitchFamily="66" charset="0"/>
              </a:rPr>
              <a:t>«ОН», «ОНА», «ОНО». </a:t>
            </a:r>
            <a:endParaRPr lang="ru-RU" sz="40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" name="Picture 5" descr="j03433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214290"/>
            <a:ext cx="1857356" cy="17964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477732"/>
              </p:ext>
            </p:extLst>
          </p:nvPr>
        </p:nvGraphicFramePr>
        <p:xfrm>
          <a:off x="1500166" y="2357430"/>
          <a:ext cx="7286676" cy="3231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2"/>
                <a:gridCol w="2428892"/>
                <a:gridCol w="2428892"/>
              </a:tblGrid>
              <a:tr h="1615905">
                <a:tc>
                  <a:txBody>
                    <a:bodyPr/>
                    <a:lstStyle/>
                    <a:p>
                      <a:r>
                        <a:rPr lang="ru-RU" dirty="0" smtClean="0"/>
                        <a:t>Мужской род</a:t>
                      </a:r>
                      <a:r>
                        <a:rPr lang="ru-RU" baseline="0" dirty="0" smtClean="0"/>
                        <a:t> (</a:t>
                      </a:r>
                      <a:r>
                        <a:rPr lang="ru-RU" dirty="0" smtClean="0"/>
                        <a:t>он)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Женский род (она)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род (оно)</a:t>
                      </a:r>
                      <a:endParaRPr lang="ru-RU" dirty="0"/>
                    </a:p>
                  </a:txBody>
                  <a:tcPr/>
                </a:tc>
              </a:tr>
              <a:tr h="16159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00166" y="428604"/>
            <a:ext cx="73581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Определение рода имени существительного .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Способ №1</a:t>
            </a:r>
            <a:endParaRPr lang="ru-RU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3500438"/>
            <a:ext cx="428628" cy="720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3500438"/>
            <a:ext cx="500066" cy="720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00364" y="3500438"/>
            <a:ext cx="500066" cy="720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я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29190" y="3500438"/>
            <a:ext cx="500066" cy="720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3500438"/>
            <a:ext cx="500066" cy="720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я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357686" y="3500438"/>
            <a:ext cx="428628" cy="720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858148" y="3500438"/>
            <a:ext cx="428628" cy="720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е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215206" y="3500438"/>
            <a:ext cx="428628" cy="720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WordArt 3"/>
          <p:cNvSpPr>
            <a:spLocks noChangeArrowheads="1" noChangeShapeType="1" noTextEdit="1"/>
          </p:cNvSpPr>
          <p:nvPr/>
        </p:nvSpPr>
        <p:spPr bwMode="auto">
          <a:xfrm>
            <a:off x="5562600" y="1676400"/>
            <a:ext cx="2090738" cy="403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9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2357430"/>
            <a:ext cx="807246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Comic Sans MS" pitchFamily="66" charset="0"/>
              </a:rPr>
              <a:t>На доске:</a:t>
            </a:r>
          </a:p>
          <a:p>
            <a:r>
              <a:rPr lang="ru-RU" sz="2800" b="1" dirty="0" smtClean="0">
                <a:latin typeface="Comic Sans MS" pitchFamily="66" charset="0"/>
              </a:rPr>
              <a:t>   Наступила холодная _______ . Белоснежное   ________ укрыло землю.</a:t>
            </a:r>
          </a:p>
          <a:p>
            <a:r>
              <a:rPr lang="ru-RU" sz="2800" b="1" dirty="0" smtClean="0">
                <a:latin typeface="Comic Sans MS" pitchFamily="66" charset="0"/>
              </a:rPr>
              <a:t>   </a:t>
            </a:r>
            <a:r>
              <a:rPr lang="en" sz="2800" b="1" dirty="0" smtClean="0">
                <a:latin typeface="Comic Sans MS" pitchFamily="66" charset="0"/>
              </a:rPr>
              <a:t>________ ________ </a:t>
            </a:r>
            <a:r>
              <a:rPr lang="ru-RU" sz="2800" b="1" dirty="0" smtClean="0">
                <a:latin typeface="Comic Sans MS" pitchFamily="66" charset="0"/>
              </a:rPr>
              <a:t>освещает все вокруг. _________ ________ блестит и переливается. Как ______________!</a:t>
            </a:r>
          </a:p>
          <a:p>
            <a:endParaRPr lang="ru-RU" sz="2800" dirty="0" smtClean="0"/>
          </a:p>
        </p:txBody>
      </p:sp>
      <p:pic>
        <p:nvPicPr>
          <p:cNvPr id="9" name="Picture 5" descr="j03433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0"/>
            <a:ext cx="1857356" cy="179646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00166" y="428604"/>
            <a:ext cx="73581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Определение рода имени существительного .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Способ №2,3</a:t>
            </a:r>
            <a:endParaRPr lang="ru-RU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9" name="WordArt 101"/>
          <p:cNvSpPr>
            <a:spLocks noChangeArrowheads="1" noChangeShapeType="1" noTextEdit="1"/>
          </p:cNvSpPr>
          <p:nvPr/>
        </p:nvSpPr>
        <p:spPr bwMode="auto">
          <a:xfrm>
            <a:off x="3352800" y="2819400"/>
            <a:ext cx="1066800" cy="1100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E91767"/>
              </a:solidFill>
              <a:latin typeface="Arial"/>
              <a:cs typeface="Arial"/>
            </a:endParaRPr>
          </a:p>
        </p:txBody>
      </p:sp>
      <p:sp>
        <p:nvSpPr>
          <p:cNvPr id="12390" name="WordArt 102"/>
          <p:cNvSpPr>
            <a:spLocks noChangeArrowheads="1" noChangeShapeType="1" noTextEdit="1"/>
          </p:cNvSpPr>
          <p:nvPr/>
        </p:nvSpPr>
        <p:spPr bwMode="auto">
          <a:xfrm>
            <a:off x="1371600" y="4800600"/>
            <a:ext cx="3581400" cy="1228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D81D04"/>
              </a:solidFill>
              <a:latin typeface="Arial"/>
              <a:cs typeface="Arial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928662" y="548680"/>
            <a:ext cx="8215338" cy="6309320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51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Наступила холодная зима. Белоснежное одеяло укрыло землю. </a:t>
            </a:r>
            <a:r>
              <a:rPr lang="ru-RU" sz="5100" i="1" dirty="0" smtClean="0">
                <a:solidFill>
                  <a:srgbClr val="0070C0"/>
                </a:solidFill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Яркое </a:t>
            </a:r>
            <a:r>
              <a:rPr kumimoji="0" lang="ru-RU" sz="51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 </a:t>
            </a:r>
            <a:r>
              <a:rPr kumimoji="0" lang="ru-RU" sz="51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солнце освещает все вокруг. </a:t>
            </a:r>
            <a:r>
              <a:rPr kumimoji="0" lang="ru-RU" sz="5100" b="0" i="1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Серебристый </a:t>
            </a:r>
            <a:r>
              <a:rPr kumimoji="0" lang="ru-RU" sz="5100" b="0" i="1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снег блестит </a:t>
            </a:r>
            <a:r>
              <a:rPr kumimoji="0" lang="ru-RU" sz="51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и переливается. Как красиво зимой!</a:t>
            </a:r>
            <a:r>
              <a:rPr lang="ru-RU" sz="5100" dirty="0" smtClean="0"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ru-RU" sz="5100" dirty="0" smtClean="0">
              <a:latin typeface="Comic Sans MS" pitchFamily="66" charset="0"/>
              <a:ea typeface="BatangChe" pitchFamily="49" charset="-127"/>
              <a:cs typeface="Arabic Typesetting" pitchFamily="66" charset="-78"/>
            </a:endParaRPr>
          </a:p>
          <a:p>
            <a:r>
              <a:rPr lang="ru-RU" sz="5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 ________ ________ укрыло землю.</a:t>
            </a:r>
          </a:p>
          <a:p>
            <a:r>
              <a:rPr lang="ru-RU" sz="5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 </a:t>
            </a:r>
          </a:p>
          <a:p>
            <a:r>
              <a:rPr lang="ru-RU" sz="5100" dirty="0" smtClean="0">
                <a:solidFill>
                  <a:srgbClr val="FF0000"/>
                </a:solidFill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Пушистый снег укрыл землю.</a:t>
            </a:r>
          </a:p>
          <a:p>
            <a:endParaRPr lang="ru-RU" sz="510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  <a:ea typeface="BatangChe" pitchFamily="49" charset="-127"/>
              <a:cs typeface="Arabic Typesetting" pitchFamily="66" charset="-78"/>
            </a:endParaRPr>
          </a:p>
          <a:p>
            <a:r>
              <a:rPr lang="ru-RU" sz="5100" dirty="0" smtClean="0">
                <a:solidFill>
                  <a:srgbClr val="FF0000"/>
                </a:solidFill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Белоснежный ковер укрыл землю.</a:t>
            </a:r>
          </a:p>
          <a:p>
            <a:endParaRPr lang="ru-RU" sz="510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  <a:ea typeface="BatangChe" pitchFamily="49" charset="-127"/>
              <a:cs typeface="Arabic Typesetting" pitchFamily="66" charset="-78"/>
            </a:endParaRPr>
          </a:p>
          <a:p>
            <a:r>
              <a:rPr lang="ru-RU" sz="5100" dirty="0" smtClean="0">
                <a:solidFill>
                  <a:srgbClr val="FF0000"/>
                </a:solidFill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Белоснежное одеяло укрыло землю.</a:t>
            </a:r>
          </a:p>
          <a:p>
            <a:endParaRPr lang="ru-RU" sz="510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  <a:ea typeface="BatangChe" pitchFamily="49" charset="-127"/>
              <a:cs typeface="Arabic Typesetting" pitchFamily="66" charset="-78"/>
            </a:endParaRPr>
          </a:p>
          <a:p>
            <a:endParaRPr lang="ru-RU" sz="510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  <a:ea typeface="BatangChe" pitchFamily="49" charset="-127"/>
              <a:cs typeface="Arabic Typesetting" pitchFamily="66" charset="-78"/>
            </a:endParaRPr>
          </a:p>
          <a:p>
            <a:r>
              <a:rPr lang="ru-RU" sz="5100" dirty="0" smtClean="0">
                <a:latin typeface="Comic Sans MS" pitchFamily="66" charset="0"/>
                <a:ea typeface="BatangChe" pitchFamily="49" charset="-127"/>
                <a:cs typeface="Arabic Typesetting" pitchFamily="66" charset="-78"/>
              </a:rPr>
              <a:t>- Какое предложение составлено правильно?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itchFamily="66" charset="0"/>
              <a:ea typeface="BatangChe" pitchFamily="49" charset="-127"/>
              <a:cs typeface="Arabic Typesetting" pitchFamily="66" charset="-78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BatangChe" pitchFamily="49" charset="-127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5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1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89" grpId="0" animBg="1"/>
      <p:bldP spid="1239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357166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FF0000"/>
                </a:solidFill>
                <a:latin typeface="Comic Sans MS" pitchFamily="66" charset="0"/>
              </a:rPr>
              <a:t>Определение рода имени существительного .</a:t>
            </a:r>
            <a:br>
              <a:rPr lang="ru-RU" sz="27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Comic Sans MS" pitchFamily="66" charset="0"/>
              </a:rPr>
              <a:t>Способ №2.</a:t>
            </a:r>
            <a:br>
              <a:rPr lang="ru-RU" sz="27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Comic Sans MS" pitchFamily="66" charset="0"/>
              </a:rPr>
              <a:t>по признаку.</a:t>
            </a:r>
            <a:r>
              <a:rPr lang="ru-RU" sz="44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4400" dirty="0" smtClean="0">
                <a:solidFill>
                  <a:srgbClr val="FF0000"/>
                </a:solidFill>
                <a:latin typeface="Comic Sans MS" pitchFamily="66" charset="0"/>
              </a:rPr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43042" y="1428736"/>
          <a:ext cx="7072362" cy="1928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2357454"/>
                <a:gridCol w="2357454"/>
              </a:tblGrid>
              <a:tr h="964413">
                <a:tc>
                  <a:txBody>
                    <a:bodyPr/>
                    <a:lstStyle/>
                    <a:p>
                      <a:r>
                        <a:rPr lang="ru-RU" dirty="0" smtClean="0"/>
                        <a:t>Мужской род</a:t>
                      </a:r>
                      <a:r>
                        <a:rPr lang="ru-RU" baseline="0" dirty="0" smtClean="0"/>
                        <a:t> (</a:t>
                      </a:r>
                      <a:r>
                        <a:rPr lang="ru-RU" dirty="0" smtClean="0"/>
                        <a:t>он)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Женский род (она)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род (оно)</a:t>
                      </a:r>
                      <a:endParaRPr lang="ru-RU" dirty="0"/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85918" y="2786058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ый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00298" y="2786058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ий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43504" y="2786058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яя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357686" y="2786058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ая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500958" y="2714620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ее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643702" y="2714620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ое</a:t>
            </a:r>
            <a:endParaRPr lang="ru-RU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785918" y="4500570"/>
          <a:ext cx="7072362" cy="1643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2357454"/>
                <a:gridCol w="2357454"/>
              </a:tblGrid>
              <a:tr h="821537">
                <a:tc>
                  <a:txBody>
                    <a:bodyPr/>
                    <a:lstStyle/>
                    <a:p>
                      <a:r>
                        <a:rPr lang="ru-RU" dirty="0" smtClean="0"/>
                        <a:t>Мужской род</a:t>
                      </a:r>
                      <a:r>
                        <a:rPr lang="ru-RU" baseline="0" dirty="0" smtClean="0"/>
                        <a:t> (</a:t>
                      </a:r>
                      <a:r>
                        <a:rPr lang="ru-RU" dirty="0" smtClean="0"/>
                        <a:t>он)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Женский род (она)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род (оно)</a:t>
                      </a:r>
                      <a:endParaRPr lang="ru-RU" dirty="0"/>
                    </a:p>
                  </a:txBody>
                  <a:tcPr/>
                </a:tc>
              </a:tr>
              <a:tr h="821537">
                <a:tc>
                  <a:txBody>
                    <a:bodyPr/>
                    <a:lstStyle/>
                    <a:p>
                      <a:r>
                        <a:rPr lang="ru-RU" dirty="0" smtClean="0"/>
                        <a:t>Что   сделал?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Что   сделала?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Что    сделало?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714480" y="3286124"/>
            <a:ext cx="7000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Способ №3.</a:t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по действию в прошедшем времени.</a:t>
            </a:r>
            <a:endParaRPr lang="ru-RU" sz="24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071670" y="5643578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715140" y="5643578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357686" y="5643578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505</TotalTime>
  <Words>366</Words>
  <Application>Microsoft Office PowerPoint</Application>
  <PresentationFormat>Экран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Презентация PowerPoint</vt:lpstr>
      <vt:lpstr>   Юность, красота, горячий.   Дерево, говорить, весна.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Определение рода имени существительного . Способ №2. по признаку. </vt:lpstr>
      <vt:lpstr>Презентация PowerPoint</vt:lpstr>
      <vt:lpstr>САМООЦЕНКА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cp:lastModifiedBy>TOSHIBA</cp:lastModifiedBy>
  <cp:revision>60</cp:revision>
  <dcterms:modified xsi:type="dcterms:W3CDTF">2013-01-16T17:38:50Z</dcterms:modified>
</cp:coreProperties>
</file>