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5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  <p:sldId id="272" r:id="rId18"/>
    <p:sldId id="274" r:id="rId19"/>
    <p:sldId id="276" r:id="rId20"/>
    <p:sldId id="25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E13E0"/>
    <a:srgbClr val="800080"/>
    <a:srgbClr val="CC3300"/>
    <a:srgbClr val="CF3F57"/>
    <a:srgbClr val="E7277E"/>
    <a:srgbClr val="DA1870"/>
    <a:srgbClr val="B889DB"/>
    <a:srgbClr val="AA3F3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1D0EE-7B41-4CF6-89CE-3C708A7682F5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8A611-9183-4CAF-96CD-262CEBD82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A611-9183-4CAF-96CD-262CEBD8245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82F0-54D8-4FB6-AA42-B85756CA3C53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E351-6BD3-4283-99BF-4E9BA4CD2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B5D3-BD62-46A2-90CA-7B17E872DB71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CAD6-CDBF-4A42-BD0C-C153D8B08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2558-98AF-4211-90AB-011C37618877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CB6A-E9D2-44C3-9037-E050BBB3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0CAE-F473-4107-A597-EB26F9E58075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3E58-F2F7-4735-8130-DF4E64BF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2BE3-FFBA-4ADE-8DF8-C59C121D8CA9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8D87-3007-4114-B729-5B32CDDE2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A96B-18AD-4072-8750-3BBFE9E2B1FF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38F8-C654-42B5-9720-52EDFC218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2FAF-34AD-4AF7-897E-07EB7BFE2258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8AFB-291F-4428-A1D6-A4ED806F9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9292-BB21-43B9-9553-AC1B203B4FDE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D461-9181-4FF1-B204-3F511185E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A944-E0B9-4BAB-8580-0185F6A7DE50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60DA0-B570-4D37-87C4-40B991FA6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87A8-14A2-4820-B385-130A4CB34772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7A7B-35D9-412E-AE29-4E476427D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4869-4C36-4759-966B-63A684AC6A6C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73AD-4D96-4D1F-8F7F-3B715F6CC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436A73-59BE-4B03-BBCC-8DD0D716A71E}" type="datetimeFigureOut">
              <a:rPr lang="ru-RU"/>
              <a:pPr>
                <a:defRPr/>
              </a:pPr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F592F5-8AD1-438D-BD87-B36B1CB74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ds101.centerstart.ru/node/50" TargetMode="External"/><Relationship Id="rId13" Type="http://schemas.openxmlformats.org/officeDocument/2006/relationships/hyperlink" Target="http://foto.meta.ua/4084903.image#lvmedia=4084903&amp;lvtype=album&#1082;&#1072;&#1088;&#1090;&#1080;&#1085;&#1082;&#1072;" TargetMode="External"/><Relationship Id="rId3" Type="http://schemas.openxmlformats.org/officeDocument/2006/relationships/hyperlink" Target="http://www.debotaniki.ru/2011/02/vesyolaya-gimnastika-dlya-glaz" TargetMode="External"/><Relationship Id="rId7" Type="http://schemas.openxmlformats.org/officeDocument/2006/relationships/hyperlink" Target="http://vsyaanimaciya.ru/photo/65-0-5143" TargetMode="External"/><Relationship Id="rId12" Type="http://schemas.openxmlformats.org/officeDocument/2006/relationships/hyperlink" Target="http://marketvtomske.ru/echo/61780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vg-news.ru/news/2013085177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lancerbay.com/" TargetMode="External"/><Relationship Id="rId11" Type="http://schemas.openxmlformats.org/officeDocument/2006/relationships/hyperlink" Target="http://karabasik.ru/shop/toys" TargetMode="External"/><Relationship Id="rId5" Type="http://schemas.openxmlformats.org/officeDocument/2006/relationships/hyperlink" Target="http://liubavyshka.ru/photo/17-0-53575" TargetMode="External"/><Relationship Id="rId15" Type="http://schemas.openxmlformats.org/officeDocument/2006/relationships/hyperlink" Target="http://www.tunnel.ru/view/post:147649" TargetMode="External"/><Relationship Id="rId10" Type="http://schemas.openxmlformats.org/officeDocument/2006/relationships/hyperlink" Target="http://3559.maam.ru/" TargetMode="External"/><Relationship Id="rId4" Type="http://schemas.openxmlformats.org/officeDocument/2006/relationships/hyperlink" Target="http://www.doumarx.ru/load/vospitatelju/fizminutki_v_stikhakh/2-1-0-49" TargetMode="External"/><Relationship Id="rId9" Type="http://schemas.openxmlformats.org/officeDocument/2006/relationships/hyperlink" Target="http://900igr.net/fotografii/skazki-i-igry/Teremok-1.files/008-Pribezhala-k-teremochku-myshka-norushka-i-stala-v-nej-zhit.html" TargetMode="External"/><Relationship Id="rId14" Type="http://schemas.openxmlformats.org/officeDocument/2006/relationships/hyperlink" Target="http://www.liveinternet.ru/users/5011483/rubric/384218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71604" y="857232"/>
            <a:ext cx="6858048" cy="114300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i="1" dirty="0" smtClean="0">
                <a:solidFill>
                  <a:srgbClr val="008000"/>
                </a:solidFill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</a:rPr>
            </a:br>
            <a:r>
              <a:rPr lang="ru-RU" sz="4000" b="1" i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«Здоровье в порядке – спасибо зарядке»</a:t>
            </a:r>
            <a:r>
              <a:rPr lang="ru-RU" sz="3200" dirty="0" smtClean="0">
                <a:solidFill>
                  <a:srgbClr val="008000"/>
                </a:solidFill>
              </a:rPr>
              <a:t/>
            </a:r>
            <a:br>
              <a:rPr lang="ru-RU" sz="3200" dirty="0" smtClean="0">
                <a:solidFill>
                  <a:srgbClr val="008000"/>
                </a:solidFill>
              </a:rPr>
            </a:br>
            <a:endParaRPr lang="ru-RU" sz="3200" dirty="0" smtClean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000504"/>
            <a:ext cx="3614718" cy="17526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>
              <a:lnSpc>
                <a:spcPct val="114000"/>
              </a:lnSpc>
            </a:pPr>
            <a:r>
              <a:rPr lang="ru-RU" b="1" i="1" dirty="0" smtClean="0">
                <a:solidFill>
                  <a:srgbClr val="0E13E0"/>
                </a:solidFill>
              </a:rPr>
              <a:t>Выполнила воспитатель</a:t>
            </a:r>
          </a:p>
          <a:p>
            <a:pPr>
              <a:lnSpc>
                <a:spcPct val="114000"/>
              </a:lnSpc>
            </a:pPr>
            <a:r>
              <a:rPr lang="ru-RU" b="1" i="1" dirty="0" smtClean="0">
                <a:solidFill>
                  <a:srgbClr val="0E13E0"/>
                </a:solidFill>
              </a:rPr>
              <a:t>Орехова Н.А. МКДОУ </a:t>
            </a:r>
            <a:r>
              <a:rPr lang="ru-RU" b="1" i="1" dirty="0" err="1" smtClean="0">
                <a:solidFill>
                  <a:srgbClr val="0E13E0"/>
                </a:solidFill>
              </a:rPr>
              <a:t>д</a:t>
            </a:r>
            <a:r>
              <a:rPr lang="ru-RU" b="1" i="1" dirty="0" smtClean="0">
                <a:solidFill>
                  <a:srgbClr val="0E13E0"/>
                </a:solidFill>
              </a:rPr>
              <a:t>/с №2 «Ласточка»</a:t>
            </a:r>
          </a:p>
          <a:p>
            <a:pPr>
              <a:lnSpc>
                <a:spcPct val="114000"/>
              </a:lnSpc>
            </a:pPr>
            <a:r>
              <a:rPr lang="ru-RU" b="1" i="1" dirty="0" smtClean="0">
                <a:solidFill>
                  <a:srgbClr val="0E13E0"/>
                </a:solidFill>
              </a:rPr>
              <a:t> г. Семилуки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E13E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2071678"/>
            <a:ext cx="5786478" cy="83099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</a:rPr>
              <a:t>Совместное мероприятие 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</a:rPr>
              <a:t> с детьми и родителями</a:t>
            </a:r>
            <a:endParaRPr lang="ru-RU" sz="2400" dirty="0"/>
          </a:p>
        </p:txBody>
      </p:sp>
      <p:pic>
        <p:nvPicPr>
          <p:cNvPr id="1026" name="Picture 2" descr="C:\Users\User\Desktop\Доклад\WDR-1381916051-rodzina_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357562"/>
            <a:ext cx="378621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500042"/>
            <a:ext cx="7143800" cy="510778"/>
          </a:xfrm>
          <a:prstGeom prst="roundRect">
            <a:avLst/>
          </a:prstGeom>
          <a:ln w="38100"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+mj-lt"/>
              </a:rPr>
              <a:t>Пальчиковая гимнастика «Жили – были зайчики»</a:t>
            </a:r>
            <a:endParaRPr lang="ru-RU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" name="Рисунок 4" descr="C:\Users\User\Pictures\Фото ЗОЖ\IMG_8287.JPG"/>
          <p:cNvPicPr/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214942" y="1714488"/>
            <a:ext cx="299657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Pictures\Фото ЗОЖ\IMG_8288.JPG"/>
          <p:cNvPicPr/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 bwMode="auto">
          <a:xfrm>
            <a:off x="4143372" y="4357694"/>
            <a:ext cx="2643206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143116"/>
            <a:ext cx="3786214" cy="376513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Жили – были зайчики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На лесной опушке,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Жили – были зайчики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В беленькой избушке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Мыли свои ушки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Мыли свои лапочки,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Наряжались зайчики, 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  <a:p>
            <a:pPr indent="450215" algn="just">
              <a:spcAft>
                <a:spcPts val="750"/>
              </a:spcAft>
            </a:pPr>
            <a:r>
              <a:rPr lang="ru-RU" sz="2400" b="1" i="1" kern="1800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Обували тапочки.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cs typeface="Times New Roman"/>
            </a:endParaRPr>
          </a:p>
        </p:txBody>
      </p:sp>
      <p:pic>
        <p:nvPicPr>
          <p:cNvPr id="3074" name="Picture 2" descr="C:\Users\User\Desktop\Доклад\567815.gif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000504"/>
            <a:ext cx="2286000" cy="3057525"/>
          </a:xfrm>
          <a:prstGeom prst="rect">
            <a:avLst/>
          </a:prstGeom>
          <a:noFill/>
        </p:spPr>
      </p:pic>
      <p:pic>
        <p:nvPicPr>
          <p:cNvPr id="1026" name="Picture 2" descr="C:\Users\User\Desktop\Доклад\69132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500306"/>
            <a:ext cx="1357322" cy="133350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357166"/>
            <a:ext cx="7286676" cy="578882"/>
          </a:xfrm>
          <a:prstGeom prst="roundRect">
            <a:avLst/>
          </a:prstGeom>
          <a:ln w="38100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Дыхательная гимнастика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C:\Users\User\Pictures\Фото ЗОЖ\IMG_8290.JPG"/>
          <p:cNvPicPr/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00034" y="3929066"/>
            <a:ext cx="3071834" cy="232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00100" y="150017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«Бабочки»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150017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«Кораблик»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48399"/>
            <a:ext cx="6783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2214554"/>
            <a:ext cx="2970685" cy="132343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Носиком легко вдохни, 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Легкий ветерок впусти,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Эй, кораблик, поплыви.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 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2071678"/>
            <a:ext cx="3012043" cy="160043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 сейчас пора играть,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Будут бабочки летать, 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Пусть летят они легко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Далеко, далеко. </a:t>
            </a:r>
          </a:p>
          <a:p>
            <a:endParaRPr lang="ru-RU" dirty="0"/>
          </a:p>
        </p:txBody>
      </p:sp>
      <p:pic>
        <p:nvPicPr>
          <p:cNvPr id="16" name="Рисунок 15" descr="C:\Users\User\Pictures\Фото ЗОЖ\IMG_8292.JPG"/>
          <p:cNvPicPr/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 bwMode="auto">
          <a:xfrm>
            <a:off x="5643570" y="392906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C:\Users\User\Pictures\Фото ЗОЖ\IMG_8293.JPG"/>
          <p:cNvPicPr/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643570" y="392906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rainbow_butterfly-4400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3306" y="1714488"/>
            <a:ext cx="1762124" cy="1714499"/>
          </a:xfrm>
          <a:prstGeom prst="rect">
            <a:avLst/>
          </a:prstGeom>
        </p:spPr>
      </p:pic>
      <p:pic>
        <p:nvPicPr>
          <p:cNvPr id="2050" name="Picture 2" descr="C:\Users\User\Desktop\Доклад\4493644954636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071942"/>
            <a:ext cx="1571636" cy="22939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5 4.07407E-6 L -0.10296 4.07407E-6 C -0.09948 4.07407E-6 -0.09531 -0.00255 -0.09184 -0.00301 C -0.08923 -0.00301 -0.08438 -0.0007 -0.08211 -0.0007 C -0.079 -0.0007 -0.07604 -0.00139 -0.07031 -0.00139 L -0.06631 -0.02824 L -0.0618 0.00463 L -0.0566 4.07407E-6 L -0.05225 -0.00139 L -0.0415 -0.00047 C -0.0368 -0.0007 -0.03281 -0.00301 -0.02795 -0.00394 C -0.02621 -0.00394 -0.02222 -0.0044 -0.01944 -0.00394 C -0.01701 -0.00348 -0.01459 -0.00116 -0.01388 -0.00116 C -0.0125 -0.00047 -0.00938 -0.00116 -0.00763 -0.0007 L -0.00487 4.07407E-6 L 5E-6 4.07407E-6 " pathEditMode="relative" rAng="0" ptsTypes="FfffFFFFFffffFFF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357166"/>
            <a:ext cx="7143800" cy="57888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80"/>
                </a:solidFill>
                <a:latin typeface="+mj-lt"/>
              </a:rPr>
              <a:t>Физкультурная минутка «Движение»</a:t>
            </a:r>
            <a:endParaRPr lang="ru-RU" sz="2800" b="1" i="1" dirty="0">
              <a:solidFill>
                <a:srgbClr val="800080"/>
              </a:solidFill>
              <a:latin typeface="+mj-lt"/>
            </a:endParaRPr>
          </a:p>
        </p:txBody>
      </p:sp>
      <p:pic>
        <p:nvPicPr>
          <p:cNvPr id="5" name="Рисунок 4" descr="C:\Users\User\Pictures\Фото ЗОЖ\IMG_829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1928802"/>
            <a:ext cx="2293620" cy="1710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889D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Pictures\Фото ЗОЖ\IMG_8297.JPG"/>
          <p:cNvPicPr/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4214810" y="4071942"/>
            <a:ext cx="1722120" cy="2118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889D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Pictures\Фото ЗОЖ\IMG_8298.JPG"/>
          <p:cNvPicPr/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572264" y="4500570"/>
            <a:ext cx="2293620" cy="1710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889D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2500306"/>
            <a:ext cx="3418372" cy="34778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Мы ногами топ-топ,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Мы руками хлоп- хлоп,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Мы глазами миг-миг,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Мы плечами чик-чик,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 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Раз, два, раз, два,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Заниматься нам пора,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Раз сюда, два туда,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Повернись вокруг себя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Раз присели, два привстали,</a:t>
            </a:r>
          </a:p>
          <a:p>
            <a:r>
              <a:rPr lang="ru-RU" sz="2000" b="1" i="1" dirty="0" smtClean="0">
                <a:solidFill>
                  <a:srgbClr val="800080"/>
                </a:solidFill>
                <a:latin typeface="+mn-lt"/>
              </a:rPr>
              <a:t>Руки кверху все подняли.</a:t>
            </a:r>
            <a:endParaRPr lang="ru-RU" sz="2000" b="1" i="1" dirty="0">
              <a:solidFill>
                <a:srgbClr val="800080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00232" y="428604"/>
            <a:ext cx="5715040" cy="57888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Гимнастика для глаз «Жук»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Рисунок 6" descr="C:\Users\User\Pictures\Фото ЗОЖ\IMG_8300.JPG"/>
          <p:cNvPicPr/>
          <p:nvPr/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4214810" y="1571612"/>
            <a:ext cx="316516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User\Pictures\Фото ЗОЖ\IMG_8303.JPG"/>
          <p:cNvPicPr/>
          <p:nvPr/>
        </p:nvPicPr>
        <p:blipFill>
          <a:blip r:embed="rId3" cstate="screen">
            <a:lum/>
          </a:blip>
          <a:stretch>
            <a:fillRect/>
          </a:stretch>
        </p:blipFill>
        <p:spPr bwMode="auto">
          <a:xfrm>
            <a:off x="5715008" y="428625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4348" y="1533465"/>
            <a:ext cx="3214710" cy="510909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В группу к нам жук влетел, 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Зажужжал и запел: « Ж 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»,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Вот он вправо полетел.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Каждый вправо смотрел. 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Вот он влево полетел,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ru-RU" sz="1400" b="1" i="1" dirty="0" smtClean="0">
                <a:solidFill>
                  <a:srgbClr val="CC3300"/>
                </a:solidFill>
              </a:rPr>
              <a:t>К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аждый влево посмотрел.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Жук на нос хочет сесть,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Не дадим ему присесть.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Жук наш приземлился.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Зажужжал и закружился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Ж -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-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ж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.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Жук, вот правая ладошка,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Посиди немножко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Жук, вот левая ладошка,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Посиди немножко.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Жук наверх полетел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И на потолок присел.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На носочки мы привстали, 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Но жука мы не достали, 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Хлопнем дружно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Хлоп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хлоп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 – </a:t>
            </a:r>
            <a:r>
              <a:rPr lang="ru-RU" sz="1400" b="1" i="1" dirty="0" err="1" smtClean="0">
                <a:solidFill>
                  <a:srgbClr val="CC3300"/>
                </a:solidFill>
                <a:latin typeface="+mn-lt"/>
              </a:rPr>
              <a:t>хлоп</a:t>
            </a:r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,</a:t>
            </a:r>
          </a:p>
          <a:p>
            <a:r>
              <a:rPr lang="ru-RU" sz="1400" b="1" i="1" dirty="0" smtClean="0">
                <a:solidFill>
                  <a:srgbClr val="CC3300"/>
                </a:solidFill>
                <a:latin typeface="+mn-lt"/>
              </a:rPr>
              <a:t>Чтобы улететь он смог.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470" l="0" r="98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5429264"/>
            <a:ext cx="997350" cy="9807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39375 -0.40949 " pathEditMode="relative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Pictures\Фото ЗОЖ\IMG_8305.JPG"/>
          <p:cNvPicPr/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857752" y="2143116"/>
            <a:ext cx="3500462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285728"/>
            <a:ext cx="7072362" cy="64698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Подвижная игра «Машины бусы»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928802"/>
            <a:ext cx="3929090" cy="443198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Бусы Маша собирала,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Собирала, задремала,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Бусы с нитки враз  скатились,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 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Разбежались, закружились.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Поскакали по дорожке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Разноцветные горошки.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Слушай, Маша хватит спать!</a:t>
            </a:r>
          </a:p>
          <a:p>
            <a:r>
              <a:rPr lang="ru-RU" sz="2400" b="1" i="1" dirty="0" smtClean="0">
                <a:solidFill>
                  <a:srgbClr val="008000"/>
                </a:solidFill>
                <a:latin typeface="+mn-lt"/>
              </a:rPr>
              <a:t>Нужно бусы собирать.</a:t>
            </a:r>
          </a:p>
          <a:p>
            <a:endParaRPr lang="ru-RU" dirty="0"/>
          </a:p>
        </p:txBody>
      </p:sp>
      <p:pic>
        <p:nvPicPr>
          <p:cNvPr id="4098" name="Picture 2" descr="C:\Users\User\Desktop\Доклад\39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2F6"/>
              </a:clrFrom>
              <a:clrTo>
                <a:srgbClr val="F8F2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286388"/>
            <a:ext cx="2286016" cy="138588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Pictures\Фото ЗОЖ\IMG_8272.JPG"/>
          <p:cNvPicPr/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 bwMode="auto">
          <a:xfrm>
            <a:off x="4000496" y="1714488"/>
            <a:ext cx="4643470" cy="4572032"/>
          </a:xfrm>
          <a:prstGeom prst="cloud">
            <a:avLst/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428604"/>
            <a:ext cx="7143800" cy="578882"/>
          </a:xfrm>
          <a:prstGeom prst="roundRect">
            <a:avLst/>
          </a:prstGeom>
          <a:ln w="38100"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E13E0"/>
                </a:solidFill>
                <a:latin typeface="+mj-lt"/>
              </a:rPr>
              <a:t>Упражнение на релаксацию «Облака»</a:t>
            </a:r>
            <a:endParaRPr lang="ru-RU" sz="2800" b="1" dirty="0">
              <a:solidFill>
                <a:srgbClr val="0E13E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285992"/>
            <a:ext cx="3786214" cy="415498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E13E0"/>
                </a:solidFill>
              </a:rPr>
              <a:t>Представьте себе тёплый летний вечер. Вы лежите на траве и смотрите на проплывающие в небе облака – такие белые, большие, пушистые облака в голубом небе. Вокруг всё тихо и спокойно, вам тепло и уютно. </a:t>
            </a:r>
            <a:endParaRPr lang="ru-RU" sz="2400" b="1" i="1" dirty="0">
              <a:solidFill>
                <a:srgbClr val="0E13E0"/>
              </a:solidFill>
            </a:endParaRPr>
          </a:p>
        </p:txBody>
      </p:sp>
      <p:pic>
        <p:nvPicPr>
          <p:cNvPr id="5" name="Рисунок 4" descr="soln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1857388" cy="181671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14414" y="214290"/>
            <a:ext cx="6429420" cy="714380"/>
          </a:xfrm>
          <a:prstGeom prst="roundRect">
            <a:avLst/>
          </a:prstGeom>
          <a:ln w="38100"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Игра «Закончи предложение»</a:t>
            </a:r>
            <a:b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User\Pictures\Фото ЗОЖ\IMG_8266.JPG"/>
          <p:cNvPicPr/>
          <p:nvPr/>
        </p:nvPicPr>
        <p:blipFill>
          <a:blip r:embed="rId2" cstate="screen">
            <a:lum bright="10000" contrast="10000"/>
          </a:blip>
          <a:stretch>
            <a:fillRect/>
          </a:stretch>
        </p:blipFill>
        <p:spPr bwMode="auto">
          <a:xfrm>
            <a:off x="4429124" y="2000240"/>
            <a:ext cx="3860176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1714488"/>
            <a:ext cx="3143272" cy="489364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Эстафетной палочкой для нас будет мяч.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Мы будем передавать его по кругу,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и тот человек в чьи руки попал мяч, 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продолжает предложение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"Мой ребёнок будет здоров если я… ".</a:t>
            </a:r>
          </a:p>
          <a:p>
            <a:r>
              <a:rPr lang="ru-RU" sz="2400" b="1" dirty="0" smtClean="0"/>
              <a:t> </a:t>
            </a:r>
            <a:endParaRPr lang="ru-RU" sz="2400" dirty="0"/>
          </a:p>
        </p:txBody>
      </p:sp>
      <p:pic>
        <p:nvPicPr>
          <p:cNvPr id="6" name="Picture 3" descr="C:\Users\User\Pictures\ааа - копия (2)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48619" y="5429264"/>
            <a:ext cx="1495381" cy="1643074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125 0.00857 C -0.48125 0.05255 -0.43542 0.08866 -0.37934 0.08866 C -0.31302 0.08866 -0.28924 0.04861 -0.27917 0.02454 L -0.26858 -0.0074 C -0.25833 -0.03148 -0.23299 -0.07153 -0.15816 -0.07153 C -0.11042 -0.07153 -0.0559 -0.03541 -0.0559 0.00857 C -0.0559 0.05255 -0.11042 0.08866 -0.15816 0.08866 C -0.23299 0.08866 -0.25833 0.04861 -0.26858 0.02454 L -0.27917 -0.0074 C -0.28924 -0.03148 -0.31302 -0.07153 -0.37934 -0.07153 C -0.43542 -0.07153 -0.48125 -0.03541 -0.48125 0.00857 Z " pathEditMode="relative" rAng="0" ptsTypes="ffFffffFfff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285728"/>
            <a:ext cx="6286544" cy="6469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  <a:latin typeface="+mj-lt"/>
              </a:rPr>
              <a:t>Минутка благодарности</a:t>
            </a:r>
            <a:endParaRPr lang="ru-RU" sz="3200" i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" name="Рисунок 4" descr="C:\Users\User\Pictures\Фото ЗОЖ\IMG_830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3357562"/>
            <a:ext cx="35719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User\Pictures\Фото ЗОЖ\IMG_8306.JPG"/>
          <p:cNvPicPr/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143504" y="3429000"/>
            <a:ext cx="342902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00100" y="1714488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+mn-lt"/>
              </a:rPr>
              <a:t>Вручение грамот и призов за участие в конкурсе «Здоровый образ жизни»</a:t>
            </a:r>
            <a:endParaRPr lang="ru-RU" sz="2800" b="1" i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935013"/>
            <a:ext cx="7358114" cy="32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eflateInflate">
              <a:avLst/>
            </a:prstTxWarp>
            <a:spAutoFit/>
          </a:bodyPr>
          <a:lstStyle/>
          <a:p>
            <a:pPr lvl="2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8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онкурс рисунков </a:t>
            </a:r>
          </a:p>
          <a:p>
            <a:pPr lvl="2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среди детей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родителей </a:t>
            </a:r>
          </a:p>
          <a:p>
            <a:pPr lvl="2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тему </a:t>
            </a:r>
          </a:p>
          <a:p>
            <a:pPr lvl="2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«Здоровый образ жизни»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14290"/>
            <a:ext cx="2047875" cy="1490662"/>
          </a:xfrm>
          <a:prstGeom prst="rect">
            <a:avLst/>
          </a:prstGeom>
          <a:ln w="88900" cap="sq">
            <a:solidFill>
              <a:srgbClr val="57D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8" descr="C:\Users\User\Desktop\Доклад\Новая папка\Для собрания\2 презентации\рисунки ЗОЖ - копия сжатые\Scan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142852"/>
            <a:ext cx="2007108" cy="1431036"/>
          </a:xfrm>
          <a:prstGeom prst="rect">
            <a:avLst/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C:\Users\User\Desktop\Доклад\Новая папка\Для собрания\2 презентации\рисунки ЗОЖ - копия сжатые\Scan80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86578" y="0"/>
            <a:ext cx="2048256" cy="1371600"/>
          </a:xfrm>
          <a:prstGeom prst="rect">
            <a:avLst/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:\Users\User\Desktop\Доклад\Новая папка\Для собрания\2 презентации\рисунки ЗОЖ - копия сжатые\Scan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10" y="2214554"/>
            <a:ext cx="1481328" cy="2048256"/>
          </a:xfrm>
          <a:prstGeom prst="rect">
            <a:avLst/>
          </a:prstGeom>
          <a:ln w="88900" cap="sq">
            <a:solidFill>
              <a:srgbClr val="57D3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User\Desktop\Доклад\Новая папка\Для собрания\2 презентации\рисунки ЗОЖ - копия сжатые\Scan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9058" y="2143116"/>
            <a:ext cx="1463040" cy="2048256"/>
          </a:xfrm>
          <a:prstGeom prst="rect">
            <a:avLst/>
          </a:prstGeom>
          <a:ln w="88900" cap="sq">
            <a:solidFill>
              <a:srgbClr val="AC24A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:\Users\User\Desktop\Доклад\Новая папка\Для собрания\2 презентации\рисунки ЗОЖ - копия сжатые\Scan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768" y="2285992"/>
            <a:ext cx="1472184" cy="2029968"/>
          </a:xfrm>
          <a:prstGeom prst="rect">
            <a:avLst/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C:\Users\User\Desktop\Доклад\Новая папка\Для собрания\2 презентации\рисунки ЗОЖ - копия сжатые\Scan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71604" y="5072074"/>
            <a:ext cx="2048256" cy="1522476"/>
          </a:xfrm>
          <a:prstGeom prst="rect">
            <a:avLst/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9" descr="C:\Users\User\Desktop\Доклад\Новая папка\Для собрания\2 презентации\рисунки ЗОЖ - копия сжатые\Scan1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86380" y="5143512"/>
            <a:ext cx="1975104" cy="1344168"/>
          </a:xfrm>
          <a:prstGeom prst="rect">
            <a:avLst/>
          </a:prstGeom>
          <a:ln w="88900" cap="sq">
            <a:solidFill>
              <a:srgbClr val="BD318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4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49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0">
                  <a:solidFill>
                    <a:schemeClr val="bg1"/>
                  </a:solidFill>
                </a:ln>
                <a:solidFill>
                  <a:srgbClr val="008000"/>
                </a:solidFill>
                <a:latin typeface="+mj-lt"/>
              </a:rPr>
              <a:t>Спасибо за </a:t>
            </a:r>
          </a:p>
          <a:p>
            <a:pPr algn="ctr"/>
            <a:r>
              <a:rPr lang="ru-RU" sz="6000" b="1" i="1" dirty="0" smtClean="0">
                <a:ln w="19050">
                  <a:solidFill>
                    <a:schemeClr val="bg1"/>
                  </a:solidFill>
                </a:ln>
                <a:solidFill>
                  <a:srgbClr val="008000"/>
                </a:solidFill>
                <a:latin typeface="+mj-lt"/>
              </a:rPr>
              <a:t> внимание!</a:t>
            </a:r>
            <a:endParaRPr lang="ru-RU" sz="6000" b="1" i="1" dirty="0">
              <a:ln w="19050">
                <a:solidFill>
                  <a:schemeClr val="bg1"/>
                </a:solidFill>
              </a:ln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500174"/>
            <a:ext cx="2483856" cy="2336007"/>
          </a:xfrm>
          <a:prstGeom prst="rect">
            <a:avLst/>
          </a:prstGeom>
        </p:spPr>
      </p:pic>
      <p:pic>
        <p:nvPicPr>
          <p:cNvPr id="4" name="Picture 2" descr="C:\Users\User\Desktop\Доклад\69132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14818"/>
            <a:ext cx="1857388" cy="1928826"/>
          </a:xfrm>
          <a:prstGeom prst="rect">
            <a:avLst/>
          </a:prstGeom>
          <a:noFill/>
        </p:spPr>
      </p:pic>
      <p:pic>
        <p:nvPicPr>
          <p:cNvPr id="5" name="Picture 2" descr="C:\Users\User\Desktop\Доклад\ptica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1857364"/>
            <a:ext cx="1219200" cy="120967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470" l="0" r="98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5286388"/>
            <a:ext cx="997350" cy="9807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400"/>
                            </p:stCondLst>
                            <p:childTnLst>
                              <p:par>
                                <p:cTn id="16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631"/>
                                      </p:to>
                                    </p:animClr>
                                    <p:animClr clrSpc="rgb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1631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4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9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900"/>
                            </p:stCondLst>
                            <p:childTnLst>
                              <p:par>
                                <p:cTn id="5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214290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j-lt"/>
              </a:rPr>
              <a:t>Цель: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785786" y="1643050"/>
            <a:ext cx="7858180" cy="3714776"/>
          </a:xfrm>
          <a:prstGeom prst="flowChartPunchedTap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Формирование у детей  и родителей устойчивой мотивации к сохранению и укреплению здоровья. 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Перечень использованных  материалов:</a:t>
            </a:r>
            <a:endParaRPr lang="ru-RU" sz="32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8"/>
            <a:ext cx="8572560" cy="571501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sz="1200" b="1" dirty="0" smtClean="0">
              <a:solidFill>
                <a:srgbClr val="008000"/>
              </a:solidFill>
            </a:endParaRPr>
          </a:p>
          <a:p>
            <a:pPr lvl="0"/>
            <a:r>
              <a:rPr lang="ru-RU" sz="1200" b="1" dirty="0" smtClean="0">
                <a:solidFill>
                  <a:srgbClr val="008000"/>
                </a:solidFill>
              </a:rPr>
              <a:t>Пальчиковые </a:t>
            </a:r>
            <a:r>
              <a:rPr lang="ru-RU" sz="1200" b="1" dirty="0" smtClean="0">
                <a:solidFill>
                  <a:srgbClr val="008000"/>
                </a:solidFill>
              </a:rPr>
              <a:t>игры и упражнения для детей 2 -7 лет / сост.Т.В. Калинина (и др.). – Изд. 2-е – Волгоград: Учитель, 2013 г.</a:t>
            </a:r>
          </a:p>
          <a:p>
            <a:pPr lvl="0"/>
            <a:r>
              <a:rPr lang="ru-RU" sz="1200" b="1" dirty="0" err="1" smtClean="0">
                <a:solidFill>
                  <a:srgbClr val="008000"/>
                </a:solidFill>
              </a:rPr>
              <a:t>Нищева</a:t>
            </a:r>
            <a:r>
              <a:rPr lang="ru-RU" sz="1200" b="1" dirty="0" smtClean="0">
                <a:solidFill>
                  <a:srgbClr val="008000"/>
                </a:solidFill>
              </a:rPr>
              <a:t> Н.В. Подвижные и дидактические игры на прогулке. – СПБ.: ООО «ИЗДАТЕЛЬСТВО – ПРЕСС», 2011 г.</a:t>
            </a:r>
          </a:p>
          <a:p>
            <a:r>
              <a:rPr lang="ru-RU" sz="1200" b="1" dirty="0" err="1" smtClean="0">
                <a:solidFill>
                  <a:srgbClr val="008000"/>
                </a:solidFill>
              </a:rPr>
              <a:t>Нищева</a:t>
            </a:r>
            <a:r>
              <a:rPr lang="ru-RU" sz="1200" b="1" dirty="0" smtClean="0">
                <a:solidFill>
                  <a:srgbClr val="008000"/>
                </a:solidFill>
              </a:rPr>
              <a:t> Н.В. Веселая артикуляционная гимнастика. – СПб.: ООО «ИЗДАТЕЛЬСТВО «ДЕТСТВО-ПРЕСС», 2009.</a:t>
            </a:r>
          </a:p>
          <a:p>
            <a:pPr lvl="0"/>
            <a:r>
              <a:rPr lang="ru-RU" sz="1200" b="1" dirty="0" err="1" smtClean="0">
                <a:solidFill>
                  <a:srgbClr val="008000"/>
                </a:solidFill>
              </a:rPr>
              <a:t>Картушина</a:t>
            </a:r>
            <a:r>
              <a:rPr lang="ru-RU" sz="1200" b="1" dirty="0" smtClean="0">
                <a:solidFill>
                  <a:srgbClr val="008000"/>
                </a:solidFill>
              </a:rPr>
              <a:t> М.Ю. </a:t>
            </a:r>
            <a:r>
              <a:rPr lang="ru-RU" sz="1200" b="1" dirty="0" err="1" smtClean="0">
                <a:solidFill>
                  <a:srgbClr val="008000"/>
                </a:solidFill>
              </a:rPr>
              <a:t>Логоритмические</a:t>
            </a:r>
            <a:r>
              <a:rPr lang="ru-RU" sz="1200" b="1" dirty="0" smtClean="0">
                <a:solidFill>
                  <a:srgbClr val="008000"/>
                </a:solidFill>
              </a:rPr>
              <a:t> занятия в детском саду – М.: ТЦ Сфера,  2005 г.</a:t>
            </a:r>
          </a:p>
          <a:p>
            <a:pPr lvl="0">
              <a:buClr>
                <a:srgbClr val="008000"/>
              </a:buClr>
            </a:pPr>
            <a:r>
              <a:rPr lang="ru-RU" sz="1200" u="sng" dirty="0" smtClean="0">
                <a:hlinkClick r:id="rId3"/>
              </a:rPr>
              <a:t>http://www.debotaniki.ru/2011/02/vesyolaya-gimnastika-dlya-glaz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rgbClr val="008000"/>
                </a:solidFill>
              </a:rPr>
              <a:t>“Весёлая неделька” гимнастика для глаз</a:t>
            </a:r>
          </a:p>
          <a:p>
            <a:pPr lvl="0">
              <a:buClr>
                <a:srgbClr val="008000"/>
              </a:buClr>
            </a:pPr>
            <a:r>
              <a:rPr lang="ru-RU" sz="1200" u="sng" dirty="0" smtClean="0">
                <a:hlinkClick r:id="rId4"/>
              </a:rPr>
              <a:t>http://www.doumarx.ru/load/vospitatelju/fizminutki_v_stikhakh/2-1-0-49</a:t>
            </a:r>
            <a:endParaRPr lang="ru-RU" sz="1200" u="sng" dirty="0" smtClean="0"/>
          </a:p>
          <a:p>
            <a:pPr lvl="0">
              <a:buClr>
                <a:srgbClr val="008000"/>
              </a:buClr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5"/>
              </a:rPr>
              <a:t>http://liubavyshka.ru/photo/17-0-53575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rgbClr val="008000"/>
                </a:solidFill>
              </a:rPr>
              <a:t>- </a:t>
            </a:r>
            <a:r>
              <a:rPr lang="en-US" sz="1200" b="1" dirty="0" smtClean="0">
                <a:solidFill>
                  <a:srgbClr val="008000"/>
                </a:solidFill>
              </a:rPr>
              <a:t> </a:t>
            </a:r>
            <a:r>
              <a:rPr lang="ru-RU" sz="1200" b="1" dirty="0" smtClean="0">
                <a:solidFill>
                  <a:srgbClr val="008000"/>
                </a:solidFill>
              </a:rPr>
              <a:t>солнышко </a:t>
            </a:r>
          </a:p>
          <a:p>
            <a:pPr lvl="0">
              <a:buClr>
                <a:srgbClr val="008000"/>
              </a:buClr>
            </a:pPr>
            <a:r>
              <a:rPr lang="en-US" sz="1200" dirty="0" smtClean="0">
                <a:hlinkClick r:id="rId6"/>
              </a:rPr>
              <a:t>http://freelancerbay.com</a:t>
            </a:r>
            <a:r>
              <a:rPr lang="ru-RU" sz="1200" dirty="0" smtClean="0"/>
              <a:t>  - </a:t>
            </a:r>
            <a:r>
              <a:rPr lang="ru-RU" sz="1200" b="1" dirty="0" smtClean="0">
                <a:solidFill>
                  <a:srgbClr val="008000"/>
                </a:solidFill>
              </a:rPr>
              <a:t>божья коровка</a:t>
            </a:r>
          </a:p>
          <a:p>
            <a:pPr lvl="0">
              <a:buClr>
                <a:srgbClr val="008000"/>
              </a:buClr>
            </a:pPr>
            <a:r>
              <a:rPr lang="en-US" sz="1200" dirty="0" smtClean="0">
                <a:solidFill>
                  <a:srgbClr val="008000"/>
                </a:solidFill>
                <a:hlinkClick r:id="rId7"/>
              </a:rPr>
              <a:t>http://vsyaanimaciya.ru/photo/65-0-5143</a:t>
            </a:r>
            <a:r>
              <a:rPr lang="ru-RU" sz="1200" dirty="0" smtClean="0">
                <a:solidFill>
                  <a:srgbClr val="008000"/>
                </a:solidFill>
              </a:rPr>
              <a:t> </a:t>
            </a:r>
            <a:r>
              <a:rPr lang="ru-RU" sz="1200" b="1" dirty="0" smtClean="0">
                <a:solidFill>
                  <a:srgbClr val="008000"/>
                </a:solidFill>
              </a:rPr>
              <a:t>- птичка</a:t>
            </a:r>
          </a:p>
          <a:p>
            <a:pPr lvl="0">
              <a:buClr>
                <a:srgbClr val="008000"/>
              </a:buClr>
            </a:pPr>
            <a:r>
              <a:rPr lang="en-US" sz="1200" dirty="0" smtClean="0">
                <a:solidFill>
                  <a:srgbClr val="008000"/>
                </a:solidFill>
                <a:hlinkClick r:id="rId8"/>
              </a:rPr>
              <a:t>http://ds101.centerstart.ru/node/50</a:t>
            </a:r>
            <a:r>
              <a:rPr lang="ru-RU" sz="1200" dirty="0" smtClean="0">
                <a:solidFill>
                  <a:srgbClr val="008000"/>
                </a:solidFill>
              </a:rPr>
              <a:t>  </a:t>
            </a:r>
            <a:r>
              <a:rPr lang="ru-RU" sz="1200" b="1" dirty="0" smtClean="0">
                <a:solidFill>
                  <a:srgbClr val="008000"/>
                </a:solidFill>
              </a:rPr>
              <a:t>- синички</a:t>
            </a:r>
          </a:p>
          <a:p>
            <a:pPr>
              <a:buClr>
                <a:srgbClr val="008000"/>
              </a:buClr>
            </a:pPr>
            <a:r>
              <a:rPr lang="en-US" sz="1200" dirty="0" smtClean="0">
                <a:solidFill>
                  <a:srgbClr val="008000"/>
                </a:solidFill>
                <a:hlinkClick r:id="rId9"/>
              </a:rPr>
              <a:t>Pribezhala-k-teremochku-myshka-norushka-i-stala-v-nej-zhit.html</a:t>
            </a:r>
            <a:r>
              <a:rPr lang="ru-RU" sz="1200" dirty="0" smtClean="0">
                <a:solidFill>
                  <a:srgbClr val="008000"/>
                </a:solidFill>
              </a:rPr>
              <a:t> – </a:t>
            </a:r>
            <a:r>
              <a:rPr lang="ru-RU" sz="1200" b="1" dirty="0" smtClean="0">
                <a:solidFill>
                  <a:srgbClr val="008000"/>
                </a:solidFill>
              </a:rPr>
              <a:t>лиса</a:t>
            </a:r>
          </a:p>
          <a:p>
            <a:pPr>
              <a:buClr>
                <a:srgbClr val="008000"/>
              </a:buClr>
            </a:pPr>
            <a:r>
              <a:rPr lang="ru-RU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smtClean="0">
                <a:solidFill>
                  <a:srgbClr val="008000"/>
                </a:solidFill>
                <a:hlinkClick r:id="rId10"/>
              </a:rPr>
              <a:t>http://3559.maam.ru/</a:t>
            </a:r>
            <a:r>
              <a:rPr lang="ru-RU" sz="1200" dirty="0" smtClean="0">
                <a:solidFill>
                  <a:srgbClr val="008000"/>
                </a:solidFill>
              </a:rPr>
              <a:t>  </a:t>
            </a:r>
            <a:r>
              <a:rPr lang="ru-RU" sz="1200" b="1" dirty="0" smtClean="0">
                <a:solidFill>
                  <a:srgbClr val="008000"/>
                </a:solidFill>
              </a:rPr>
              <a:t>- кораблик</a:t>
            </a:r>
          </a:p>
          <a:p>
            <a:pPr>
              <a:buClr>
                <a:srgbClr val="008000"/>
              </a:buClr>
            </a:pPr>
            <a:r>
              <a:rPr lang="en-US" sz="1200" dirty="0" smtClean="0">
                <a:hlinkClick r:id="rId11"/>
              </a:rPr>
              <a:t>http://karabasik.ru/shop/toys</a:t>
            </a:r>
            <a:r>
              <a:rPr lang="ru-RU" sz="1200" b="1" dirty="0" smtClean="0">
                <a:solidFill>
                  <a:srgbClr val="008000"/>
                </a:solidFill>
              </a:rPr>
              <a:t> -  мяч</a:t>
            </a:r>
          </a:p>
          <a:p>
            <a:pPr>
              <a:buClr>
                <a:srgbClr val="008000"/>
              </a:buClr>
            </a:pPr>
            <a:r>
              <a:rPr lang="en-US" sz="1200" dirty="0" smtClean="0">
                <a:solidFill>
                  <a:srgbClr val="008000"/>
                </a:solidFill>
                <a:hlinkClick r:id="rId12"/>
              </a:rPr>
              <a:t>http://marketvtomske.ru/echo/61780</a:t>
            </a:r>
            <a:r>
              <a:rPr lang="en-US" sz="1200" b="1" dirty="0" smtClean="0">
                <a:solidFill>
                  <a:srgbClr val="008000"/>
                </a:solidFill>
                <a:hlinkClick r:id="rId12"/>
              </a:rPr>
              <a:t>/</a:t>
            </a:r>
            <a:r>
              <a:rPr lang="ru-RU" sz="1200" b="1" dirty="0" smtClean="0">
                <a:solidFill>
                  <a:srgbClr val="008000"/>
                </a:solidFill>
              </a:rPr>
              <a:t>   - бусы</a:t>
            </a:r>
          </a:p>
          <a:p>
            <a:pPr>
              <a:buClr>
                <a:srgbClr val="008000"/>
              </a:buClr>
            </a:pPr>
            <a:r>
              <a:rPr lang="en-US" sz="1200" dirty="0" smtClean="0">
                <a:hlinkClick r:id="rId13"/>
              </a:rPr>
              <a:t>http://foto.meta.ua/4084903.image#lvmedia=4084903&amp;lvtype=album</a:t>
            </a:r>
            <a:r>
              <a:rPr lang="ru-RU" sz="1200" dirty="0" smtClean="0">
                <a:hlinkClick r:id="rId13"/>
              </a:rPr>
              <a:t>картинка</a:t>
            </a:r>
            <a:r>
              <a:rPr lang="ru-RU" sz="1200" dirty="0" smtClean="0"/>
              <a:t> - </a:t>
            </a:r>
            <a:r>
              <a:rPr lang="ru-RU" sz="1200" b="1" dirty="0" smtClean="0">
                <a:solidFill>
                  <a:srgbClr val="008000"/>
                </a:solidFill>
              </a:rPr>
              <a:t> солнышко</a:t>
            </a:r>
          </a:p>
          <a:p>
            <a:pPr>
              <a:buClr>
                <a:srgbClr val="008000"/>
              </a:buClr>
            </a:pPr>
            <a:r>
              <a:rPr lang="en-US" sz="1200" dirty="0" smtClean="0">
                <a:solidFill>
                  <a:srgbClr val="008000"/>
                </a:solidFill>
                <a:hlinkClick r:id="rId14"/>
              </a:rPr>
              <a:t>http://www.liveinternet.ru/users/5011483/rubric/3842181</a:t>
            </a:r>
            <a:r>
              <a:rPr lang="en-US" sz="1200" b="1" dirty="0" smtClean="0">
                <a:solidFill>
                  <a:srgbClr val="008000"/>
                </a:solidFill>
                <a:hlinkClick r:id="rId14"/>
              </a:rPr>
              <a:t>/</a:t>
            </a:r>
            <a:r>
              <a:rPr lang="ru-RU" sz="1200" b="1" dirty="0" smtClean="0">
                <a:solidFill>
                  <a:srgbClr val="008000"/>
                </a:solidFill>
              </a:rPr>
              <a:t>  - зайчик</a:t>
            </a:r>
          </a:p>
          <a:p>
            <a:pPr>
              <a:buClr>
                <a:srgbClr val="008000"/>
              </a:buClr>
            </a:pPr>
            <a:r>
              <a:rPr lang="en-US" sz="1200" dirty="0" smtClean="0">
                <a:solidFill>
                  <a:srgbClr val="008000"/>
                </a:solidFill>
                <a:hlinkClick r:id="rId15"/>
              </a:rPr>
              <a:t>http://www.tunnel.ru/view/post:147649</a:t>
            </a:r>
            <a:r>
              <a:rPr lang="ru-RU" sz="1200" dirty="0" smtClean="0">
                <a:solidFill>
                  <a:srgbClr val="008000"/>
                </a:solidFill>
              </a:rPr>
              <a:t> </a:t>
            </a:r>
            <a:r>
              <a:rPr lang="ru-RU" sz="1200" b="1" dirty="0" smtClean="0">
                <a:solidFill>
                  <a:srgbClr val="008000"/>
                </a:solidFill>
              </a:rPr>
              <a:t>– зайчик</a:t>
            </a:r>
          </a:p>
          <a:p>
            <a:pPr>
              <a:buClr>
                <a:srgbClr val="008000"/>
              </a:buClr>
            </a:pPr>
            <a:r>
              <a:rPr lang="en-US" sz="1200" dirty="0" smtClean="0">
                <a:solidFill>
                  <a:srgbClr val="008000"/>
                </a:solidFill>
                <a:hlinkClick r:id="rId16"/>
              </a:rPr>
              <a:t>http://vg-news.ru/news/20130851776.html</a:t>
            </a:r>
            <a:r>
              <a:rPr lang="ru-RU" sz="1200" dirty="0" smtClean="0">
                <a:solidFill>
                  <a:srgbClr val="008000"/>
                </a:solidFill>
              </a:rPr>
              <a:t> </a:t>
            </a:r>
            <a:r>
              <a:rPr lang="ru-RU" sz="1200" b="1" dirty="0" smtClean="0">
                <a:solidFill>
                  <a:srgbClr val="008000"/>
                </a:solidFill>
              </a:rPr>
              <a:t>- дети и родители</a:t>
            </a:r>
          </a:p>
          <a:p>
            <a:pPr>
              <a:buClr>
                <a:srgbClr val="008000"/>
              </a:buClr>
            </a:pPr>
            <a:r>
              <a:rPr lang="ru-RU" sz="1200" dirty="0" smtClean="0"/>
              <a:t>Для публикации информации о детях получено письменное разрешение родителей (законных представителей)".</a:t>
            </a:r>
            <a:endParaRPr lang="ru-RU" sz="1200" b="1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lvl="0">
              <a:buClr>
                <a:srgbClr val="008000"/>
              </a:buClr>
            </a:pPr>
            <a:endParaRPr lang="ru-RU" sz="1600" b="1" dirty="0" smtClean="0">
              <a:solidFill>
                <a:srgbClr val="008000"/>
              </a:solidFill>
            </a:endParaRPr>
          </a:p>
          <a:p>
            <a:pPr lvl="0">
              <a:buClr>
                <a:srgbClr val="008000"/>
              </a:buClr>
            </a:pPr>
            <a:endParaRPr lang="ru-RU" sz="1800" b="1" dirty="0" smtClean="0">
              <a:solidFill>
                <a:srgbClr val="008000"/>
              </a:solidFill>
            </a:endParaRPr>
          </a:p>
          <a:p>
            <a:pPr lvl="0">
              <a:buClr>
                <a:srgbClr val="008000"/>
              </a:buClr>
            </a:pPr>
            <a:endParaRPr lang="ru-RU" sz="2000" b="1" dirty="0" smtClean="0">
              <a:solidFill>
                <a:srgbClr val="008000"/>
              </a:solidFill>
            </a:endParaRPr>
          </a:p>
          <a:p>
            <a:pPr lvl="0">
              <a:buClr>
                <a:srgbClr val="008000"/>
              </a:buClr>
            </a:pPr>
            <a:endParaRPr lang="ru-RU" sz="2000" b="1" u="sng" dirty="0" smtClean="0">
              <a:solidFill>
                <a:srgbClr val="008000"/>
              </a:solidFill>
            </a:endParaRPr>
          </a:p>
          <a:p>
            <a:pPr lvl="0"/>
            <a:endParaRPr lang="ru-RU" sz="2000" u="sng" dirty="0" smtClean="0"/>
          </a:p>
          <a:p>
            <a:pPr lvl="0"/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86455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8000"/>
                </a:solidFill>
                <a:latin typeface="+mn-lt"/>
              </a:rPr>
              <a:t>Автор шаблона: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8000"/>
                </a:solidFill>
                <a:latin typeface="+mn-lt"/>
              </a:rPr>
              <a:t>Федотова Виктория Александровна, учитель начальных классов МОУ СОШ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8000"/>
                </a:solidFill>
                <a:latin typeface="+mn-lt"/>
              </a:rPr>
              <a:t>с. </a:t>
            </a:r>
            <a:r>
              <a:rPr lang="ru-RU" sz="1200" b="1" dirty="0" err="1" smtClean="0">
                <a:solidFill>
                  <a:srgbClr val="008000"/>
                </a:solidFill>
                <a:latin typeface="+mn-lt"/>
              </a:rPr>
              <a:t>Лохово</a:t>
            </a:r>
            <a:r>
              <a:rPr lang="ru-RU" sz="1200" b="1" dirty="0" smtClean="0">
                <a:solidFill>
                  <a:srgbClr val="008000"/>
                </a:solidFill>
                <a:latin typeface="+mn-lt"/>
              </a:rPr>
              <a:t> Черемховского р-на Иркутской </a:t>
            </a:r>
            <a:r>
              <a:rPr lang="ru-RU" sz="1200" b="1" dirty="0" err="1" smtClean="0">
                <a:solidFill>
                  <a:srgbClr val="008000"/>
                </a:solidFill>
                <a:latin typeface="+mn-lt"/>
              </a:rPr>
              <a:t>обл</a:t>
            </a:r>
            <a:endParaRPr lang="ru-RU" sz="1200" b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 build="p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43240" y="214290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Задачи: </a:t>
            </a:r>
            <a:endParaRPr kumimoji="0" lang="ru-RU" sz="4800" b="0" i="1" u="none" strike="noStrike" cap="none" normalizeH="0" baseline="0" dirty="0" smtClean="0">
              <a:ln w="190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28596" y="1857364"/>
            <a:ext cx="8229600" cy="4525963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8000"/>
                </a:solidFill>
              </a:rPr>
              <a:t>Повысить уровень знаний родителей в области формирования, сохранения и укрепления здоровья детей, здорового образа жизни в семье. 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8000"/>
                </a:solidFill>
              </a:rPr>
              <a:t>Познакомить родителей с современными </a:t>
            </a:r>
            <a:r>
              <a:rPr lang="ru-RU" sz="2000" b="1" i="1" dirty="0" err="1" smtClean="0">
                <a:solidFill>
                  <a:srgbClr val="008000"/>
                </a:solidFill>
              </a:rPr>
              <a:t>здоровьесберегающими</a:t>
            </a:r>
            <a:r>
              <a:rPr lang="ru-RU" sz="2000" b="1" i="1" dirty="0" smtClean="0">
                <a:solidFill>
                  <a:srgbClr val="008000"/>
                </a:solidFill>
              </a:rPr>
              <a:t> технологиями, применяемыми в ДОУ.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8000"/>
                </a:solidFill>
              </a:rPr>
              <a:t>Показать применение технологий в ходе работы с детьми среднего дошкольного возраста.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8000"/>
                </a:solidFill>
              </a:rPr>
              <a:t>Дать соответствующие рекомендации по данному вопросу.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8000"/>
                </a:solidFill>
              </a:rPr>
              <a:t>Способствовать получению практических навыков по их проведению в домашних условиях.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8000"/>
                </a:solidFill>
              </a:rPr>
              <a:t>Формировать навыки сотрудничества детей и родителей, содействовать их эмоциональному сближению.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то ЗОЖ\IMG_8304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6" y="2428868"/>
            <a:ext cx="435263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1538" y="173074"/>
            <a:ext cx="7072362" cy="991731"/>
          </a:xfrm>
          <a:prstGeom prst="roundRect">
            <a:avLst>
              <a:gd name="adj" fmla="val 28758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75000"/>
              </a:schemeClr>
            </a:solidFill>
            <a:prstDash val="dash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Коммуникативная игра «Здравствуй, друг!»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3737690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Здравствуй друг!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Здравствуй друг!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Становись скорее в круг, 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Мы по кругу пойдем  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И друзей везде найдем!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Здравствуй, зайка!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Здравствуй, еж!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До чего же день хорош.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Белка, здравствуй!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Волк, привет!</a:t>
            </a:r>
            <a:r>
              <a:rPr lang="ru-RU" b="1" i="1" smtClean="0">
                <a:solidFill>
                  <a:srgbClr val="008000"/>
                </a:solidFill>
                <a:latin typeface="+mn-lt"/>
              </a:rPr>
              <a:t> </a:t>
            </a:r>
            <a:endParaRPr lang="ru-RU" b="1" i="1" dirty="0" smtClean="0">
              <a:solidFill>
                <a:srgbClr val="008000"/>
              </a:solidFill>
              <a:latin typeface="+mn-lt"/>
            </a:endParaRP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Здравствуйте! – звучит в ответ.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Здравствуй друг! 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Здравствуй друг!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Становись скорее в круг, 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Мы по кругу пойдем</a:t>
            </a:r>
          </a:p>
          <a:p>
            <a:r>
              <a:rPr lang="ru-RU" b="1" i="1" dirty="0" smtClean="0">
                <a:solidFill>
                  <a:srgbClr val="008000"/>
                </a:solidFill>
                <a:latin typeface="+mn-lt"/>
              </a:rPr>
              <a:t>И друзей везде найдем!</a:t>
            </a:r>
            <a:endParaRPr lang="ru-RU" b="1" i="1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Фото ЗОЖ\IMG_8268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tretch>
            <a:fillRect/>
          </a:stretch>
        </p:blipFill>
        <p:spPr bwMode="auto">
          <a:xfrm>
            <a:off x="3716865" y="2500306"/>
            <a:ext cx="5139294" cy="3783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CD01E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User\Pictures\Фото ЗОЖ\IMG_827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14282" y="2500306"/>
            <a:ext cx="2276158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CD01E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Pictures\Фото ЗОЖ\IMG_8273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285720" y="4643446"/>
            <a:ext cx="2275840" cy="170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CD01E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728" y="472211"/>
            <a:ext cx="6357982" cy="578882"/>
          </a:xfrm>
          <a:prstGeom prst="roundRect">
            <a:avLst/>
          </a:prstGeom>
          <a:ln w="38100">
            <a:solidFill>
              <a:srgbClr val="00B050"/>
            </a:solidFill>
            <a:prstDash val="dash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Утренняя гимнастика «Зоопарк»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2" y="1589146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Раз-два! Раз-два! Начинается игра!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Мы идем в зоосад – посмотреть на зверят.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Фото ЗОЖ\IMG_8277.JPG"/>
          <p:cNvPicPr>
            <a:picLocks noChangeAspect="1" noChangeArrowheads="1"/>
          </p:cNvPicPr>
          <p:nvPr/>
        </p:nvPicPr>
        <p:blipFill>
          <a:blip r:embed="rId2" cstate="screen">
            <a:lum bright="20000" contrast="10000"/>
          </a:blip>
          <a:stretch>
            <a:fillRect/>
          </a:stretch>
        </p:blipFill>
        <p:spPr bwMode="auto">
          <a:xfrm>
            <a:off x="5143504" y="1714488"/>
            <a:ext cx="300039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Pictures\Фото ЗОЖ\IMG_8278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 bwMode="auto">
          <a:xfrm>
            <a:off x="5572132" y="4429132"/>
            <a:ext cx="250033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28860" y="206225"/>
            <a:ext cx="4286280" cy="578882"/>
          </a:xfrm>
          <a:prstGeom prst="roundRect">
            <a:avLst/>
          </a:prstGeom>
          <a:ln w="38100">
            <a:prstDash val="dash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  <a:cs typeface="Times New Roman" pitchFamily="18" charset="0"/>
              </a:rPr>
              <a:t>Массаж «Лиса»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92893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785926"/>
            <a:ext cx="3605218" cy="440120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Утром лисонька проснулась,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Лапкой вправо потянулась,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Лапкой влево потянулась,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Солнцу нежно улыбнулась.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 кулачок все лапки сжала,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Растирать все лапки стала –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Ручки ножки и бока.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Вот какая красота!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 потом ладошкой 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Пошлепала немножко.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Стала гладить ручки, ножки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бока совсем немножко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Ну, красавица лиса  </a:t>
            </a: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До чего же хороша!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2" descr="C:\Users\User\Pictures\Ирина\сказки\0007-011-Prishla-k-teremochku-lisa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214554"/>
            <a:ext cx="164307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00100" y="214290"/>
            <a:ext cx="7143800" cy="919401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80"/>
                </a:solidFill>
              </a:rPr>
              <a:t>Массаж ладоней  </a:t>
            </a:r>
          </a:p>
          <a:p>
            <a:pPr algn="ctr"/>
            <a:r>
              <a:rPr lang="ru-RU" sz="2400" b="1" i="1" dirty="0" smtClean="0">
                <a:solidFill>
                  <a:srgbClr val="800080"/>
                </a:solidFill>
              </a:rPr>
              <a:t>«Мне дала синичка хрупкое яичко»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48399"/>
            <a:ext cx="7681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-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Pictures\Фото ЗОЖ\IMG_8280.JPG"/>
          <p:cNvPicPr>
            <a:picLocks noChangeAspect="1"/>
          </p:cNvPicPr>
          <p:nvPr/>
        </p:nvPicPr>
        <p:blipFill>
          <a:blip r:embed="rId2" cstate="screen">
            <a:lum bright="20000" contrast="20000"/>
          </a:blip>
          <a:stretch>
            <a:fillRect/>
          </a:stretch>
        </p:blipFill>
        <p:spPr bwMode="auto">
          <a:xfrm>
            <a:off x="4857752" y="1643050"/>
            <a:ext cx="307183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32804" y="318701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500438"/>
            <a:ext cx="4000528" cy="30469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Птичка веток набрала,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Крепко гнездышко свила, -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И снесла яичко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Умница – синичка, -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Ты яичко покатай,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Но из рук не выпускай: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Очень хрупкое оно –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Так у птиц заведено.</a:t>
            </a:r>
            <a:endParaRPr lang="ru-RU" sz="2400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1269" name="Picture 5" descr="C:\Users\User\Pictures\Фото ЗОЖ\IMG_82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357694"/>
            <a:ext cx="314327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Доклад\ptica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00958" y="500042"/>
            <a:ext cx="1219200" cy="1209675"/>
          </a:xfrm>
          <a:prstGeom prst="rect">
            <a:avLst/>
          </a:prstGeom>
          <a:noFill/>
        </p:spPr>
      </p:pic>
      <p:pic>
        <p:nvPicPr>
          <p:cNvPr id="2" name="Picture 2" descr="C:\Users\User\Desktop\Доклад\4785448-84d088bfd8e01e37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1357298"/>
            <a:ext cx="300039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Фото ЗОЖ\IMG_8281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286380" y="1928802"/>
            <a:ext cx="292895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User\Pictures\Фото ЗОЖ\IMG_828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357818" y="4500570"/>
            <a:ext cx="2786082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8662" y="428604"/>
            <a:ext cx="7215238" cy="578882"/>
          </a:xfrm>
          <a:prstGeom prst="roundRect">
            <a:avLst/>
          </a:prstGeom>
          <a:ln w="38100"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E13E0"/>
                </a:solidFill>
                <a:latin typeface="+mj-lt"/>
              </a:rPr>
              <a:t>«Веселая артикуляционная гимнастика»</a:t>
            </a:r>
            <a:endParaRPr lang="ru-RU" sz="2800" b="1" dirty="0">
              <a:solidFill>
                <a:srgbClr val="0E13E0"/>
              </a:solidFill>
              <a:latin typeface="+mj-lt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-48399"/>
            <a:ext cx="7553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785926"/>
            <a:ext cx="3429024" cy="45243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i="1" dirty="0" smtClean="0">
                <a:solidFill>
                  <a:srgbClr val="0E13E0"/>
                </a:solidFill>
                <a:latin typeface="+mn-lt"/>
              </a:rPr>
              <a:t>Учимся широко и спокойно</a:t>
            </a:r>
          </a:p>
          <a:p>
            <a:r>
              <a:rPr lang="ru-RU" i="1" dirty="0" smtClean="0">
                <a:solidFill>
                  <a:srgbClr val="0E13E0"/>
                </a:solidFill>
                <a:latin typeface="+mn-lt"/>
              </a:rPr>
              <a:t> открывать и закрывать рот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 </a:t>
            </a:r>
          </a:p>
          <a:p>
            <a:r>
              <a:rPr lang="ru-RU" b="1" i="1" dirty="0" err="1" smtClean="0">
                <a:solidFill>
                  <a:srgbClr val="0E13E0"/>
                </a:solidFill>
                <a:latin typeface="+mn-lt"/>
              </a:rPr>
              <a:t>Бегемотик</a:t>
            </a:r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 рот открыл, 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Подержал. Потом закрыл.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Подразним мы бегемота – 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Подшутить над ним охота.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 </a:t>
            </a:r>
          </a:p>
          <a:p>
            <a:r>
              <a:rPr lang="ru-RU" i="1" dirty="0" smtClean="0">
                <a:solidFill>
                  <a:srgbClr val="0E13E0"/>
                </a:solidFill>
                <a:latin typeface="+mn-lt"/>
              </a:rPr>
              <a:t>упражнение «Улыбка» </a:t>
            </a:r>
          </a:p>
          <a:p>
            <a:r>
              <a:rPr lang="ru-RU" i="1" dirty="0" smtClean="0">
                <a:solidFill>
                  <a:srgbClr val="0E13E0"/>
                </a:solidFill>
                <a:latin typeface="+mn-lt"/>
              </a:rPr>
              <a:t> 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Улыбается щенок,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Зубки напоказ.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Я бы точно так же смог,</a:t>
            </a:r>
          </a:p>
          <a:p>
            <a:r>
              <a:rPr lang="ru-RU" b="1" i="1" dirty="0" smtClean="0">
                <a:solidFill>
                  <a:srgbClr val="0E13E0"/>
                </a:solidFill>
                <a:latin typeface="+mn-lt"/>
              </a:rPr>
              <a:t>Вот смотри. Сейчас.</a:t>
            </a:r>
          </a:p>
          <a:p>
            <a:r>
              <a:rPr lang="ru-RU" b="1" dirty="0" smtClean="0">
                <a:solidFill>
                  <a:srgbClr val="0E13E0"/>
                </a:solidFill>
                <a:latin typeface="+mn-lt"/>
              </a:rPr>
              <a:t> </a:t>
            </a:r>
            <a:endParaRPr lang="ru-RU" b="1" dirty="0">
              <a:solidFill>
                <a:srgbClr val="0E13E0"/>
              </a:solidFill>
              <a:latin typeface="+mn-lt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Pictures\Фото ЗОЖ\IMG_828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929322" y="4357694"/>
            <a:ext cx="2857520" cy="1965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491977"/>
            <a:ext cx="6786642" cy="578882"/>
          </a:xfrm>
          <a:prstGeom prst="roundRect">
            <a:avLst/>
          </a:prstGeom>
          <a:ln w="38100">
            <a:prstDash val="dash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игра «Дом на горе»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Pictures\Фото ЗОЖ\IMG_8284.JPG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43438" y="2000240"/>
            <a:ext cx="2786082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85720" y="2214554"/>
            <a:ext cx="3461204" cy="369331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AA3F3C"/>
                </a:solidFill>
              </a:rPr>
              <a:t>На горе мы видим дом.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Много зелени кругом.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Вот -  деревья, вот – кусты. 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Вот красивые  цветы.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Окружает все забор. 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За забором – чистый двор.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Мы ворота открываем,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К дому быстро подбегаем.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В дверь стучимся: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«Тук – </a:t>
            </a:r>
            <a:r>
              <a:rPr lang="ru-RU" b="1" i="1" dirty="0" err="1" smtClean="0">
                <a:solidFill>
                  <a:srgbClr val="AA3F3C"/>
                </a:solidFill>
              </a:rPr>
              <a:t>тук</a:t>
            </a:r>
            <a:r>
              <a:rPr lang="ru-RU" b="1" i="1" dirty="0" smtClean="0">
                <a:solidFill>
                  <a:srgbClr val="AA3F3C"/>
                </a:solidFill>
              </a:rPr>
              <a:t> – </a:t>
            </a:r>
            <a:r>
              <a:rPr lang="ru-RU" b="1" i="1" dirty="0" err="1" smtClean="0">
                <a:solidFill>
                  <a:srgbClr val="AA3F3C"/>
                </a:solidFill>
              </a:rPr>
              <a:t>тук</a:t>
            </a:r>
            <a:r>
              <a:rPr lang="ru-RU" b="1" i="1" dirty="0" smtClean="0">
                <a:solidFill>
                  <a:srgbClr val="AA3F3C"/>
                </a:solidFill>
              </a:rPr>
              <a:t>!»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Кто – то к нам идет на стук….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И гости к другу мы пришли </a:t>
            </a:r>
          </a:p>
          <a:p>
            <a:r>
              <a:rPr lang="ru-RU" b="1" i="1" dirty="0" smtClean="0">
                <a:solidFill>
                  <a:srgbClr val="AA3F3C"/>
                </a:solidFill>
              </a:rPr>
              <a:t>И гостинцы принесли.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  <p:bldP spid="19" grpId="0" animBg="1"/>
    </p:bldLst>
  </p:timing>
</p:sld>
</file>

<file path=ppt/theme/theme1.xml><?xml version="1.0" encoding="utf-8"?>
<a:theme xmlns:a="http://schemas.openxmlformats.org/drawingml/2006/main" name="зеленый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зеленый2</Template>
  <TotalTime>416</TotalTime>
  <Words>916</Words>
  <Application>Microsoft Office PowerPoint</Application>
  <PresentationFormat>Экран (4:3)</PresentationFormat>
  <Paragraphs>210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зеленый2</vt:lpstr>
      <vt:lpstr> «Здоровье в порядке – спасибо зарядке»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Игра «Закончи предложение» </vt:lpstr>
      <vt:lpstr>Слайд 17</vt:lpstr>
      <vt:lpstr>Слайд 18</vt:lpstr>
      <vt:lpstr>Слайд 19</vt:lpstr>
      <vt:lpstr>Перечень использованных  материалов: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«Здоровье в порядке – спасибо зарядке» </dc:title>
  <dc:creator>Орехова Наталья Александровна</dc:creator>
  <cp:lastModifiedBy>User</cp:lastModifiedBy>
  <cp:revision>56</cp:revision>
  <dcterms:created xsi:type="dcterms:W3CDTF">2014-12-01T16:57:04Z</dcterms:created>
  <dcterms:modified xsi:type="dcterms:W3CDTF">2015-10-02T04:37:10Z</dcterms:modified>
</cp:coreProperties>
</file>