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4" r:id="rId2"/>
    <p:sldId id="299" r:id="rId3"/>
    <p:sldId id="292" r:id="rId4"/>
    <p:sldId id="260" r:id="rId5"/>
    <p:sldId id="273" r:id="rId6"/>
    <p:sldId id="261" r:id="rId7"/>
    <p:sldId id="262" r:id="rId8"/>
    <p:sldId id="296" r:id="rId9"/>
    <p:sldId id="305" r:id="rId10"/>
    <p:sldId id="298" r:id="rId11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99"/>
    <a:srgbClr val="FBD8BB"/>
    <a:srgbClr val="FBC99F"/>
    <a:srgbClr val="0033CC"/>
    <a:srgbClr val="1D47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574" autoAdjust="0"/>
  </p:normalViewPr>
  <p:slideViewPr>
    <p:cSldViewPr>
      <p:cViewPr>
        <p:scale>
          <a:sx n="49" d="100"/>
          <a:sy n="49" d="100"/>
        </p:scale>
        <p:origin x="-184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82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104F2-11D4-49A1-A8A0-4E20A3B4B30F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86436-3809-4B35-9127-338CFA2282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70B9F-D329-446E-8426-417E99B173E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3686D-D3BD-47C2-9CB3-5231A9AEFB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686D-D3BD-47C2-9CB3-5231A9AEFB4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E0B5-D7CA-4468-B9A1-C72F84F3C05E}" type="datetimeFigureOut">
              <a:rPr lang="ru-RU"/>
              <a:pPr>
                <a:defRPr/>
              </a:pPr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7BD76-80B0-4E48-AF1B-B32E0C5BEA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1A04E-7710-4A86-AE0A-B3B0AAD9AF0D}" type="datetimeFigureOut">
              <a:rPr lang="ru-RU"/>
              <a:pPr>
                <a:defRPr/>
              </a:pPr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CDCB-0E81-4502-AF48-094D3E9F99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65BB-5032-43CB-9B2F-D0CE419E43D6}" type="datetimeFigureOut">
              <a:rPr lang="ru-RU"/>
              <a:pPr>
                <a:defRPr/>
              </a:pPr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CA89-684F-4D44-BB78-9FFDD21E0C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3E15-A60C-41DB-8590-93EFAC5037BA}" type="datetimeFigureOut">
              <a:rPr lang="ru-RU"/>
              <a:pPr>
                <a:defRPr/>
              </a:pPr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CAAF-8E54-4DE6-85D9-B446E5135A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6CDA-8E39-496C-AAC8-BA97351A1DCE}" type="datetimeFigureOut">
              <a:rPr lang="ru-RU"/>
              <a:pPr>
                <a:defRPr/>
              </a:pPr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29E4-4D3D-42F6-8F3A-88EF65DC1F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6191-93E0-4CA5-91FD-7EE3FBDA52E0}" type="datetimeFigureOut">
              <a:rPr lang="ru-RU"/>
              <a:pPr>
                <a:defRPr/>
              </a:pPr>
              <a:t>18.10.2015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570A-464E-4FC9-B0A0-B444632D30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8D64-8F64-43FD-BCFB-7C888A32F4CF}" type="datetimeFigureOut">
              <a:rPr lang="ru-RU"/>
              <a:pPr>
                <a:defRPr/>
              </a:pPr>
              <a:t>18.10.2015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97C6-F5DD-4013-832E-385F578B88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1AEB-9CCA-409E-B72A-93D68C581B9E}" type="datetimeFigureOut">
              <a:rPr lang="ru-RU"/>
              <a:pPr>
                <a:defRPr/>
              </a:pPr>
              <a:t>18.10.2015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11F9-1242-4914-9D24-25A78EAB25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381F-E52A-49D6-8A22-175FF3BF5CD6}" type="datetimeFigureOut">
              <a:rPr lang="ru-RU"/>
              <a:pPr>
                <a:defRPr/>
              </a:pPr>
              <a:t>18.10.2015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901DC-6CCA-4568-8B76-36246EF777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897B-C6DE-40CB-95E5-EB9CAB16A102}" type="datetimeFigureOut">
              <a:rPr lang="ru-RU"/>
              <a:pPr>
                <a:defRPr/>
              </a:pPr>
              <a:t>18.10.2015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5A23-8BCF-45D0-8FB2-BE0C3E320F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2F89-9E3E-4C7D-99F0-F6F83F4F2535}" type="datetimeFigureOut">
              <a:rPr lang="ru-RU"/>
              <a:pPr>
                <a:defRPr/>
              </a:pPr>
              <a:t>18.10.2015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BE39-F55C-496A-8664-FE3A1B6B9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B6B588-FF1B-4398-9B40-1FE62727DCAE}" type="datetimeFigureOut">
              <a:rPr lang="ru-RU"/>
              <a:pPr>
                <a:defRPr/>
              </a:pPr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28FA93-409F-4495-AF88-2E7AD01A08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imka1/view/489169/" TargetMode="External"/><Relationship Id="rId2" Type="http://schemas.openxmlformats.org/officeDocument/2006/relationships/hyperlink" Target="http://domnaraduge.com/page/7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lickr.com/photos/sizsel/" TargetMode="External"/><Relationship Id="rId5" Type="http://schemas.openxmlformats.org/officeDocument/2006/relationships/hyperlink" Target="http://www.nn.ru/user.php?user_id=66904&amp;page=gallery&amp;MFID=4777&amp;IID=106948" TargetMode="External"/><Relationship Id="rId4" Type="http://schemas.openxmlformats.org/officeDocument/2006/relationships/hyperlink" Target="http://www.aucland.ru/marktApi?item=50326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50" y="714375"/>
            <a:ext cx="7600950" cy="2286000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latin typeface="Comic Sans MS" pitchFamily="66" charset="0"/>
                <a:ea typeface="Mongolian Baiti" pitchFamily="66" charset="0"/>
                <a:cs typeface="Mongolian Baiti" pitchFamily="66" charset="0"/>
              </a:rPr>
              <a:t>«ОБЕРЕГОВАЯ КУКЛА -ВЕСНЯНКА»</a:t>
            </a:r>
            <a:endParaRPr lang="ru-RU" b="1" dirty="0" smtClean="0">
              <a:solidFill>
                <a:srgbClr val="0033CC"/>
              </a:solidFill>
              <a:latin typeface="Comic Sans MS" pitchFamily="66" charset="0"/>
              <a:ea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63" y="3571875"/>
            <a:ext cx="4714875" cy="2714645"/>
          </a:xfrm>
        </p:spPr>
        <p:txBody>
          <a:bodyPr/>
          <a:lstStyle/>
          <a:p>
            <a:pPr algn="l">
              <a:defRPr/>
            </a:pPr>
            <a:r>
              <a:rPr lang="ru-RU" sz="2400" i="1" dirty="0" smtClean="0">
                <a:solidFill>
                  <a:srgbClr val="050599"/>
                </a:solidFill>
              </a:rPr>
              <a:t>ГБДОУ </a:t>
            </a:r>
            <a:r>
              <a:rPr lang="ru-RU" sz="2400" i="1" dirty="0" err="1" smtClean="0">
                <a:solidFill>
                  <a:srgbClr val="050599"/>
                </a:solidFill>
              </a:rPr>
              <a:t>црр</a:t>
            </a:r>
            <a:r>
              <a:rPr lang="ru-RU" sz="2400" i="1" dirty="0" smtClean="0">
                <a:solidFill>
                  <a:srgbClr val="050599"/>
                </a:solidFill>
              </a:rPr>
              <a:t> детский сад №114 </a:t>
            </a:r>
          </a:p>
          <a:p>
            <a:pPr algn="l">
              <a:defRPr/>
            </a:pPr>
            <a:r>
              <a:rPr lang="ru-RU" sz="2400" i="1" dirty="0" smtClean="0">
                <a:solidFill>
                  <a:srgbClr val="050599"/>
                </a:solidFill>
              </a:rPr>
              <a:t>Адмиралтейского района</a:t>
            </a:r>
          </a:p>
          <a:p>
            <a:pPr algn="l">
              <a:defRPr/>
            </a:pPr>
            <a:r>
              <a:rPr lang="ru-RU" sz="2400" i="1" dirty="0" smtClean="0">
                <a:solidFill>
                  <a:srgbClr val="050599"/>
                </a:solidFill>
              </a:rPr>
              <a:t>Г. Санкт – Петербург </a:t>
            </a:r>
          </a:p>
          <a:p>
            <a:pPr algn="l">
              <a:defRPr/>
            </a:pPr>
            <a:r>
              <a:rPr lang="ru-RU" sz="2400" i="1" dirty="0" smtClean="0">
                <a:solidFill>
                  <a:srgbClr val="050599"/>
                </a:solidFill>
              </a:rPr>
              <a:t>Выполнила </a:t>
            </a:r>
            <a:r>
              <a:rPr lang="ru-RU" sz="2400" i="1" dirty="0" smtClean="0">
                <a:solidFill>
                  <a:srgbClr val="050599"/>
                </a:solidFill>
              </a:rPr>
              <a:t>в</a:t>
            </a:r>
            <a:r>
              <a:rPr lang="ru-RU" sz="2400" i="1" dirty="0" smtClean="0">
                <a:solidFill>
                  <a:srgbClr val="050599"/>
                </a:solidFill>
              </a:rPr>
              <a:t>оспитатель высшей квалификационной категории</a:t>
            </a:r>
          </a:p>
          <a:p>
            <a:pPr algn="l">
              <a:defRPr/>
            </a:pPr>
            <a:r>
              <a:rPr lang="ru-RU" sz="2400" i="1" dirty="0" smtClean="0">
                <a:solidFill>
                  <a:srgbClr val="050599"/>
                </a:solidFill>
              </a:rPr>
              <a:t>Кобылянская Алла Сергеевна</a:t>
            </a:r>
            <a:endParaRPr lang="ru-RU" sz="2400" i="1" dirty="0" smtClean="0">
              <a:solidFill>
                <a:srgbClr val="050599"/>
              </a:solidFill>
            </a:endParaRPr>
          </a:p>
          <a:p>
            <a:pPr algn="l">
              <a:defRPr/>
            </a:pPr>
            <a:endParaRPr lang="ru-RU" sz="2400" i="1" dirty="0" smtClean="0">
              <a:solidFill>
                <a:srgbClr val="050599"/>
              </a:solidFill>
            </a:endParaRPr>
          </a:p>
          <a:p>
            <a:pPr algn="l">
              <a:defRPr/>
            </a:pPr>
            <a:endParaRPr lang="ru-RU" sz="2400" i="1" dirty="0" smtClean="0">
              <a:solidFill>
                <a:srgbClr val="050599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074" name="Picture 2" descr="C:\Users\Виктор\Desktop\веснянка\sibirskie-vesnjanki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71744"/>
            <a:ext cx="357190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928688" y="-1571625"/>
            <a:ext cx="7858125" cy="797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algn="ctr" eaLnBrk="0" hangingPunct="0"/>
            <a:r>
              <a:rPr lang="ru-RU" sz="2800" b="1" i="1">
                <a:solidFill>
                  <a:srgbClr val="050599"/>
                </a:solidFill>
                <a:cs typeface="Times New Roman" pitchFamily="18" charset="0"/>
                <a:hlinkClick r:id="rId2"/>
              </a:rPr>
              <a:t>Используемые ресурсы</a:t>
            </a:r>
          </a:p>
          <a:p>
            <a:pPr algn="ctr" eaLnBrk="0" hangingPunct="0"/>
            <a:endParaRPr lang="ru-RU" sz="2800" b="1" i="1">
              <a:solidFill>
                <a:srgbClr val="050599"/>
              </a:solidFill>
              <a:cs typeface="Times New Roman" pitchFamily="18" charset="0"/>
              <a:hlinkClick r:id="rId2"/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  <a:cs typeface="Times New Roman" pitchFamily="18" charset="0"/>
                <a:hlinkClick r:id="rId2"/>
              </a:rPr>
              <a:t>Галина и Мария Дайн «Русская тряпичная кукла»</a:t>
            </a: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  <a:cs typeface="Times New Roman" pitchFamily="18" charset="0"/>
                <a:hlinkClick r:id="rId2"/>
              </a:rPr>
              <a:t>http://domnaraduge.com/page/7/</a:t>
            </a:r>
            <a:r>
              <a:rPr lang="ru-RU" sz="2400" b="1" i="1">
                <a:solidFill>
                  <a:srgbClr val="050599"/>
                </a:solidFill>
                <a:cs typeface="Times New Roman" pitchFamily="18" charset="0"/>
              </a:rPr>
              <a:t> </a:t>
            </a:r>
            <a:endParaRPr lang="ru-RU" sz="2400" b="1" i="1">
              <a:solidFill>
                <a:srgbClr val="050599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  <a:cs typeface="Times New Roman" pitchFamily="18" charset="0"/>
                <a:hlinkClick r:id="rId3"/>
              </a:rPr>
              <a:t>http://fotki.yandex.ru/users/imka1/view/489169/</a:t>
            </a:r>
            <a:r>
              <a:rPr lang="ru-RU" sz="2400" b="1" i="1">
                <a:solidFill>
                  <a:srgbClr val="050599"/>
                </a:solidFill>
                <a:cs typeface="Times New Roman" pitchFamily="18" charset="0"/>
              </a:rPr>
              <a:t> </a:t>
            </a:r>
            <a:endParaRPr lang="ru-RU" sz="2400" b="1" i="1">
              <a:solidFill>
                <a:srgbClr val="050599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  <a:cs typeface="Times New Roman" pitchFamily="18" charset="0"/>
                <a:hlinkClick r:id="rId4"/>
              </a:rPr>
              <a:t>http://www.aucland.ru/marktApi?item=503264</a:t>
            </a:r>
            <a:r>
              <a:rPr lang="ru-RU" sz="2400" b="1" i="1">
                <a:solidFill>
                  <a:srgbClr val="050599"/>
                </a:solidFill>
                <a:cs typeface="Times New Roman" pitchFamily="18" charset="0"/>
              </a:rPr>
              <a:t> </a:t>
            </a:r>
            <a:endParaRPr lang="ru-RU" sz="2400" b="1" i="1">
              <a:solidFill>
                <a:srgbClr val="050599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  <a:cs typeface="Times New Roman" pitchFamily="18" charset="0"/>
                <a:hlinkClick r:id="rId2"/>
              </a:rPr>
              <a:t>http://domnaraduge.com/page/7/</a:t>
            </a:r>
            <a:endParaRPr lang="ru-RU" sz="2400" b="1" i="1">
              <a:solidFill>
                <a:srgbClr val="050599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</a:rPr>
              <a:t> </a:t>
            </a:r>
            <a:r>
              <a:rPr lang="ru-RU" sz="2400" b="1" i="1">
                <a:solidFill>
                  <a:srgbClr val="050599"/>
                </a:solidFill>
                <a:hlinkClick r:id="rId5"/>
              </a:rPr>
              <a:t>www.nn.ru</a:t>
            </a:r>
            <a:r>
              <a:rPr lang="ru-RU" sz="2400" b="1" i="1">
                <a:solidFill>
                  <a:srgbClr val="050599"/>
                </a:solidFill>
              </a:rPr>
              <a:t> </a:t>
            </a:r>
          </a:p>
          <a:p>
            <a:pPr eaLnBrk="0" hangingPunct="0">
              <a:buFont typeface="Calibri" pitchFamily="34" charset="0"/>
              <a:buAutoNum type="arabicPeriod"/>
            </a:pPr>
            <a:r>
              <a:rPr lang="en-US" sz="2400" b="1" i="1">
                <a:solidFill>
                  <a:srgbClr val="050599"/>
                </a:solidFill>
                <a:hlinkClick r:id="rId6"/>
              </a:rPr>
              <a:t>http://www.flickr.com/photos/sizsel/</a:t>
            </a:r>
            <a:endParaRPr lang="ru-RU" sz="2400" b="1" i="1">
              <a:solidFill>
                <a:srgbClr val="050599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050599"/>
                </a:solidFill>
              </a:rPr>
              <a:t> </a:t>
            </a:r>
          </a:p>
          <a:p>
            <a:pPr eaLnBrk="0" hangingPunct="0"/>
            <a:r>
              <a:rPr lang="ru-RU" sz="2400" b="1" i="1">
                <a:solidFill>
                  <a:srgbClr val="050599"/>
                </a:solidFill>
              </a:rPr>
              <a:t> </a:t>
            </a:r>
          </a:p>
          <a:p>
            <a:pPr eaLnBrk="0" hangingPunct="0">
              <a:buFont typeface="Calibri" pitchFamily="34" charset="0"/>
              <a:buAutoNum type="arabicPeriod"/>
            </a:pPr>
            <a:endParaRPr lang="ru-RU" sz="2400">
              <a:solidFill>
                <a:srgbClr val="1D47BD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endParaRPr lang="ru-RU" sz="2400">
              <a:solidFill>
                <a:srgbClr val="0070C0"/>
              </a:solidFill>
            </a:endParaRPr>
          </a:p>
          <a:p>
            <a:pPr eaLnBrk="0" hangingPunct="0"/>
            <a:endParaRPr lang="ru-RU" sz="2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714375" y="642938"/>
            <a:ext cx="81438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50599"/>
                </a:solidFill>
              </a:rPr>
              <a:t>Кукла - </a:t>
            </a:r>
            <a:r>
              <a:rPr lang="ru-RU" sz="2800" i="1">
                <a:solidFill>
                  <a:srgbClr val="050599"/>
                </a:solidFill>
              </a:rPr>
              <a:t>способ познания жизни и для тех, кто ее создает, и для тех кто с нею общается…</a:t>
            </a:r>
          </a:p>
          <a:p>
            <a:r>
              <a:rPr lang="ru-RU" sz="2800" i="1">
                <a:solidFill>
                  <a:srgbClr val="050599"/>
                </a:solidFill>
              </a:rPr>
              <a:t> …</a:t>
            </a:r>
            <a:r>
              <a:rPr lang="ru-RU" sz="2800" b="1" i="1">
                <a:solidFill>
                  <a:srgbClr val="050599"/>
                </a:solidFill>
              </a:rPr>
              <a:t>Традиционная тряпичная кукла </a:t>
            </a:r>
            <a:r>
              <a:rPr lang="ru-RU" sz="2800" i="1">
                <a:solidFill>
                  <a:srgbClr val="050599"/>
                </a:solidFill>
              </a:rPr>
              <a:t>несет в себе память культуры и делает это гораздо ярче, шире и глубже, чем любая другая игрушка. Тряпичная кукла - игрушка с ценными воспитательными качествами, которые признаны и культивируются в этнопедагогике,  практической работе с детьми…</a:t>
            </a:r>
          </a:p>
          <a:p>
            <a:endParaRPr lang="ru-RU" sz="2000"/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3786188" y="5000625"/>
            <a:ext cx="4786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83c224cde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714500"/>
            <a:ext cx="185737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357188" y="214313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50599"/>
                </a:solidFill>
              </a:rPr>
              <a:t>Народная</a:t>
            </a:r>
            <a:r>
              <a:rPr lang="ru-RU" sz="2400">
                <a:solidFill>
                  <a:srgbClr val="050599"/>
                </a:solidFill>
              </a:rPr>
              <a:t> </a:t>
            </a:r>
            <a:r>
              <a:rPr lang="ru-RU" sz="2400" b="1">
                <a:solidFill>
                  <a:srgbClr val="050599"/>
                </a:solidFill>
              </a:rPr>
              <a:t>кукла оберег </a:t>
            </a:r>
            <a:r>
              <a:rPr lang="ru-RU" sz="2400">
                <a:solidFill>
                  <a:srgbClr val="050599"/>
                </a:solidFill>
              </a:rPr>
              <a:t>ещё с глубокой древности была человеку защитой от болезней , несчастий, от злых духов. Помогала увеличить достаток.</a:t>
            </a:r>
          </a:p>
        </p:txBody>
      </p:sp>
      <p:pic>
        <p:nvPicPr>
          <p:cNvPr id="4100" name="Picture 2" descr="_________________4ba09bdc8030a"/>
          <p:cNvPicPr>
            <a:picLocks noChangeAspect="1" noChangeArrowheads="1"/>
          </p:cNvPicPr>
          <p:nvPr/>
        </p:nvPicPr>
        <p:blipFill>
          <a:blip r:embed="rId3" cstate="print"/>
          <a:srcRect r="-699"/>
          <a:stretch>
            <a:fillRect/>
          </a:stretch>
        </p:blipFill>
        <p:spPr bwMode="auto">
          <a:xfrm>
            <a:off x="5072063" y="1571625"/>
            <a:ext cx="14033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0_776d1_58a584a6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643063"/>
            <a:ext cx="1873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0_776d0_eb92a752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9250" y="1571625"/>
            <a:ext cx="1873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0_776d3_e56b6a15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4286250"/>
            <a:ext cx="31226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6" descr="0_776de_a3a05a02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8" y="4429125"/>
            <a:ext cx="155416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7" descr="0_77700_e676b994_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5938" y="4378325"/>
            <a:ext cx="311943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428625" y="642938"/>
            <a:ext cx="3008313" cy="116205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  <a:t>Схема изготовления </a:t>
            </a:r>
            <a:r>
              <a:rPr lang="ru-RU" sz="2400" dirty="0" err="1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  <a:t>куклол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9459" name="Текст 6"/>
          <p:cNvSpPr>
            <a:spLocks noGrp="1"/>
          </p:cNvSpPr>
          <p:nvPr>
            <p:ph type="body" sz="half" idx="2"/>
          </p:nvPr>
        </p:nvSpPr>
        <p:spPr>
          <a:xfrm>
            <a:off x="428596" y="1571612"/>
            <a:ext cx="4000528" cy="4554551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9461" name="Picture 3" descr="0001_2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9625" y="214313"/>
            <a:ext cx="3452813" cy="6286500"/>
          </a:xfrm>
          <a:noFill/>
        </p:spPr>
      </p:pic>
      <p:pic>
        <p:nvPicPr>
          <p:cNvPr id="1026" name="Picture 2" descr="C:\Users\Виктор\Desktop\веснянка\98662429_E0KKPR8lp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857652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hebakovy-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3571875"/>
            <a:ext cx="40338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" descr="0001_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8"/>
            <a:ext cx="39131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0001_2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57188"/>
            <a:ext cx="39592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214313" y="285750"/>
            <a:ext cx="8572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50599"/>
                </a:solidFill>
              </a:rPr>
              <a:t>Кукла оберег «Веснянка»</a:t>
            </a:r>
          </a:p>
          <a:p>
            <a:r>
              <a:rPr lang="ru-RU" sz="2400">
                <a:solidFill>
                  <a:srgbClr val="050599"/>
                </a:solidFill>
              </a:rPr>
              <a:t>На Руси её делали молодые девушки когда наступала весна, и дарили этих кукол друг другу. Кукла отличается весёлым задорным характером. Традиционно у неё яркие волосы необычного цвета. Веснянка – оберег молодости и красоты. Даря эту куклу, желали молодости и привлекательности, оптимизма и жизнерадостности.</a:t>
            </a:r>
          </a:p>
        </p:txBody>
      </p:sp>
      <p:pic>
        <p:nvPicPr>
          <p:cNvPr id="23555" name="Picture 4" descr="0_776e8_da52380c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928938"/>
            <a:ext cx="27305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0_776ed_c8be2c3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571875"/>
            <a:ext cx="3551237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286000" y="357188"/>
            <a:ext cx="4824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50599"/>
                </a:solidFill>
              </a:rPr>
              <a:t>Хозяюшки — куклы для кухни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571500" y="928688"/>
            <a:ext cx="8143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50599"/>
                </a:solidFill>
              </a:rPr>
              <a:t>Основа этих кукол — верхушка сосны. Эти тряпичные куклы большие, примерно 50 см в высоту. Они похожи на Вепсских узелковых кукол. Это обереги кухни </a:t>
            </a:r>
          </a:p>
          <a:p>
            <a:endParaRPr lang="ru-RU"/>
          </a:p>
        </p:txBody>
      </p:sp>
      <p:pic>
        <p:nvPicPr>
          <p:cNvPr id="28676" name="Picture 2" descr="тряпичные куклы Хозяюшк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88" y="2193925"/>
            <a:ext cx="5072062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03.11.2007 10:15: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36538"/>
            <a:ext cx="4929188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0_776f7_dc860ff7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643188"/>
            <a:ext cx="2786063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0_776f0_afcaa9ef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14313"/>
            <a:ext cx="30495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0599"/>
                </a:solidFill>
              </a:rPr>
              <a:t>Спасибо за внимание!</a:t>
            </a:r>
            <a:endParaRPr lang="ru-RU" dirty="0">
              <a:solidFill>
                <a:srgbClr val="050599"/>
              </a:solidFill>
            </a:endParaRPr>
          </a:p>
        </p:txBody>
      </p:sp>
      <p:pic>
        <p:nvPicPr>
          <p:cNvPr id="2050" name="Picture 2" descr="C:\Users\Виктор\Desktop\веснянка\скачанные файл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429156" cy="3714776"/>
          </a:xfrm>
          <a:prstGeom prst="rect">
            <a:avLst/>
          </a:prstGeom>
          <a:noFill/>
        </p:spPr>
      </p:pic>
      <p:pic>
        <p:nvPicPr>
          <p:cNvPr id="2051" name="Picture 3" descr="C:\Users\Виктор\Desktop\веснянка\000012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235</Words>
  <Application>Microsoft Office PowerPoint</Application>
  <PresentationFormat>Экран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«ОБЕРЕГОВАЯ КУКЛА -ВЕСНЯНКА»</vt:lpstr>
      <vt:lpstr>Слайд 2</vt:lpstr>
      <vt:lpstr>Слайд 3</vt:lpstr>
      <vt:lpstr>Схема изготовления куклол </vt:lpstr>
      <vt:lpstr>Слайд 5</vt:lpstr>
      <vt:lpstr>Слайд 6</vt:lpstr>
      <vt:lpstr>Слайд 7</vt:lpstr>
      <vt:lpstr>Слайд 8</vt:lpstr>
      <vt:lpstr>Спасибо за внимание!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народе называют ее Перевертыш, Вертушка. Ее вполне можно назвать куклой кукол, потому что она содержит в себе 2 головы, 4 руки, 2 юбки. Секрет в том, что когда видна одна часть куклы, например, девка, то вторая, баба, скрыта под юбкой; если куклу перевернуть, то баба откроется, а девка скроется.</dc:title>
  <dc:creator>булдыгина</dc:creator>
  <cp:lastModifiedBy>Виктор</cp:lastModifiedBy>
  <cp:revision>25</cp:revision>
  <dcterms:created xsi:type="dcterms:W3CDTF">2012-01-07T13:29:16Z</dcterms:created>
  <dcterms:modified xsi:type="dcterms:W3CDTF">2015-10-18T13:29:48Z</dcterms:modified>
</cp:coreProperties>
</file>