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8" r:id="rId2"/>
    <p:sldId id="304" r:id="rId3"/>
    <p:sldId id="306" r:id="rId4"/>
    <p:sldId id="309" r:id="rId5"/>
    <p:sldId id="311" r:id="rId6"/>
    <p:sldId id="338" r:id="rId7"/>
    <p:sldId id="284" r:id="rId8"/>
    <p:sldId id="293" r:id="rId9"/>
    <p:sldId id="320" r:id="rId10"/>
    <p:sldId id="318" r:id="rId11"/>
    <p:sldId id="319" r:id="rId12"/>
    <p:sldId id="312" r:id="rId1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68" autoAdjust="0"/>
  </p:normalViewPr>
  <p:slideViewPr>
    <p:cSldViewPr>
      <p:cViewPr>
        <p:scale>
          <a:sx n="62" d="100"/>
          <a:sy n="62" d="100"/>
        </p:scale>
        <p:origin x="-754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62917A-29C9-46FD-BEED-654F757A34EE}" type="datetimeFigureOut">
              <a:rPr lang="ru-RU"/>
              <a:pPr>
                <a:defRPr/>
              </a:pPr>
              <a:t>09.10.2015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4875"/>
            <a:ext cx="5437187" cy="4467225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46DC7D-BA40-41DC-905D-A3493EB03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766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A4A7E8-D461-4A46-9B6A-D74668848A9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07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A22E2-7CE2-4E75-93DE-A72BAD7445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7F99A-2F65-4D19-826F-9881ACABFE2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59781-DA83-413B-8DFA-8AD65D1A0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4BFE9-DDEB-45A9-B1A8-561AAA968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6A146-3BD7-43C4-A32B-9F57A91EA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6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1FB85-568D-4E62-9826-26C9BF453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3A103-0D77-4345-B1A1-A1778A61D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61862-0BDE-4835-A94E-1B14A5961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1C82F-4266-4CCA-8B70-36ADFDC46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6DA74-E40F-439C-BBF3-CE26C7891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89FCF-0344-4681-B542-78BDB6E71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DBF68-6338-4FBA-89FC-F5799379A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9417C-2D1C-48AA-B538-300CCE0B4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AAC64F-F63A-4F0E-92FD-143D85A6B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rnadzor.gov.ru/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585414" y="2996952"/>
            <a:ext cx="8168131" cy="2088232"/>
          </a:xfrm>
          <a:prstGeom prst="rect">
            <a:avLst/>
          </a:prstGeom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80147" tIns="40074" rIns="80147" bIns="40074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3600" b="1" kern="0" dirty="0" smtClean="0">
                <a:latin typeface="Trebuchet MS" pitchFamily="34" charset="0"/>
              </a:rPr>
              <a:t>Как помочь Вашему ребёнку успешно подготовиться к сдаче ЕГЭ?</a:t>
            </a: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endParaRPr lang="ru-RU" b="1" kern="0" dirty="0" smtClean="0">
              <a:latin typeface="Trebuchet MS" pitchFamily="34" charset="0"/>
            </a:endParaRP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kern="0" dirty="0" smtClean="0">
                <a:latin typeface="+mn-lt"/>
              </a:rPr>
              <a:t>06.10.2015 </a:t>
            </a:r>
          </a:p>
          <a:p>
            <a:pPr marL="0" lvl="1" algn="ctr" defTabSz="1043056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4200" b="1" kern="0" dirty="0" smtClean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4200" b="1" kern="0" dirty="0" smtClean="0">
                <a:solidFill>
                  <a:srgbClr val="FF0000"/>
                </a:solidFill>
                <a:latin typeface="Trebuchet MS" pitchFamily="34" charset="0"/>
              </a:rPr>
            </a:br>
            <a:endParaRPr lang="ru-RU" sz="4200" b="1" dirty="0">
              <a:solidFill>
                <a:srgbClr val="FF0000"/>
              </a:solidFill>
              <a:latin typeface="Trebuchet MS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87217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1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РУССКИЙ ЯЗЫК</a:t>
            </a:r>
            <a:endParaRPr lang="ru-RU" b="1" dirty="0"/>
          </a:p>
        </p:txBody>
      </p:sp>
      <p:pic>
        <p:nvPicPr>
          <p:cNvPr id="15" name="Snagit_PPTF64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696" y="515860"/>
            <a:ext cx="4320894" cy="5397872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2339752" y="2060848"/>
            <a:ext cx="4104456" cy="2016224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364915" y="4036007"/>
            <a:ext cx="4104456" cy="1877725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68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nagit_PPT998B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87" y="548680"/>
            <a:ext cx="3820890" cy="5490326"/>
          </a:xfrm>
          <a:prstGeom prst="rect">
            <a:avLst/>
          </a:prstGeom>
        </p:spPr>
      </p:pic>
      <p:pic>
        <p:nvPicPr>
          <p:cNvPr id="11" name="Snagit_PPT57BC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69" y="526307"/>
            <a:ext cx="4119552" cy="5525924"/>
          </a:xfrm>
          <a:prstGeom prst="rect">
            <a:avLst/>
          </a:prstGeom>
        </p:spPr>
      </p:pic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РУССКИЙ ЯЗЫК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836712"/>
            <a:ext cx="3873140" cy="4104456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6153">
            <a:off x="240454" y="5537114"/>
            <a:ext cx="717239" cy="103023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4752019" y="2573363"/>
            <a:ext cx="4050801" cy="3465643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63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3"/>
            <a:ext cx="9144000" cy="1094047"/>
          </a:xfrm>
          <a:prstGeom prst="rect">
            <a:avLst/>
          </a:prstGeom>
          <a:pattFill prst="dkUpDiag">
            <a:fgClr>
              <a:srgbClr val="DBE3E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3" y="372233"/>
            <a:ext cx="701316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rial" charset="0"/>
              </a:rPr>
              <a:t>Итоговое сочинение. 2015-2016 учебный год</a:t>
            </a:r>
            <a:endParaRPr lang="ru-RU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087" y="5301208"/>
            <a:ext cx="8628986" cy="523220"/>
          </a:xfrm>
          <a:prstGeom prst="rect">
            <a:avLst/>
          </a:prstGeom>
          <a:solidFill>
            <a:srgbClr val="CCEC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C00000"/>
                </a:solidFill>
                <a:latin typeface="Arial" charset="0"/>
              </a:rPr>
              <a:t>NB</a:t>
            </a:r>
            <a:r>
              <a:rPr lang="ru-RU" sz="14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charset="0"/>
              </a:rPr>
              <a:t>Успешное написание итогового сочинения обеспечивает допуск к ЕГЭ и может добавить до 10 баллов к результатам ЕГЭ при поступлении в вуз  </a:t>
            </a:r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6168" y="1195005"/>
            <a:ext cx="7130168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 smtClean="0"/>
              <a:t>Пособие </a:t>
            </a:r>
            <a:r>
              <a:rPr lang="ru-RU" sz="1900" dirty="0"/>
              <a:t>для учащихся </a:t>
            </a:r>
            <a:r>
              <a:rPr lang="ru-RU" sz="1900" b="1" dirty="0">
                <a:solidFill>
                  <a:srgbClr val="FF0000"/>
                </a:solidFill>
              </a:rPr>
              <a:t>«Сочинение? Легко! Перезагрузка» </a:t>
            </a:r>
            <a:r>
              <a:rPr lang="ru-RU" sz="1900" dirty="0"/>
              <a:t>содержит рекомендации для быстрой подготовки к итоговому сочинению с учётом </a:t>
            </a:r>
            <a:r>
              <a:rPr lang="ru-RU" sz="1900" b="1" dirty="0"/>
              <a:t>новых тематических </a:t>
            </a:r>
            <a:r>
              <a:rPr lang="ru-RU" sz="1900" b="1" dirty="0" smtClean="0"/>
              <a:t>направлений </a:t>
            </a:r>
            <a:r>
              <a:rPr lang="ru-RU" sz="1900" dirty="0" smtClean="0"/>
              <a:t>2015-2016  уч. года.</a:t>
            </a:r>
          </a:p>
          <a:p>
            <a:endParaRPr lang="ru-RU" sz="19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 smtClean="0"/>
              <a:t>Учтён </a:t>
            </a:r>
            <a:r>
              <a:rPr lang="ru-RU" sz="1900" b="1" dirty="0" err="1"/>
              <a:t>надпредметный</a:t>
            </a:r>
            <a:r>
              <a:rPr lang="ru-RU" sz="1900" b="1" dirty="0"/>
              <a:t> характер </a:t>
            </a:r>
            <a:r>
              <a:rPr lang="ru-RU" sz="1900" dirty="0"/>
              <a:t>итогового сочинения, ориентация его на </a:t>
            </a:r>
            <a:r>
              <a:rPr lang="ru-RU" sz="1900" b="1" dirty="0"/>
              <a:t>жанр рассуждения </a:t>
            </a:r>
            <a:r>
              <a:rPr lang="ru-RU" sz="1900" dirty="0"/>
              <a:t>и </a:t>
            </a:r>
            <a:r>
              <a:rPr lang="ru-RU" sz="1900" b="1" dirty="0"/>
              <a:t>разнообразный литературный </a:t>
            </a:r>
            <a:r>
              <a:rPr lang="ru-RU" sz="1900" b="1" dirty="0" smtClean="0"/>
              <a:t>материал.</a:t>
            </a:r>
          </a:p>
          <a:p>
            <a:endParaRPr lang="ru-RU" sz="19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 smtClean="0"/>
              <a:t>В пособие включены </a:t>
            </a:r>
            <a:r>
              <a:rPr lang="ru-RU" sz="1900" b="1" dirty="0" smtClean="0"/>
              <a:t>упражнения</a:t>
            </a:r>
            <a:r>
              <a:rPr lang="ru-RU" sz="1900" b="1" dirty="0"/>
              <a:t>, задания, советы </a:t>
            </a:r>
            <a:r>
              <a:rPr lang="ru-RU" sz="1900" dirty="0"/>
              <a:t>и</a:t>
            </a:r>
            <a:r>
              <a:rPr lang="ru-RU" sz="1900" b="1" dirty="0"/>
              <a:t> </a:t>
            </a:r>
            <a:r>
              <a:rPr lang="ru-RU" sz="1900" b="1" dirty="0" smtClean="0"/>
              <a:t>рекомендации</a:t>
            </a:r>
            <a:r>
              <a:rPr lang="ru-RU" sz="1900" dirty="0" smtClean="0"/>
              <a:t>, которые </a:t>
            </a:r>
            <a:r>
              <a:rPr lang="ru-RU" sz="1900" dirty="0"/>
              <a:t>позволят любому ученику 10—11 классов подготовиться к успешному написанию итогового </a:t>
            </a:r>
            <a:r>
              <a:rPr lang="ru-RU" sz="1900" dirty="0" smtClean="0"/>
              <a:t>сочинения</a:t>
            </a:r>
            <a:r>
              <a:rPr lang="ru-RU" sz="1900" dirty="0"/>
              <a:t>.</a:t>
            </a:r>
          </a:p>
        </p:txBody>
      </p:sp>
      <p:pic>
        <p:nvPicPr>
          <p:cNvPr id="12" name="Picture 2" descr="C:\Users\dmakusheva\AppData\Local\Microsoft\Windows\Temporary Internet Files\Content.Outlook\HXKA96HT\Legko_perezagruzka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276872"/>
            <a:ext cx="1284170" cy="194421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7620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6064" y="1844824"/>
            <a:ext cx="835183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Объективная оценка уровня подготовки на начало 10 или 11 класса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адекватная оценка достижений ребёнка по предмету</a:t>
            </a: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если в школе, субъекте РФ проходила диагностика в начале года – 	ознакомиться с результатами</a:t>
            </a: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не ругать ребёнка за низкий результат диагностики, 	признать проблему в сентябре и вместе спланировать 	системную подготовку </a:t>
            </a: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чтобы потом не ругать за плохую сдачу ЕГЭ ребёнка, учителя, 	школу, нужно сейчас адекватно оценить ситуацию и помочь 	организовать процесс подготовки</a:t>
            </a:r>
          </a:p>
          <a:p>
            <a:pPr lvl="0" algn="just">
              <a:buClr>
                <a:srgbClr val="C00000"/>
              </a:buClr>
            </a:pPr>
            <a:endParaRPr lang="ru-RU" sz="2000" b="1" dirty="0" smtClean="0">
              <a:solidFill>
                <a:srgbClr val="FF0000"/>
              </a:solidFill>
              <a:latin typeface="Calibri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323527" y="836712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помочь Вашему ребёнку успешно подготовиться к сдаче ЕГЭ?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518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6064" y="1988840"/>
            <a:ext cx="83518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Обращаться за информацией к первоисточникам</a:t>
            </a:r>
          </a:p>
          <a:p>
            <a:pPr algn="just">
              <a:buClr>
                <a:srgbClr val="C00000"/>
              </a:buClr>
            </a:pP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3"/>
              </a:rPr>
              <a:t>http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j-lt"/>
                <a:hlinkClick r:id="rId3"/>
              </a:rPr>
              <a:t>://www.obrnadzor.gov.ru/ru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3"/>
              </a:rPr>
              <a:t>/</a:t>
            </a: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Официальный сайт Федеральной службы по надзору в сфере 	образования и науки («</a:t>
            </a:r>
            <a:r>
              <a:rPr lang="ru-RU" sz="20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Рособрнадзор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»)</a:t>
            </a: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</a:p>
          <a:p>
            <a:pPr lvl="0" algn="just">
              <a:buClr>
                <a:srgbClr val="C00000"/>
              </a:buClr>
            </a:pPr>
            <a:endParaRPr lang="ru-RU" sz="2000" b="1" dirty="0" smtClean="0">
              <a:solidFill>
                <a:srgbClr val="FF0000"/>
              </a:solidFill>
              <a:latin typeface="Calibri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323527" y="836712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помочь Вашему ребёнку успешно подготовиться к сдаче ЕГЭ?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626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6064" y="1988840"/>
            <a:ext cx="83518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Обращаться за информацией к первоисточникам</a:t>
            </a:r>
            <a:endParaRPr lang="ru-RU" sz="2000" b="1" dirty="0">
              <a:solidFill>
                <a:srgbClr val="FF0000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3"/>
              </a:rPr>
              <a:t>www.fipi.ru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Официальный сайт Федерального института педагогических 	измерений (ФИПИ) 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Методические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рекомендации на основе анализа типичных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ошибок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участников ЕГЭ 2015 г.  (в разделе «ЕГЭ - Аналитические и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методические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материалы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»)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Проекты КИМ ЕГЭ 2016 г. (в разделе «ЕГЭ – Демоверсии.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Спецификации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. Кодификаторы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»)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Планируемые </a:t>
            </a:r>
            <a:r>
              <a:rPr lang="ru-RU" sz="2000" b="1" dirty="0">
                <a:solidFill>
                  <a:srgbClr val="FF0000"/>
                </a:solidFill>
              </a:rPr>
              <a:t>изменения экзаменационной модели </a:t>
            </a:r>
          </a:p>
          <a:p>
            <a:pPr lvl="0" algn="just">
              <a:buClr>
                <a:srgbClr val="C00000"/>
              </a:buClr>
            </a:pPr>
            <a:endParaRPr lang="ru-RU" sz="2000" b="1" dirty="0" smtClean="0">
              <a:solidFill>
                <a:srgbClr val="FF0000"/>
              </a:solidFill>
              <a:latin typeface="Calibri"/>
            </a:endParaRPr>
          </a:p>
          <a:p>
            <a:pPr algn="just">
              <a:buClr>
                <a:srgbClr val="C00000"/>
              </a:buClr>
            </a:pPr>
            <a:endParaRPr lang="ru-RU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323527" y="836712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помочь Вашему ребёнку успешно подготовиться к сдаче ЕГЭ?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5578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7028" y="1844824"/>
            <a:ext cx="86048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В качестве дополнительных учебных пособий использовать актуальные оригинальные пособия, разработанные  при научно-методической поддержке специалистов ФИПИ</a:t>
            </a:r>
          </a:p>
          <a:p>
            <a:pPr lvl="1">
              <a:buClr>
                <a:srgbClr val="C00000"/>
              </a:buClr>
            </a:pPr>
            <a:endParaRPr lang="ru-RU" sz="2000" b="1" dirty="0" smtClean="0">
              <a:solidFill>
                <a:srgbClr val="FF0000"/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b="1" dirty="0" smtClean="0">
                <a:solidFill>
                  <a:srgbClr val="FF0000"/>
                </a:solidFill>
              </a:rPr>
              <a:t>	 </a:t>
            </a:r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274983" y="836712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помочь Вашему ребёнку успешно подготовиться к сдаче ЕГЭ?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9227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3275" y="1196752"/>
            <a:ext cx="860486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Модульный курс «Я сдам ЕГЭ!» разработан по четырём предметам и направлен на решение следующих задач:</a:t>
            </a:r>
          </a:p>
          <a:p>
            <a:pPr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ориентация на результат, а не на конкретные УМК</a:t>
            </a:r>
          </a:p>
          <a:p>
            <a:pPr>
              <a:buClr>
                <a:srgbClr val="C00000"/>
              </a:buClr>
            </a:pPr>
            <a:endParaRPr lang="en-US" sz="2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rgbClr val="C00000"/>
              </a:buClr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	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предоставление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всем категориям участников методически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структурированного специально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подготовленного материала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для 	групповой/индивидуальной подготовки;</a:t>
            </a:r>
          </a:p>
          <a:p>
            <a:pPr>
              <a:buClr>
                <a:srgbClr val="C00000"/>
              </a:buClr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rgbClr val="C00000"/>
              </a:buClr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предоставление учителю методического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руководства,	направленного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на преодоление типичных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проблем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и ошибок при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выполнении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КИМ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ЕГЭ;</a:t>
            </a:r>
          </a:p>
          <a:p>
            <a:pPr>
              <a:buClr>
                <a:srgbClr val="C00000"/>
              </a:buClr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rgbClr val="C00000"/>
              </a:buClr>
            </a:pP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предоставление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будущим участникам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учебного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материала,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разработанного на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основе анализа результатов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ЕГЭ.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just">
              <a:buClr>
                <a:srgbClr val="C00000"/>
              </a:buClr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0" name="Подзаголовок 1"/>
          <p:cNvSpPr txBox="1">
            <a:spLocks/>
          </p:cNvSpPr>
          <p:nvPr/>
        </p:nvSpPr>
        <p:spPr bwMode="auto">
          <a:xfrm>
            <a:off x="289185" y="548680"/>
            <a:ext cx="85689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ПРОЕКТ «Я СДАМ ЕГЭ!»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0616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133725" y="64790"/>
            <a:ext cx="4215940" cy="799108"/>
          </a:xfrm>
        </p:spPr>
        <p:txBody>
          <a:bodyPr rtlCol="0">
            <a:normAutofit/>
          </a:bodyPr>
          <a:lstStyle/>
          <a:p>
            <a:pPr algn="just">
              <a:buClr>
                <a:srgbClr val="C00000"/>
              </a:buClr>
            </a:pPr>
            <a:r>
              <a:rPr lang="en-US" b="1" dirty="0" smtClean="0">
                <a:solidFill>
                  <a:schemeClr val="accent2"/>
                </a:solidFill>
              </a:rPr>
              <a:t>	</a:t>
            </a:r>
            <a:r>
              <a:rPr lang="ru-RU" b="1" dirty="0" smtClean="0">
                <a:solidFill>
                  <a:schemeClr val="accent2"/>
                </a:solidFill>
              </a:rPr>
              <a:t>РУССКИЙ </a:t>
            </a:r>
            <a:r>
              <a:rPr lang="ru-RU" b="1" dirty="0">
                <a:solidFill>
                  <a:schemeClr val="accent2"/>
                </a:solidFill>
              </a:rPr>
              <a:t>ЯЗЫК</a:t>
            </a:r>
          </a:p>
        </p:txBody>
      </p:sp>
      <p:pic>
        <p:nvPicPr>
          <p:cNvPr id="18439" name="Рисунок 184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4107"/>
            <a:ext cx="1503772" cy="2160000"/>
          </a:xfrm>
          <a:prstGeom prst="rect">
            <a:avLst/>
          </a:prstGeom>
        </p:spPr>
      </p:pic>
      <p:sp>
        <p:nvSpPr>
          <p:cNvPr id="18441" name="Номер слайда 184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0722" y="783424"/>
            <a:ext cx="2262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рабочая тетрадь</a:t>
            </a:r>
          </a:p>
        </p:txBody>
      </p:sp>
      <p:pic>
        <p:nvPicPr>
          <p:cNvPr id="5" name="Snagit_PPTDBC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121520"/>
            <a:ext cx="5213412" cy="2341132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3682904" y="1844107"/>
            <a:ext cx="5241810" cy="1618545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8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783996" y="188640"/>
            <a:ext cx="8252499" cy="7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МОДУЛЬНЫЕ УЧЕБНЫЕ КУРСЫ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РУССКИЙ ЯЗЫК</a:t>
            </a:r>
          </a:p>
        </p:txBody>
      </p:sp>
      <p:pic>
        <p:nvPicPr>
          <p:cNvPr id="5126" name="Picture 6" descr="P:\Я сдам ЕГЭ!\к_презентации\Русский\Кавказ\русский_раб\pred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9320"/>
            <a:ext cx="7560840" cy="520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31994" y="6356351"/>
            <a:ext cx="2054806" cy="326174"/>
          </a:xfrm>
        </p:spPr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45691" y="1942827"/>
            <a:ext cx="3330567" cy="1157873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71600" y="3100700"/>
            <a:ext cx="3330567" cy="128653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013106" y="1412776"/>
            <a:ext cx="3330567" cy="2508725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8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59781-DA83-413B-8DFA-8AD65D1A045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4" name="Подзаголовок 1"/>
          <p:cNvSpPr txBox="1">
            <a:spLocks/>
          </p:cNvSpPr>
          <p:nvPr/>
        </p:nvSpPr>
        <p:spPr bwMode="auto">
          <a:xfrm>
            <a:off x="467544" y="188640"/>
            <a:ext cx="85689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РУССКИЙ ЯЗЫК</a:t>
            </a:r>
            <a:endParaRPr lang="ru-RU" b="1" dirty="0"/>
          </a:p>
        </p:txBody>
      </p:sp>
      <p:pic>
        <p:nvPicPr>
          <p:cNvPr id="15" name="Snagit_PPT948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030" y="587936"/>
            <a:ext cx="3749450" cy="5272462"/>
          </a:xfrm>
          <a:prstGeom prst="rect">
            <a:avLst/>
          </a:prstGeom>
        </p:spPr>
      </p:pic>
      <p:pic>
        <p:nvPicPr>
          <p:cNvPr id="16" name="Snagit_PPT4C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88" y="618274"/>
            <a:ext cx="4139276" cy="4322894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993624" y="565573"/>
            <a:ext cx="8042871" cy="461267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82240" y="1484784"/>
            <a:ext cx="3932820" cy="936104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167460" y="1034700"/>
            <a:ext cx="3932820" cy="4825698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12016" y="4473606"/>
            <a:ext cx="3932820" cy="467562"/>
          </a:xfrm>
          <a:prstGeom prst="roundRect">
            <a:avLst/>
          </a:prstGeom>
          <a:solidFill>
            <a:srgbClr val="FF0000">
              <a:alpha val="19000"/>
            </a:srgb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28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4082</TotalTime>
  <Words>239</Words>
  <Application>Microsoft Office PowerPoint</Application>
  <PresentationFormat>Экран (4:3)</PresentationFormat>
  <Paragraphs>73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Prosv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Shinko, Elena</dc:creator>
  <cp:lastModifiedBy>Эдик</cp:lastModifiedBy>
  <cp:revision>217</cp:revision>
  <cp:lastPrinted>2015-08-25T10:20:42Z</cp:lastPrinted>
  <dcterms:created xsi:type="dcterms:W3CDTF">2015-08-21T13:15:06Z</dcterms:created>
  <dcterms:modified xsi:type="dcterms:W3CDTF">2015-10-09T15:26:25Z</dcterms:modified>
</cp:coreProperties>
</file>