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8" r:id="rId2"/>
    <p:sldId id="260" r:id="rId3"/>
    <p:sldId id="256" r:id="rId4"/>
    <p:sldId id="263" r:id="rId5"/>
    <p:sldId id="261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6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76" d="100"/>
          <a:sy n="76" d="100"/>
        </p:scale>
        <p:origin x="-72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0B113B-137A-4397-88AA-0ABF52BAA0DC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6E84AE-BEBC-41B7-8AA0-9689376A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A1BD00-6A69-4C89-98BA-1EF9BB6B4F2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6E494CC-F10A-40AA-87C1-D79C0F04F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097F-D4B8-41CA-BFAB-F044F7942857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8EF8-797F-4E90-A25B-FDE0DF703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758220-5774-4FA9-A748-710570205AD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AE74193-73EF-48F8-AC5E-26A9FD207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5C19-347C-4610-AFB7-DAEB7F034AE5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F6EA-3E50-461C-9642-0E6F3ED31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D0FF400-841F-4CE2-AE94-6D3036D7CC9B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FF5C4-B988-47C0-8423-5EC67DCC4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DC69-2F58-4E2A-8925-93C90FFA3F91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977C-07B9-416E-BFA3-C5C31EECC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25D6-9B10-4FD9-B96E-EC56B430C6C9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873C-233B-47D8-BC57-336E6B5AD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2823-E795-440E-93CB-DCC7A1638C89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EA62-CBB1-43BC-9DC1-1A5CA2AF3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1E94-B790-4F18-BB72-4325B6BB892C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C873-3D22-48A0-A481-7C3A50627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7553-0582-4D08-BDC9-6FC15A5D5F5D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3B71-2F7A-4348-862E-567D8785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E6AE47-D9F8-4F7B-A471-D7355BF7FC4E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D45D8B-6677-4DD7-8E2A-7B611D086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456BE81-1CED-4417-8E1D-0A861468BD81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0559F45-6C00-4B2F-A346-71B91C7C0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908175" y="260350"/>
            <a:ext cx="64087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Методическая разработка на тему: </a:t>
            </a:r>
          </a:p>
          <a:p>
            <a:r>
              <a:rPr lang="ru-RU"/>
              <a:t>употребление количественных местоимений.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27313" y="5734050"/>
            <a:ext cx="3816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Санкт- Петербург</a:t>
            </a:r>
          </a:p>
          <a:p>
            <a:pPr algn="ctr">
              <a:spcBef>
                <a:spcPct val="50000"/>
              </a:spcBef>
            </a:pPr>
            <a:r>
              <a:rPr lang="ru-RU"/>
              <a:t>2015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0" y="4437063"/>
            <a:ext cx="47529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Выполнила учитель английского языка ГОУ СОШ №207 Тарасова Татьяна Ивановна</a:t>
            </a:r>
          </a:p>
          <a:p>
            <a:endParaRPr lang="ru-RU" sz="1400"/>
          </a:p>
          <a:p>
            <a:pPr>
              <a:spcBef>
                <a:spcPct val="50000"/>
              </a:spcBef>
            </a:pPr>
            <a:endParaRPr lang="ru-RU" sz="1400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129216" y="1273164"/>
            <a:ext cx="4000528" cy="7000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Текст 12"/>
          <p:cNvSpPr>
            <a:spLocks noGrp="1"/>
          </p:cNvSpPr>
          <p:nvPr>
            <p:ph type="body" sz="half" idx="2"/>
          </p:nvPr>
        </p:nvSpPr>
        <p:spPr>
          <a:xfrm>
            <a:off x="5214938" y="2786063"/>
            <a:ext cx="3429000" cy="1920875"/>
          </a:xfrm>
        </p:spPr>
        <p:txBody>
          <a:bodyPr/>
          <a:lstStyle/>
          <a:p>
            <a:pPr>
              <a:spcBef>
                <a:spcPct val="0"/>
              </a:spcBef>
              <a:buFont typeface="Trebuchet MS" pitchFamily="34" charset="0"/>
              <a:buChar char="●"/>
            </a:pPr>
            <a:r>
              <a:rPr lang="ru-RU" sz="3200" smtClean="0">
                <a:solidFill>
                  <a:schemeClr val="bg1"/>
                </a:solidFill>
              </a:rPr>
              <a:t> исчисляемые</a:t>
            </a:r>
          </a:p>
          <a:p>
            <a:pPr>
              <a:spcBef>
                <a:spcPct val="0"/>
              </a:spcBef>
              <a:buFont typeface="Trebuchet MS" pitchFamily="34" charset="0"/>
              <a:buChar char="●"/>
            </a:pPr>
            <a:r>
              <a:rPr lang="ru-RU" sz="3200" smtClean="0">
                <a:solidFill>
                  <a:schemeClr val="bg1"/>
                </a:solidFill>
              </a:rPr>
              <a:t> неисчисляемые</a:t>
            </a:r>
          </a:p>
        </p:txBody>
      </p:sp>
      <p:pic>
        <p:nvPicPr>
          <p:cNvPr id="15365" name="Picture 5" descr="i?id=4a5a3d331fb3d21dcb7d3becc781ff57&amp;n=33&amp;h=190&amp;w=3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4537075" cy="279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42048" cy="7486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Множественное число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Исчисляемые</a:t>
            </a:r>
            <a:r>
              <a:rPr lang="en-US" dirty="0" smtClean="0"/>
              <a:t> </a:t>
            </a:r>
            <a:r>
              <a:rPr lang="ru-RU" dirty="0" smtClean="0"/>
              <a:t>существительные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(</a:t>
            </a:r>
            <a:r>
              <a:rPr lang="ru-RU" dirty="0" smtClean="0"/>
              <a:t>окончание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es</a:t>
            </a:r>
            <a:r>
              <a:rPr lang="en-US" dirty="0" smtClean="0"/>
              <a:t>)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Nut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Lemon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Orang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Sandwich</a:t>
            </a:r>
            <a:r>
              <a:rPr lang="en-US" dirty="0" smtClean="0">
                <a:solidFill>
                  <a:srgbClr val="C00000"/>
                </a:solidFill>
              </a:rPr>
              <a:t>es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Sausage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Potato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Tomato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Неисчисляемые существительные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(some – </a:t>
            </a:r>
            <a:r>
              <a:rPr lang="ru-RU" dirty="0" smtClean="0"/>
              <a:t>немного</a:t>
            </a:r>
            <a:r>
              <a:rPr lang="en-US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milk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ham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butter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porridge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honey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juice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cheese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Вопросительные и отрицательные предложения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Используется </a:t>
            </a:r>
            <a:r>
              <a:rPr lang="en-US" smtClean="0">
                <a:solidFill>
                  <a:srgbClr val="C00000"/>
                </a:solidFill>
              </a:rPr>
              <a:t>many</a:t>
            </a:r>
          </a:p>
          <a:p>
            <a:r>
              <a:rPr lang="en-US" smtClean="0"/>
              <a:t>many banana</a:t>
            </a:r>
            <a:r>
              <a:rPr lang="en-US" smtClean="0">
                <a:solidFill>
                  <a:srgbClr val="C00000"/>
                </a:solidFill>
              </a:rPr>
              <a:t>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many sweet</a:t>
            </a:r>
            <a:r>
              <a:rPr lang="en-US" smtClean="0">
                <a:solidFill>
                  <a:srgbClr val="C00000"/>
                </a:solidFill>
              </a:rPr>
              <a:t>s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067175" y="1557338"/>
            <a:ext cx="3521075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Используется </a:t>
            </a:r>
            <a:r>
              <a:rPr lang="en-US" smtClean="0">
                <a:solidFill>
                  <a:srgbClr val="C00000"/>
                </a:solidFill>
              </a:rPr>
              <a:t>much</a:t>
            </a:r>
          </a:p>
          <a:p>
            <a:r>
              <a:rPr lang="en-US" smtClean="0"/>
              <a:t>much coffee</a:t>
            </a:r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en-US" smtClean="0"/>
              <a:t>much corn</a:t>
            </a:r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714625"/>
            <a:ext cx="19446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Иришка\Desktop\091a7da9bab041a016dc5ce91d77bb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714625"/>
            <a:ext cx="19383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Иришка\Desktop\29297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786313"/>
            <a:ext cx="19351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Иришка\Desktop\0_d6152_9f0ee6d5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5000625"/>
            <a:ext cx="178593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2214563" y="1643063"/>
            <a:ext cx="3857625" cy="642937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Используется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 lot of</a:t>
            </a:r>
            <a:endParaRPr lang="ru-RU" sz="28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2500313"/>
            <a:ext cx="424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latin typeface="Tahoma" pitchFamily="34" charset="0"/>
                <a:cs typeface="Tahoma" pitchFamily="34" charset="0"/>
              </a:rPr>
              <a:t>a lot of orang</a:t>
            </a:r>
            <a:r>
              <a:rPr lang="en-US" sz="24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es</a:t>
            </a: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  <a:endParaRPr lang="ru-RU" sz="2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2500313"/>
            <a:ext cx="4056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 lot of soup </a:t>
            </a:r>
            <a:endParaRPr lang="ru-RU" sz="240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605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Утвердительные предложения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8437" name="Picture 2" descr="C:\Users\Иришка\Desktop\feda4bbc6512486eb3b4c460254e98c9_light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4290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Иришка\Desktop\get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57563"/>
            <a:ext cx="342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" descr="C:\Users\Иришка\Desktop\shopping-basket-psd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500563"/>
            <a:ext cx="211455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57158" y="320040"/>
            <a:ext cx="7643866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Распределите продукты по корзинкам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9459" name="Picture 2" descr="C:\Users\Иришка\Desktop\photosynte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43063"/>
            <a:ext cx="1428750" cy="1071562"/>
          </a:xfrm>
        </p:spPr>
      </p:pic>
      <p:pic>
        <p:nvPicPr>
          <p:cNvPr id="19460" name="Picture 3" descr="C:\Users\Иришка\Desktop\1314001662_EBE5F1EDEEE920EEF0E5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928938"/>
            <a:ext cx="12858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ришка\Desktop\tradeboardwLFxGQ_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571625"/>
            <a:ext cx="14239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Иришка\Desktop\anywalls.com-26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1571625"/>
            <a:ext cx="15224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Иришка\Desktop\el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1643063"/>
            <a:ext cx="15001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C:\Users\Иришка\Desktop\9e087a5c6c28d8e724e3d5b27e4538c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27860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C:\Users\Иришка\Desktop\13920429000066_Photo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" y="3000375"/>
            <a:ext cx="16002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C:\Users\Иришка\Desktop\lemons-300x27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75" y="2857500"/>
            <a:ext cx="13573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3" descr="C:\Users\Иришка\Desktop\be9489d28ee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63" y="1643063"/>
            <a:ext cx="14525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Прямоугольник 27"/>
          <p:cNvSpPr>
            <a:spLocks noChangeArrowheads="1"/>
          </p:cNvSpPr>
          <p:nvPr/>
        </p:nvSpPr>
        <p:spPr bwMode="auto">
          <a:xfrm>
            <a:off x="1143000" y="4857750"/>
            <a:ext cx="1216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many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9469" name="Picture 15" descr="C:\Users\Иришка\Desktop\shopping-basket-psd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4500563"/>
            <a:ext cx="2071688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Прямоугольник 26"/>
          <p:cNvSpPr>
            <a:spLocks noChangeArrowheads="1"/>
          </p:cNvSpPr>
          <p:nvPr/>
        </p:nvSpPr>
        <p:spPr bwMode="auto">
          <a:xfrm>
            <a:off x="5857875" y="4857750"/>
            <a:ext cx="1233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much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9471" name="Picture 2" descr="C:\Users\Иришка\Desktop\slicedBread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13" y="2857500"/>
            <a:ext cx="1270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772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Вставьте </a:t>
            </a:r>
            <a:r>
              <a:rPr lang="en-US" dirty="0" smtClean="0">
                <a:solidFill>
                  <a:srgbClr val="C00000"/>
                </a:solidFill>
              </a:rPr>
              <a:t>many, much, a lot of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7239000" cy="4846638"/>
          </a:xfrm>
        </p:spPr>
        <p:txBody>
          <a:bodyPr/>
          <a:lstStyle/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Do you eat ____ apples?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Don’t eat ____ sweets.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Don’t drink ____ coffee.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Billy’s mother has got ____ honey.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Billy’s mother hasn’t got ____ lemons.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You must eat ____ porridge.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You mustn’t eat ____ cake.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Pam likes to drink ____ tea.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Jack doesn’t like ____ ice cream.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mtClean="0"/>
              <a:t>Have you got ____ milk?</a:t>
            </a:r>
          </a:p>
          <a:p>
            <a:pPr marL="514350" indent="-514350">
              <a:buFont typeface="Trebuchet MS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ришка\Desktop\91953114_x_18e809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3876682" cy="3812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894</TotalTime>
  <Words>120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Trebuchet MS</vt:lpstr>
      <vt:lpstr>Wingdings 2</vt:lpstr>
      <vt:lpstr>Wingdings</vt:lpstr>
      <vt:lpstr>Calibri</vt:lpstr>
      <vt:lpstr>Tahoma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Pasha</cp:lastModifiedBy>
  <cp:revision>101</cp:revision>
  <dcterms:created xsi:type="dcterms:W3CDTF">2010-07-31T06:18:05Z</dcterms:created>
  <dcterms:modified xsi:type="dcterms:W3CDTF">2015-10-06T15:56:55Z</dcterms:modified>
</cp:coreProperties>
</file>