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6" r:id="rId2"/>
    <p:sldId id="267" r:id="rId3"/>
    <p:sldId id="268" r:id="rId4"/>
    <p:sldId id="259" r:id="rId5"/>
    <p:sldId id="269" r:id="rId6"/>
    <p:sldId id="270" r:id="rId7"/>
    <p:sldId id="289" r:id="rId8"/>
    <p:sldId id="277" r:id="rId9"/>
    <p:sldId id="273" r:id="rId10"/>
    <p:sldId id="274" r:id="rId11"/>
    <p:sldId id="276" r:id="rId12"/>
    <p:sldId id="280" r:id="rId13"/>
    <p:sldId id="283" r:id="rId14"/>
    <p:sldId id="275" r:id="rId15"/>
    <p:sldId id="284" r:id="rId16"/>
    <p:sldId id="278" r:id="rId1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AF7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EB8C7D8-57F0-4180-9DA6-34EE76706DB1}" type="datetimeFigureOut">
              <a:rPr lang="ru-RU"/>
              <a:pPr>
                <a:defRPr/>
              </a:pPr>
              <a:t>08.10.2015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313905D-7CD1-4A20-BF75-F3764275B0F0}"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270F7F47-563D-4E2E-B2C1-7FD464C42643}" type="datetimeFigureOut">
              <a:rPr lang="ru-RU"/>
              <a:pPr>
                <a:defRPr/>
              </a:pPr>
              <a:t>08.10.2015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6A5108C0-F24C-4E12-8D5D-80C06EA775B3}" type="slidenum">
              <a:rPr lang="ru-RU"/>
              <a:pPr>
                <a:defRPr/>
              </a:pPr>
              <a:t>‹#›</a:t>
            </a:fld>
            <a:endParaRPr lang="ru-RU"/>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E91A701-70D9-42FE-BD9E-78338DE07066}" type="datetimeFigureOut">
              <a:rPr lang="ru-RU"/>
              <a:pPr>
                <a:defRPr/>
              </a:pPr>
              <a:t>08.10.2015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3665571C-ACAC-4EE1-8CAA-BCAA2D3F6D73}" type="slidenum">
              <a:rPr lang="ru-RU"/>
              <a:pPr>
                <a:defRPr/>
              </a:pPr>
              <a:t>‹#›</a:t>
            </a:fld>
            <a:endParaRPr lang="ru-RU"/>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8906617-3EFE-4024-AF50-C2D48A455650}" type="datetimeFigureOut">
              <a:rPr lang="ru-RU"/>
              <a:pPr>
                <a:defRPr/>
              </a:pPr>
              <a:t>08.10.2015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6BA4E40-C22B-4269-9A6E-A5657F5EFFD0}" type="slidenum">
              <a:rPr lang="ru-RU"/>
              <a:pPr>
                <a:defRPr/>
              </a:pPr>
              <a:t>‹#›</a:t>
            </a:fld>
            <a:endParaRPr lang="ru-RU"/>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0342DE6-78AF-4987-9B5B-BEB33059302B}" type="datetimeFigureOut">
              <a:rPr lang="ru-RU"/>
              <a:pPr>
                <a:defRPr/>
              </a:pPr>
              <a:t>08.10.2015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7F82A21-D3D4-4DF2-91EA-A00456F0A7F2}" type="slidenum">
              <a:rPr lang="ru-RU"/>
              <a:pPr>
                <a:defRPr/>
              </a:pPr>
              <a:t>‹#›</a:t>
            </a:fld>
            <a:endParaRPr lang="ru-RU"/>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1C56B94-7056-41FE-8ED5-057A425524E9}" type="datetimeFigureOut">
              <a:rPr lang="ru-RU"/>
              <a:pPr>
                <a:defRPr/>
              </a:pPr>
              <a:t>08.10.2015</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7D6D0BA-7895-4D5F-AF8F-A3ABD14A3741}" type="slidenum">
              <a:rPr lang="ru-RU"/>
              <a:pPr>
                <a:defRPr/>
              </a:pPr>
              <a:t>‹#›</a:t>
            </a:fld>
            <a:endParaRPr lang="ru-RU"/>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5368560-157D-4C42-BFB5-3AED34BFA5F3}" type="datetimeFigureOut">
              <a:rPr lang="ru-RU"/>
              <a:pPr>
                <a:defRPr/>
              </a:pPr>
              <a:t>08.10.2015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51AFA863-EC51-46DD-9390-0B74ABEAE603}" type="slidenum">
              <a:rPr lang="ru-RU"/>
              <a:pPr>
                <a:defRPr/>
              </a:pPr>
              <a:t>‹#›</a:t>
            </a:fld>
            <a:endParaRPr lang="ru-RU"/>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1FD8C858-A483-424E-BEAB-09EDE94673A2}" type="datetimeFigureOut">
              <a:rPr lang="ru-RU"/>
              <a:pPr>
                <a:defRPr/>
              </a:pPr>
              <a:t>08.10.2015</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0B2251C-2E40-4387-808E-E01A06C1243F}" type="slidenum">
              <a:rPr lang="ru-RU"/>
              <a:pPr>
                <a:defRPr/>
              </a:pPr>
              <a:t>‹#›</a:t>
            </a:fld>
            <a:endParaRPr lang="ru-RU"/>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C834F9DD-0C69-4974-ADFD-404B079A598E}" type="datetimeFigureOut">
              <a:rPr lang="ru-RU"/>
              <a:pPr>
                <a:defRPr/>
              </a:pPr>
              <a:t>08.10.2015</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564151A5-82EA-4CE5-A5AB-D5BBF0632F9C}" type="slidenum">
              <a:rPr lang="ru-RU"/>
              <a:pPr>
                <a:defRPr/>
              </a:pPr>
              <a:t>‹#›</a:t>
            </a:fld>
            <a:endParaRPr lang="ru-RU"/>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64E1971D-431A-433C-99C0-A5A436912747}" type="datetimeFigureOut">
              <a:rPr lang="ru-RU"/>
              <a:pPr>
                <a:defRPr/>
              </a:pPr>
              <a:t>08.10.2015</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7EAEC519-5F4E-48FD-A20A-3C762A913D34}" type="slidenum">
              <a:rPr lang="ru-RU"/>
              <a:pPr>
                <a:defRPr/>
              </a:pPr>
              <a:t>‹#›</a:t>
            </a:fld>
            <a:endParaRPr lang="ru-RU"/>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FEA91E88-4647-4BB3-920D-44AF1F881ECF}" type="datetimeFigureOut">
              <a:rPr lang="ru-RU"/>
              <a:pPr>
                <a:defRPr/>
              </a:pPr>
              <a:t>08.10.2015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B593B02A-05D5-457D-BF37-2D75DBFF5A92}" type="slidenum">
              <a:rPr lang="ru-RU"/>
              <a:pPr>
                <a:defRPr/>
              </a:pPr>
              <a:t>‹#›</a:t>
            </a:fld>
            <a:endParaRPr lang="ru-RU"/>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ED3BC79-97D3-4F8D-9917-7975C76E2438}" type="datetimeFigureOut">
              <a:rPr lang="ru-RU"/>
              <a:pPr>
                <a:defRPr/>
              </a:pPr>
              <a:t>08.10.2015</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0C82216-1ADA-48E6-B7DC-ACDAB5A3ED6F}" type="slidenum">
              <a:rPr lang="ru-RU"/>
              <a:pPr>
                <a:defRPr/>
              </a:pPr>
              <a:t>‹#›</a:t>
            </a:fld>
            <a:endParaRPr lang="ru-RU"/>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9A8BF19-7A1E-4DC2-B5B3-F1A79EAD500B}" type="datetimeFigureOut">
              <a:rPr lang="ru-RU"/>
              <a:pPr>
                <a:defRPr/>
              </a:pPr>
              <a:t>08.10.2015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8DD0E5D-FE65-44E2-8738-A40F89D107D3}"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spd="slow">
    <p:split orient="vert"/>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660" y="1785926"/>
            <a:ext cx="10001320" cy="4000528"/>
          </a:xfrm>
        </p:spPr>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eaLnBrk="1" hangingPunct="1">
              <a:defRPr/>
            </a:pPr>
            <a:r>
              <a:rPr lang="ru-RU" sz="36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Развитие навыков</a:t>
            </a:r>
            <a:br>
              <a:rPr lang="ru-RU" sz="36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br>
            <a:r>
              <a:rPr lang="ru-RU" sz="36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самообслуживания и самостоятельности</a:t>
            </a:r>
            <a:br>
              <a:rPr lang="ru-RU" sz="36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br>
            <a:r>
              <a:rPr lang="ru-RU" sz="36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у </a:t>
            </a:r>
            <a:r>
              <a:rPr lang="ru-RU" sz="3600" b="1" spc="5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детей </a:t>
            </a:r>
            <a:r>
              <a:rPr lang="ru-RU" sz="3600" b="1" spc="5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a:t>
            </a:r>
            <a:r>
              <a:rPr lang="ru-RU" sz="36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a:r>
            <a:br>
              <a:rPr lang="ru-RU" sz="36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br>
            <a:r>
              <a:rPr lang="ru-RU" sz="36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младшего дошкольного возраста</a:t>
            </a:r>
            <a:r>
              <a:rPr lang="ru-RU" sz="40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a:r>
            <a:br>
              <a:rPr lang="ru-RU" sz="40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br>
            <a:r>
              <a:rPr lang="ru-RU" sz="4000" b="1"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 </a:t>
            </a:r>
            <a:endParaRPr lang="ru-RU" sz="4000" b="1" spc="50" dirty="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endParaRPr>
          </a:p>
        </p:txBody>
      </p:sp>
      <p:sp>
        <p:nvSpPr>
          <p:cNvPr id="14338" name="Подзаголовок 2"/>
          <p:cNvSpPr>
            <a:spLocks noGrp="1"/>
          </p:cNvSpPr>
          <p:nvPr>
            <p:ph type="subTitle" idx="1"/>
          </p:nvPr>
        </p:nvSpPr>
        <p:spPr>
          <a:xfrm>
            <a:off x="1357313" y="5500688"/>
            <a:ext cx="7391400" cy="881062"/>
          </a:xfrm>
        </p:spPr>
        <p:txBody>
          <a:bodyPr/>
          <a:lstStyle/>
          <a:p>
            <a:pPr eaLnBrk="1" hangingPunct="1"/>
            <a:r>
              <a:rPr lang="ru-RU" sz="3600" b="1" dirty="0" smtClean="0">
                <a:solidFill>
                  <a:srgbClr val="0070C0"/>
                </a:solidFill>
                <a:latin typeface="Monotype Corsiva" pitchFamily="66" charset="0"/>
              </a:rPr>
              <a:t> </a:t>
            </a:r>
            <a:endParaRPr lang="ru-RU" sz="3600" b="1" dirty="0" smtClean="0">
              <a:solidFill>
                <a:srgbClr val="0070C0"/>
              </a:solidFill>
              <a:latin typeface="Monotype Corsiva" pitchFamily="66" charset="0"/>
            </a:endParaRPr>
          </a:p>
        </p:txBody>
      </p:sp>
      <p:pic>
        <p:nvPicPr>
          <p:cNvPr id="14339" name="Рисунок 20" descr="cveta-1167.gif"/>
          <p:cNvPicPr>
            <a:picLocks noChangeAspect="1"/>
          </p:cNvPicPr>
          <p:nvPr/>
        </p:nvPicPr>
        <p:blipFill>
          <a:blip r:embed="rId2" cstate="print"/>
          <a:srcRect/>
          <a:stretch>
            <a:fillRect/>
          </a:stretch>
        </p:blipFill>
        <p:spPr bwMode="auto">
          <a:xfrm>
            <a:off x="7000875" y="571500"/>
            <a:ext cx="1524000" cy="1884363"/>
          </a:xfrm>
          <a:prstGeom prst="rect">
            <a:avLst/>
          </a:prstGeom>
          <a:noFill/>
          <a:ln w="9525">
            <a:noFill/>
            <a:miter lim="800000"/>
            <a:headEnd/>
            <a:tailEnd/>
          </a:ln>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p:txBody>
          <a:bodyPr/>
          <a:lstStyle/>
          <a:p>
            <a:pPr eaLnBrk="1" hangingPunct="1"/>
            <a:r>
              <a:rPr lang="ru-RU" b="1" smtClean="0">
                <a:solidFill>
                  <a:srgbClr val="FF0000"/>
                </a:solidFill>
                <a:latin typeface="Times New Roman" pitchFamily="18" charset="0"/>
                <a:cs typeface="Times New Roman" pitchFamily="18" charset="0"/>
              </a:rPr>
              <a:t>                              Культура еды</a:t>
            </a:r>
          </a:p>
        </p:txBody>
      </p:sp>
      <p:sp>
        <p:nvSpPr>
          <p:cNvPr id="23554" name="Объект 2"/>
          <p:cNvSpPr>
            <a:spLocks noGrp="1"/>
          </p:cNvSpPr>
          <p:nvPr>
            <p:ph idx="1"/>
          </p:nvPr>
        </p:nvSpPr>
        <p:spPr>
          <a:xfrm>
            <a:off x="457200" y="2204864"/>
            <a:ext cx="8229600" cy="3921299"/>
          </a:xfrm>
        </p:spPr>
        <p:txBody>
          <a:bodyPr/>
          <a:lstStyle/>
          <a:p>
            <a:pPr marL="0" indent="342900" eaLnBrk="1" hangingPunct="1">
              <a:spcBef>
                <a:spcPct val="0"/>
              </a:spcBef>
              <a:buFont typeface="Arial" charset="0"/>
              <a:buNone/>
            </a:pPr>
            <a:r>
              <a:rPr lang="ru-RU" sz="1800" b="1" dirty="0" smtClean="0">
                <a:solidFill>
                  <a:srgbClr val="0070C0"/>
                </a:solidFill>
                <a:latin typeface="Times New Roman" pitchFamily="18" charset="0"/>
                <a:cs typeface="Times New Roman" pitchFamily="18" charset="0"/>
              </a:rPr>
              <a:t>С самого младшего возраста детей приучают правильно сидеть за столом во время еды, аккуратно есть, тщательно, бесшумно пережевывать пищу, уметь пользоваться столовыми приборами, салфеткой. Детям, которые дежурят по столовой, нужно не только уметь правильно накрыть стол и сервировать посуду, но и твердо усвоить, что перед тем как приступить к выполнению своих обязанностей, необходимо тщательно помыть руки с мылом, привести себя в порядок, причесаться.</a:t>
            </a:r>
          </a:p>
        </p:txBody>
      </p:sp>
    </p:spTree>
  </p:cSld>
  <p:clrMapOvr>
    <a:masterClrMapping/>
  </p:clrMapOvr>
  <p:transition spd="slow">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Заголовок 1"/>
          <p:cNvSpPr>
            <a:spLocks noGrp="1"/>
          </p:cNvSpPr>
          <p:nvPr>
            <p:ph type="title"/>
          </p:nvPr>
        </p:nvSpPr>
        <p:spPr/>
        <p:txBody>
          <a:bodyPr/>
          <a:lstStyle/>
          <a:p>
            <a:pPr eaLnBrk="1" hangingPunct="1"/>
            <a:r>
              <a:rPr lang="ru-RU" sz="3200" b="1" smtClean="0">
                <a:solidFill>
                  <a:srgbClr val="FF0000"/>
                </a:solidFill>
                <a:latin typeface="Times New Roman" pitchFamily="18" charset="0"/>
                <a:cs typeface="Times New Roman" pitchFamily="18" charset="0"/>
              </a:rPr>
              <a:t>                                          Формирование </a:t>
            </a:r>
            <a:br>
              <a:rPr lang="ru-RU" sz="3200" b="1" smtClean="0">
                <a:solidFill>
                  <a:srgbClr val="FF0000"/>
                </a:solidFill>
                <a:latin typeface="Times New Roman" pitchFamily="18" charset="0"/>
                <a:cs typeface="Times New Roman" pitchFamily="18" charset="0"/>
              </a:rPr>
            </a:br>
            <a:r>
              <a:rPr lang="ru-RU" sz="3200" b="1" smtClean="0">
                <a:solidFill>
                  <a:srgbClr val="FF0000"/>
                </a:solidFill>
                <a:latin typeface="Times New Roman" pitchFamily="18" charset="0"/>
                <a:cs typeface="Times New Roman" pitchFamily="18" charset="0"/>
              </a:rPr>
              <a:t>                          навыков самообслуживания</a:t>
            </a:r>
          </a:p>
        </p:txBody>
      </p:sp>
      <p:sp>
        <p:nvSpPr>
          <p:cNvPr id="24578" name="Объект 2"/>
          <p:cNvSpPr>
            <a:spLocks noGrp="1"/>
          </p:cNvSpPr>
          <p:nvPr>
            <p:ph idx="1"/>
          </p:nvPr>
        </p:nvSpPr>
        <p:spPr/>
        <p:txBody>
          <a:bodyPr/>
          <a:lstStyle/>
          <a:p>
            <a:pPr marL="0" indent="342900" algn="just" eaLnBrk="1" hangingPunct="1">
              <a:spcBef>
                <a:spcPct val="0"/>
              </a:spcBef>
              <a:buFont typeface="Arial" charset="0"/>
              <a:buNone/>
            </a:pPr>
            <a:r>
              <a:rPr lang="ru-RU" sz="2400" b="1" smtClean="0">
                <a:solidFill>
                  <a:srgbClr val="0070C0"/>
                </a:solidFill>
                <a:latin typeface="Times New Roman" pitchFamily="18" charset="0"/>
                <a:cs typeface="Times New Roman" pitchFamily="18" charset="0"/>
              </a:rPr>
              <a:t>Культурно-гигиенические навыки нуждаются в постоянном закреплении в течение всего дошкольного детства. В трудовой деятельности по самообслуживанию ребенка учат доводить начатое дело до конца, выполнить работу качественно. </a:t>
            </a:r>
          </a:p>
        </p:txBody>
      </p:sp>
    </p:spTree>
  </p:cSld>
  <p:clrMapOvr>
    <a:masterClrMapping/>
  </p:clrMapOvr>
  <p:transition spd="slow">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Заголовок 1"/>
          <p:cNvSpPr>
            <a:spLocks noGrp="1"/>
          </p:cNvSpPr>
          <p:nvPr>
            <p:ph type="title"/>
          </p:nvPr>
        </p:nvSpPr>
        <p:spPr/>
        <p:txBody>
          <a:bodyPr/>
          <a:lstStyle/>
          <a:p>
            <a:pPr eaLnBrk="1" hangingPunct="1"/>
            <a:r>
              <a:rPr lang="ru-RU" b="1" smtClean="0">
                <a:solidFill>
                  <a:srgbClr val="FF0000"/>
                </a:solidFill>
                <a:latin typeface="Times New Roman" pitchFamily="18" charset="0"/>
                <a:cs typeface="Times New Roman" pitchFamily="18" charset="0"/>
              </a:rPr>
              <a:t>                    Самообслуживание</a:t>
            </a:r>
            <a:endParaRPr lang="ru-RU" smtClean="0"/>
          </a:p>
        </p:txBody>
      </p:sp>
      <p:sp>
        <p:nvSpPr>
          <p:cNvPr id="25602" name="Содержимое 3"/>
          <p:cNvSpPr>
            <a:spLocks noGrp="1"/>
          </p:cNvSpPr>
          <p:nvPr>
            <p:ph idx="1"/>
          </p:nvPr>
        </p:nvSpPr>
        <p:spPr/>
        <p:txBody>
          <a:bodyPr/>
          <a:lstStyle/>
          <a:p>
            <a:pPr marL="0" indent="342900" eaLnBrk="1" hangingPunct="1">
              <a:spcBef>
                <a:spcPct val="0"/>
              </a:spcBef>
              <a:buFont typeface="Arial" charset="0"/>
              <a:buNone/>
            </a:pPr>
            <a:r>
              <a:rPr lang="ru-RU" sz="2400" b="1" smtClean="0">
                <a:solidFill>
                  <a:srgbClr val="0070C0"/>
                </a:solidFill>
                <a:latin typeface="Times New Roman" pitchFamily="18" charset="0"/>
                <a:cs typeface="Times New Roman" pitchFamily="18" charset="0"/>
              </a:rPr>
              <a:t>Интерес, внимание ребенка к бытовым действиям, впечатлительность нервной системы дают возможность взрослым быстро научить ребенка определенной последовательности операций, из которых складывается каждое действие.</a:t>
            </a:r>
            <a:endParaRPr lang="ru-RU" sz="2400" smtClean="0"/>
          </a:p>
        </p:txBody>
      </p:sp>
    </p:spTree>
  </p:cSld>
  <p:clrMapOvr>
    <a:masterClrMapping/>
  </p:clrMapOvr>
  <p:transition spd="slow">
    <p:split orient="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Заголовок 5"/>
          <p:cNvSpPr>
            <a:spLocks noGrp="1"/>
          </p:cNvSpPr>
          <p:nvPr>
            <p:ph type="title"/>
          </p:nvPr>
        </p:nvSpPr>
        <p:spPr/>
        <p:txBody>
          <a:bodyPr/>
          <a:lstStyle/>
          <a:p>
            <a:pPr eaLnBrk="1" hangingPunct="1"/>
            <a:r>
              <a:rPr lang="ru-RU" b="1" smtClean="0">
                <a:solidFill>
                  <a:srgbClr val="FF0000"/>
                </a:solidFill>
                <a:latin typeface="Times New Roman" pitchFamily="18" charset="0"/>
                <a:cs typeface="Times New Roman" pitchFamily="18" charset="0"/>
              </a:rPr>
              <a:t>Предметно-развивающая среда</a:t>
            </a:r>
          </a:p>
        </p:txBody>
      </p:sp>
      <p:sp>
        <p:nvSpPr>
          <p:cNvPr id="7" name="Содержимое 6"/>
          <p:cNvSpPr>
            <a:spLocks noGrp="1"/>
          </p:cNvSpPr>
          <p:nvPr>
            <p:ph idx="1"/>
          </p:nvPr>
        </p:nvSpPr>
        <p:spPr>
          <a:xfrm>
            <a:off x="4211960" y="2492896"/>
            <a:ext cx="3826768" cy="3705275"/>
          </a:xfrm>
        </p:spPr>
        <p:txBody>
          <a:bodyPr/>
          <a:lstStyle/>
          <a:p>
            <a:endParaRPr lang="ru-RU" dirty="0"/>
          </a:p>
        </p:txBody>
      </p:sp>
      <p:pic>
        <p:nvPicPr>
          <p:cNvPr id="34818" name="Picture 2" descr="http://edu.mari.ru/mouo-yoshkarola/dou25/DocLib3/%D0%93%D1%80%D1%83%D0%BF%D0%BF%D0%B0%20%D0%9A%D0%BE%D1%80%D0%B0%D0%B1%D0%BB%D0%B8%D0%BA/_w/%D1%82%D0%B5%D1%81%D1%82%D1%80%D0%B0%D0%BB%D1%8C%D0%BD%D1%8B%D0%B9%20%D1%83%D0%B3%D0%BE%D0%BB%D0%BE%D0%BA_JPG.jpg"/>
          <p:cNvPicPr>
            <a:picLocks noChangeAspect="1" noChangeArrowheads="1"/>
          </p:cNvPicPr>
          <p:nvPr/>
        </p:nvPicPr>
        <p:blipFill>
          <a:blip r:embed="rId2" cstate="print"/>
          <a:srcRect/>
          <a:stretch>
            <a:fillRect/>
          </a:stretch>
        </p:blipFill>
        <p:spPr bwMode="auto">
          <a:xfrm>
            <a:off x="1259632" y="1412776"/>
            <a:ext cx="6984776" cy="5238582"/>
          </a:xfrm>
          <a:prstGeom prst="rect">
            <a:avLst/>
          </a:prstGeom>
          <a:noFill/>
        </p:spPr>
      </p:pic>
    </p:spTree>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Заголовок 1"/>
          <p:cNvSpPr>
            <a:spLocks noGrp="1"/>
          </p:cNvSpPr>
          <p:nvPr>
            <p:ph type="title"/>
          </p:nvPr>
        </p:nvSpPr>
        <p:spPr/>
        <p:txBody>
          <a:bodyPr/>
          <a:lstStyle/>
          <a:p>
            <a:pPr eaLnBrk="1" hangingPunct="1"/>
            <a:r>
              <a:rPr lang="ru-RU" b="1" dirty="0" smtClean="0">
                <a:solidFill>
                  <a:srgbClr val="FF0000"/>
                </a:solidFill>
                <a:latin typeface="Times New Roman" pitchFamily="18" charset="0"/>
                <a:cs typeface="Times New Roman" pitchFamily="18" charset="0"/>
              </a:rPr>
              <a:t>Прогнозируемый результат</a:t>
            </a:r>
          </a:p>
        </p:txBody>
      </p:sp>
      <p:sp>
        <p:nvSpPr>
          <p:cNvPr id="3" name="Объект 2"/>
          <p:cNvSpPr>
            <a:spLocks noGrp="1"/>
          </p:cNvSpPr>
          <p:nvPr>
            <p:ph idx="1"/>
          </p:nvPr>
        </p:nvSpPr>
        <p:spPr/>
        <p:txBody>
          <a:bodyPr/>
          <a:lstStyle/>
          <a:p>
            <a:pPr marL="0" indent="0" eaLnBrk="1" hangingPunct="1">
              <a:spcBef>
                <a:spcPts val="0"/>
              </a:spcBef>
              <a:buFont typeface="Arial" charset="0"/>
              <a:buNone/>
              <a:defRPr/>
            </a:pPr>
            <a:r>
              <a:rPr lang="ru-RU" sz="2400" b="1" dirty="0" smtClean="0">
                <a:solidFill>
                  <a:srgbClr val="FF0000"/>
                </a:solidFill>
                <a:latin typeface="Times New Roman" pitchFamily="18" charset="0"/>
                <a:cs typeface="Times New Roman" pitchFamily="18" charset="0"/>
              </a:rPr>
              <a:t>1.</a:t>
            </a:r>
            <a:r>
              <a:rPr lang="ru-RU" sz="2400" b="1" dirty="0" smtClean="0">
                <a:solidFill>
                  <a:srgbClr val="0070C0"/>
                </a:solidFill>
                <a:latin typeface="Times New Roman" pitchFamily="18" charset="0"/>
                <a:cs typeface="Times New Roman" pitchFamily="18" charset="0"/>
              </a:rPr>
              <a:t> Овладение </a:t>
            </a:r>
            <a:r>
              <a:rPr lang="ru-RU" sz="2400" b="1" dirty="0">
                <a:solidFill>
                  <a:srgbClr val="0070C0"/>
                </a:solidFill>
                <a:latin typeface="Times New Roman" pitchFamily="18" charset="0"/>
                <a:cs typeface="Times New Roman" pitchFamily="18" charset="0"/>
              </a:rPr>
              <a:t>культурно гигиеническими навыками и навыками самообслуживания детьми </a:t>
            </a:r>
            <a:r>
              <a:rPr lang="ru-RU" sz="2400" b="1" dirty="0" smtClean="0">
                <a:solidFill>
                  <a:srgbClr val="0070C0"/>
                </a:solidFill>
                <a:latin typeface="Times New Roman" pitchFamily="18" charset="0"/>
                <a:cs typeface="Times New Roman" pitchFamily="18" charset="0"/>
              </a:rPr>
              <a:t>младшего дошкольного возраста.  </a:t>
            </a:r>
            <a:endParaRPr lang="ru-RU" sz="2400" b="1" dirty="0">
              <a:solidFill>
                <a:srgbClr val="0070C0"/>
              </a:solidFill>
              <a:latin typeface="Times New Roman" pitchFamily="18" charset="0"/>
              <a:cs typeface="Times New Roman" pitchFamily="18" charset="0"/>
            </a:endParaRPr>
          </a:p>
          <a:p>
            <a:pPr marL="0" indent="0" eaLnBrk="1" hangingPunct="1">
              <a:spcBef>
                <a:spcPts val="0"/>
              </a:spcBef>
              <a:buFont typeface="Arial" charset="0"/>
              <a:buNone/>
              <a:defRPr/>
            </a:pPr>
            <a:r>
              <a:rPr lang="ru-RU" sz="2400" b="1" dirty="0" smtClean="0">
                <a:solidFill>
                  <a:srgbClr val="FF0000"/>
                </a:solidFill>
                <a:latin typeface="Times New Roman" pitchFamily="18" charset="0"/>
                <a:cs typeface="Times New Roman" pitchFamily="18" charset="0"/>
              </a:rPr>
              <a:t>2.</a:t>
            </a:r>
            <a:r>
              <a:rPr lang="ru-RU" sz="2400" b="1" dirty="0" smtClean="0">
                <a:solidFill>
                  <a:srgbClr val="0070C0"/>
                </a:solidFill>
                <a:latin typeface="Times New Roman" pitchFamily="18" charset="0"/>
                <a:cs typeface="Times New Roman" pitchFamily="18" charset="0"/>
              </a:rPr>
              <a:t> Повышение </a:t>
            </a:r>
            <a:r>
              <a:rPr lang="ru-RU" sz="2400" b="1" dirty="0">
                <a:solidFill>
                  <a:srgbClr val="0070C0"/>
                </a:solidFill>
                <a:latin typeface="Times New Roman" pitchFamily="18" charset="0"/>
                <a:cs typeface="Times New Roman" pitchFamily="18" charset="0"/>
              </a:rPr>
              <a:t>педагогической компетентности родителей по воспитанию культурно - гигиенических навыков у детей дошкольного  </a:t>
            </a:r>
            <a:r>
              <a:rPr lang="ru-RU" sz="2400" b="1" dirty="0" smtClean="0">
                <a:solidFill>
                  <a:srgbClr val="0070C0"/>
                </a:solidFill>
                <a:latin typeface="Times New Roman" pitchFamily="18" charset="0"/>
                <a:cs typeface="Times New Roman" pitchFamily="18" charset="0"/>
              </a:rPr>
              <a:t>возраста.</a:t>
            </a:r>
            <a:endParaRPr lang="ru-RU" sz="2400" b="1" dirty="0">
              <a:solidFill>
                <a:srgbClr val="0070C0"/>
              </a:solidFill>
              <a:latin typeface="Times New Roman" pitchFamily="18" charset="0"/>
              <a:cs typeface="Times New Roman" pitchFamily="18" charset="0"/>
            </a:endParaRPr>
          </a:p>
          <a:p>
            <a:pPr eaLnBrk="1" hangingPunct="1">
              <a:defRPr/>
            </a:pPr>
            <a:endParaRPr lang="ru-RU" sz="2400" b="1" dirty="0">
              <a:solidFill>
                <a:srgbClr val="0070C0"/>
              </a:solidFill>
            </a:endParaRPr>
          </a:p>
        </p:txBody>
      </p:sp>
    </p:spTree>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Прямоугольник 3"/>
          <p:cNvSpPr>
            <a:spLocks noChangeArrowheads="1"/>
          </p:cNvSpPr>
          <p:nvPr/>
        </p:nvSpPr>
        <p:spPr bwMode="auto">
          <a:xfrm>
            <a:off x="285750" y="1571625"/>
            <a:ext cx="5000625" cy="4154488"/>
          </a:xfrm>
          <a:prstGeom prst="rect">
            <a:avLst/>
          </a:prstGeom>
          <a:noFill/>
          <a:ln w="9525">
            <a:noFill/>
            <a:miter lim="800000"/>
            <a:headEnd/>
            <a:tailEnd/>
          </a:ln>
        </p:spPr>
        <p:txBody>
          <a:bodyPr>
            <a:spAutoFit/>
          </a:bodyPr>
          <a:lstStyle/>
          <a:p>
            <a:r>
              <a:rPr lang="ru-RU" sz="2400" b="1">
                <a:solidFill>
                  <a:srgbClr val="FF0000"/>
                </a:solidFill>
                <a:latin typeface="Times New Roman" pitchFamily="18" charset="0"/>
                <a:cs typeface="Times New Roman" pitchFamily="18" charset="0"/>
              </a:rPr>
              <a:t>3. </a:t>
            </a:r>
            <a:r>
              <a:rPr lang="ru-RU" sz="2400" b="1">
                <a:solidFill>
                  <a:srgbClr val="0070C0"/>
                </a:solidFill>
                <a:latin typeface="Times New Roman" pitchFamily="18" charset="0"/>
                <a:cs typeface="Times New Roman" pitchFamily="18" charset="0"/>
              </a:rPr>
              <a:t>Пополнение методической копилки методическими рекомендациями по формированию  культурно - гигиенических навыков у  детей дошкольного возраста.</a:t>
            </a:r>
          </a:p>
          <a:p>
            <a:r>
              <a:rPr lang="ru-RU" sz="2400" b="1">
                <a:solidFill>
                  <a:srgbClr val="FF0000"/>
                </a:solidFill>
                <a:latin typeface="Times New Roman" pitchFamily="18" charset="0"/>
                <a:cs typeface="Times New Roman" pitchFamily="18" charset="0"/>
              </a:rPr>
              <a:t>4.</a:t>
            </a:r>
            <a:r>
              <a:rPr lang="ru-RU" sz="2400" b="1">
                <a:solidFill>
                  <a:srgbClr val="0070C0"/>
                </a:solidFill>
                <a:latin typeface="Times New Roman" pitchFamily="18" charset="0"/>
                <a:cs typeface="Times New Roman" pitchFamily="18" charset="0"/>
              </a:rPr>
              <a:t> Оснащение предметно развивающей среды учебно - дидактическим комплексом: дидактическими играми и пособиями.</a:t>
            </a:r>
          </a:p>
        </p:txBody>
      </p:sp>
      <p:pic>
        <p:nvPicPr>
          <p:cNvPr id="5" name="Picture 6"/>
          <p:cNvPicPr>
            <a:picLocks noChangeAspect="1" noChangeArrowheads="1"/>
          </p:cNvPicPr>
          <p:nvPr/>
        </p:nvPicPr>
        <p:blipFill>
          <a:blip r:embed="rId2" cstate="print"/>
          <a:srcRect/>
          <a:stretch>
            <a:fillRect/>
          </a:stretch>
        </p:blipFill>
        <p:spPr bwMode="auto">
          <a:xfrm>
            <a:off x="5508104" y="2420888"/>
            <a:ext cx="2576512" cy="2786062"/>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770" decel="100000"/>
                                        <p:tgtEl>
                                          <p:spTgt spid="5"/>
                                        </p:tgtEl>
                                      </p:cBhvr>
                                    </p:animEffect>
                                    <p:animScale>
                                      <p:cBhvr>
                                        <p:cTn id="8" dur="770" decel="100000"/>
                                        <p:tgtEl>
                                          <p:spTgt spid="5"/>
                                        </p:tgtEl>
                                      </p:cBhvr>
                                      <p:from x="10000" y="10000"/>
                                      <p:to x="200000" y="450000"/>
                                    </p:animScale>
                                    <p:animScale>
                                      <p:cBhvr>
                                        <p:cTn id="9" dur="1230" accel="100000" fill="hold">
                                          <p:stCondLst>
                                            <p:cond delay="770"/>
                                          </p:stCondLst>
                                        </p:cTn>
                                        <p:tgtEl>
                                          <p:spTgt spid="5"/>
                                        </p:tgtEl>
                                      </p:cBhvr>
                                      <p:from x="200000" y="450000"/>
                                      <p:to x="100000" y="100000"/>
                                    </p:animScale>
                                    <p:set>
                                      <p:cBhvr>
                                        <p:cTn id="10" dur="770" fill="hold"/>
                                        <p:tgtEl>
                                          <p:spTgt spid="5"/>
                                        </p:tgtEl>
                                        <p:attrNameLst>
                                          <p:attrName>ppt_x</p:attrName>
                                        </p:attrNameLst>
                                      </p:cBhvr>
                                      <p:to>
                                        <p:strVal val="(0.5)"/>
                                      </p:to>
                                    </p:set>
                                    <p:anim from="(0.5)" to="(#ppt_x)" calcmode="lin" valueType="num">
                                      <p:cBhvr>
                                        <p:cTn id="11" dur="1230" accel="100000" fill="hold">
                                          <p:stCondLst>
                                            <p:cond delay="770"/>
                                          </p:stCondLst>
                                        </p:cTn>
                                        <p:tgtEl>
                                          <p:spTgt spid="5"/>
                                        </p:tgtEl>
                                        <p:attrNameLst>
                                          <p:attrName>ppt_x</p:attrName>
                                        </p:attrNameLst>
                                      </p:cBhvr>
                                    </p:anim>
                                    <p:set>
                                      <p:cBhvr>
                                        <p:cTn id="12" dur="770" fill="hold"/>
                                        <p:tgtEl>
                                          <p:spTgt spid="5"/>
                                        </p:tgtEl>
                                        <p:attrNameLst>
                                          <p:attrName>ppt_y</p:attrName>
                                        </p:attrNameLst>
                                      </p:cBhvr>
                                      <p:to>
                                        <p:strVal val="(#ppt_y+0.4)"/>
                                      </p:to>
                                    </p:set>
                                    <p:anim from="(#ppt_y+0.4)" to="(#ppt_y)" calcmode="lin" valueType="num">
                                      <p:cBhvr>
                                        <p:cTn id="13" dur="1230" accel="100000" fill="hold">
                                          <p:stCondLst>
                                            <p:cond delay="770"/>
                                          </p:stCondLst>
                                        </p:cTn>
                                        <p:tgtEl>
                                          <p:spTgt spid="5"/>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sz="5400" b="1" dirty="0" smtClean="0">
                <a:solidFill>
                  <a:srgbClr val="FF0000"/>
                </a:solidFill>
                <a:latin typeface="Monotype Corsiva" pitchFamily="66" charset="0"/>
              </a:rPr>
              <a:t>Спасибо за внимание!</a:t>
            </a:r>
            <a:endParaRPr lang="ru-RU" sz="5400" b="1" dirty="0">
              <a:solidFill>
                <a:srgbClr val="FF0000"/>
              </a:solidFill>
              <a:latin typeface="Monotype Corsiva" pitchFamily="66" charset="0"/>
            </a:endParaRPr>
          </a:p>
        </p:txBody>
      </p:sp>
      <p:pic>
        <p:nvPicPr>
          <p:cNvPr id="36865" name="Picture 3" descr="C:\Documents and Settings\Учитель\Рабочий стол\экология\deti v romashkah.jpg"/>
          <p:cNvPicPr>
            <a:picLocks noGrp="1" noChangeAspect="1" noChangeArrowheads="1"/>
          </p:cNvPicPr>
          <p:nvPr>
            <p:ph sz="half" idx="4294967295"/>
          </p:nvPr>
        </p:nvPicPr>
        <p:blipFill>
          <a:blip r:embed="rId2" cstate="print"/>
          <a:srcRect/>
          <a:stretch>
            <a:fillRect/>
          </a:stretch>
        </p:blipFill>
        <p:spPr>
          <a:xfrm>
            <a:off x="2285984" y="2071678"/>
            <a:ext cx="5540375" cy="4313238"/>
          </a:xfrm>
          <a:prstGeom prst="ellipse">
            <a:avLst/>
          </a:prstGeom>
          <a:ln>
            <a:noFill/>
          </a:ln>
          <a:effectLst>
            <a:glow rad="228600">
              <a:schemeClr val="accent5">
                <a:satMod val="175000"/>
                <a:alpha val="40000"/>
              </a:schemeClr>
            </a:glow>
            <a:softEdge rad="112500"/>
          </a:effectLst>
        </p:spPr>
      </p:pic>
      <p:pic>
        <p:nvPicPr>
          <p:cNvPr id="36866" name="Рисунок 20" descr="cveta-1167.gif"/>
          <p:cNvPicPr>
            <a:picLocks noChangeAspect="1"/>
          </p:cNvPicPr>
          <p:nvPr/>
        </p:nvPicPr>
        <p:blipFill>
          <a:blip r:embed="rId3" cstate="print"/>
          <a:srcRect/>
          <a:stretch>
            <a:fillRect/>
          </a:stretch>
        </p:blipFill>
        <p:spPr bwMode="auto">
          <a:xfrm>
            <a:off x="500034" y="1785926"/>
            <a:ext cx="1524000" cy="1884362"/>
          </a:xfrm>
          <a:prstGeom prst="rect">
            <a:avLst/>
          </a:prstGeom>
          <a:noFill/>
          <a:ln w="9525">
            <a:noFill/>
            <a:miter lim="800000"/>
            <a:headEnd/>
            <a:tailEnd/>
          </a:ln>
        </p:spPr>
      </p:pic>
      <p:pic>
        <p:nvPicPr>
          <p:cNvPr id="5" name="Рисунок 20" descr="cveta-1167.gif"/>
          <p:cNvPicPr>
            <a:picLocks noChangeAspect="1"/>
          </p:cNvPicPr>
          <p:nvPr/>
        </p:nvPicPr>
        <p:blipFill>
          <a:blip r:embed="rId3" cstate="print"/>
          <a:srcRect/>
          <a:stretch>
            <a:fillRect/>
          </a:stretch>
        </p:blipFill>
        <p:spPr bwMode="auto">
          <a:xfrm>
            <a:off x="7358082" y="642918"/>
            <a:ext cx="1524000" cy="1884362"/>
          </a:xfrm>
          <a:prstGeom prst="rect">
            <a:avLst/>
          </a:prstGeom>
          <a:noFill/>
          <a:ln w="9525">
            <a:noFill/>
            <a:miter lim="800000"/>
            <a:headEnd/>
            <a:tailEnd/>
          </a:ln>
        </p:spPr>
      </p:pic>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xit" presetSubtype="10" fill="hold" nodeType="clickEffect">
                                  <p:stCondLst>
                                    <p:cond delay="0"/>
                                  </p:stCondLst>
                                  <p:childTnLst>
                                    <p:anim calcmode="lin" valueType="num">
                                      <p:cBhvr>
                                        <p:cTn id="6" dur="5000"/>
                                        <p:tgtEl>
                                          <p:spTgt spid="36865"/>
                                        </p:tgtEl>
                                        <p:attrNameLst>
                                          <p:attrName>ppt_h</p:attrName>
                                        </p:attrNameLst>
                                      </p:cBhvr>
                                      <p:tavLst>
                                        <p:tav tm="0">
                                          <p:val>
                                            <p:strVal val="ppt_h"/>
                                          </p:val>
                                        </p:tav>
                                        <p:tav tm="100000">
                                          <p:val>
                                            <p:strVal val="ppt_h"/>
                                          </p:val>
                                        </p:tav>
                                      </p:tavLst>
                                    </p:anim>
                                    <p:anim calcmode="lin" valueType="num">
                                      <p:cBhvr>
                                        <p:cTn id="7" dur="5000"/>
                                        <p:tgtEl>
                                          <p:spTgt spid="36865"/>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set>
                                      <p:cBhvr>
                                        <p:cTn id="8" dur="1" fill="hold">
                                          <p:stCondLst>
                                            <p:cond delay="4999"/>
                                          </p:stCondLst>
                                        </p:cTn>
                                        <p:tgtEl>
                                          <p:spTgt spid="3686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9"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ppt_x</p:attrName>
                                        </p:attrNameLst>
                                      </p:cBhvr>
                                      <p:tavLst>
                                        <p:tav tm="0">
                                          <p:val>
                                            <p:strVal val="#ppt_x-.2"/>
                                          </p:val>
                                        </p:tav>
                                        <p:tav tm="100000">
                                          <p:val>
                                            <p:strVal val="#ppt_x"/>
                                          </p:val>
                                        </p:tav>
                                      </p:tavLst>
                                    </p:anim>
                                    <p:anim calcmode="lin" valueType="num">
                                      <p:cBhvr>
                                        <p:cTn id="14"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idx="4294967295"/>
          </p:nvPr>
        </p:nvSpPr>
        <p:spPr>
          <a:xfrm>
            <a:off x="0" y="274638"/>
            <a:ext cx="8229600" cy="1143000"/>
          </a:xfrm>
        </p:spPr>
        <p:txBody>
          <a:bodyPr>
            <a:normAutofit fontScale="90000"/>
          </a:bodyPr>
          <a:lstStyle/>
          <a:p>
            <a:pPr eaLnBrk="1" hangingPunct="1">
              <a:defRPr/>
            </a:pPr>
            <a:r>
              <a:rPr lang="ru-RU" sz="2000" dirty="0" smtClean="0">
                <a:solidFill>
                  <a:srgbClr val="FF0000"/>
                </a:solidFill>
              </a:rPr>
              <a:t/>
            </a:r>
            <a:br>
              <a:rPr lang="ru-RU" sz="2000" dirty="0" smtClean="0">
                <a:solidFill>
                  <a:srgbClr val="FF0000"/>
                </a:solidFill>
              </a:rPr>
            </a:br>
            <a:r>
              <a:rPr lang="ru-RU" sz="2000" dirty="0">
                <a:solidFill>
                  <a:srgbClr val="FF0000"/>
                </a:solidFill>
              </a:rPr>
              <a:t/>
            </a:r>
            <a:br>
              <a:rPr lang="ru-RU" sz="2000" dirty="0">
                <a:solidFill>
                  <a:srgbClr val="FF0000"/>
                </a:solidFill>
              </a:rPr>
            </a:br>
            <a:r>
              <a:rPr lang="ru-RU" sz="2000" dirty="0">
                <a:solidFill>
                  <a:srgbClr val="FF0000"/>
                </a:solidFill>
              </a:rPr>
              <a:t/>
            </a:r>
            <a:br>
              <a:rPr lang="ru-RU" sz="2000" dirty="0">
                <a:solidFill>
                  <a:srgbClr val="FF0000"/>
                </a:solidFill>
              </a:rPr>
            </a:br>
            <a:r>
              <a:rPr lang="ru-RU" sz="2000" dirty="0" smtClean="0"/>
              <a:t/>
            </a:r>
            <a:br>
              <a:rPr lang="ru-RU" sz="2000" dirty="0" smtClean="0"/>
            </a:br>
            <a:endParaRPr lang="ru-RU" sz="2000" dirty="0"/>
          </a:p>
        </p:txBody>
      </p:sp>
      <p:sp>
        <p:nvSpPr>
          <p:cNvPr id="8" name="Объект 7"/>
          <p:cNvSpPr>
            <a:spLocks noGrp="1"/>
          </p:cNvSpPr>
          <p:nvPr>
            <p:ph idx="4294967295"/>
          </p:nvPr>
        </p:nvSpPr>
        <p:spPr>
          <a:xfrm>
            <a:off x="2843808" y="2204864"/>
            <a:ext cx="5832648" cy="3816424"/>
          </a:xfrm>
        </p:spPr>
        <p:txBody>
          <a:bodyPr/>
          <a:lstStyle/>
          <a:p>
            <a:pPr marL="0" indent="0" eaLnBrk="1" hangingPunct="1">
              <a:buFont typeface="Arial" charset="0"/>
              <a:buNone/>
              <a:defRPr/>
            </a:pPr>
            <a:r>
              <a:rPr lang="ru-RU" dirty="0" smtClean="0"/>
              <a:t>   </a:t>
            </a:r>
            <a:endParaRPr lang="ru-RU" b="1" i="1" dirty="0" smtClean="0"/>
          </a:p>
          <a:p>
            <a:pPr indent="0" eaLnBrk="1" hangingPunct="1">
              <a:buFont typeface="Arial" charset="0"/>
              <a:buNone/>
              <a:defRPr/>
            </a:pPr>
            <a:r>
              <a:rPr lang="ru-RU" sz="2800" b="1" dirty="0" smtClean="0">
                <a:solidFill>
                  <a:srgbClr val="FF0000"/>
                </a:solidFill>
                <a:latin typeface="Times New Roman" pitchFamily="18" charset="0"/>
                <a:cs typeface="Times New Roman" pitchFamily="18" charset="0"/>
              </a:rPr>
              <a:t>Цель:</a:t>
            </a:r>
            <a:r>
              <a:rPr lang="ru-RU" sz="2800" b="1" dirty="0" smtClean="0">
                <a:solidFill>
                  <a:srgbClr val="0070C0"/>
                </a:solidFill>
                <a:latin typeface="Times New Roman" pitchFamily="18" charset="0"/>
                <a:cs typeface="Times New Roman" pitchFamily="18" charset="0"/>
              </a:rPr>
              <a:t> формирование у детей младшего дошкольного возраста навыков самообслуживания и культурного поведения - одна из задач успешной адаптации  в социальном окружении и  охрана их здоровья.</a:t>
            </a:r>
          </a:p>
          <a:p>
            <a:pPr indent="342900" eaLnBrk="1" hangingPunct="1">
              <a:defRPr/>
            </a:pPr>
            <a:endParaRPr lang="ru-RU" sz="2800" dirty="0"/>
          </a:p>
        </p:txBody>
      </p:sp>
      <p:pic>
        <p:nvPicPr>
          <p:cNvPr id="15364" name="Рисунок 20" descr="cveta-1167.gif"/>
          <p:cNvPicPr>
            <a:picLocks noChangeAspect="1"/>
          </p:cNvPicPr>
          <p:nvPr/>
        </p:nvPicPr>
        <p:blipFill>
          <a:blip r:embed="rId2" cstate="print"/>
          <a:srcRect/>
          <a:stretch>
            <a:fillRect/>
          </a:stretch>
        </p:blipFill>
        <p:spPr bwMode="auto">
          <a:xfrm>
            <a:off x="1071563" y="1857375"/>
            <a:ext cx="1524000" cy="1884363"/>
          </a:xfrm>
          <a:prstGeom prst="rect">
            <a:avLst/>
          </a:prstGeom>
          <a:noFill/>
          <a:ln w="9525">
            <a:noFill/>
            <a:miter lim="800000"/>
            <a:headEnd/>
            <a:tailEnd/>
          </a:ln>
        </p:spPr>
      </p:pic>
    </p:spTree>
  </p:cSld>
  <p:clrMapOvr>
    <a:masterClrMapping/>
  </p:clrMapOvr>
  <p:transition spd="slow">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Заголовок 1"/>
          <p:cNvSpPr>
            <a:spLocks noGrp="1"/>
          </p:cNvSpPr>
          <p:nvPr>
            <p:ph type="title"/>
          </p:nvPr>
        </p:nvSpPr>
        <p:spPr/>
        <p:txBody>
          <a:bodyPr/>
          <a:lstStyle/>
          <a:p>
            <a:pPr eaLnBrk="1" hangingPunct="1"/>
            <a:r>
              <a:rPr lang="ru-RU" b="1" smtClean="0">
                <a:solidFill>
                  <a:srgbClr val="FF0000"/>
                </a:solidFill>
                <a:latin typeface="Times New Roman" pitchFamily="18" charset="0"/>
                <a:cs typeface="Times New Roman" pitchFamily="18" charset="0"/>
              </a:rPr>
              <a:t>                                   Задачи</a:t>
            </a:r>
          </a:p>
        </p:txBody>
      </p:sp>
      <p:sp>
        <p:nvSpPr>
          <p:cNvPr id="3" name="Объект 2"/>
          <p:cNvSpPr>
            <a:spLocks noGrp="1"/>
          </p:cNvSpPr>
          <p:nvPr>
            <p:ph idx="1"/>
          </p:nvPr>
        </p:nvSpPr>
        <p:spPr>
          <a:xfrm>
            <a:off x="1214438" y="1600200"/>
            <a:ext cx="7472362" cy="4900613"/>
          </a:xfrm>
        </p:spPr>
        <p:txBody>
          <a:bodyPr>
            <a:normAutofit fontScale="70000" lnSpcReduction="20000"/>
          </a:bodyPr>
          <a:lstStyle/>
          <a:p>
            <a:pPr algn="just" eaLnBrk="1" hangingPunct="1">
              <a:buFont typeface="Wingdings" pitchFamily="2" charset="2"/>
              <a:buChar char="v"/>
              <a:defRPr/>
            </a:pPr>
            <a:r>
              <a:rPr lang="ru-RU" sz="3400" dirty="0" smtClean="0">
                <a:solidFill>
                  <a:srgbClr val="002060"/>
                </a:solidFill>
                <a:latin typeface="Times New Roman" pitchFamily="18" charset="0"/>
                <a:cs typeface="Times New Roman" pitchFamily="18" charset="0"/>
              </a:rPr>
              <a:t>Формировать  умения овладевать культурно гигиеническими навыками, и навыками самообслуживания</a:t>
            </a:r>
          </a:p>
          <a:p>
            <a:pPr algn="just" eaLnBrk="1" hangingPunct="1">
              <a:buFont typeface="Wingdings" pitchFamily="2" charset="2"/>
              <a:buChar char="v"/>
              <a:defRPr/>
            </a:pPr>
            <a:r>
              <a:rPr lang="ru-RU" sz="3400" dirty="0" smtClean="0">
                <a:solidFill>
                  <a:srgbClr val="002060"/>
                </a:solidFill>
                <a:latin typeface="Times New Roman" pitchFamily="18" charset="0"/>
                <a:cs typeface="Times New Roman" pitchFamily="18" charset="0"/>
              </a:rPr>
              <a:t>Побуждать детей к самостоятельности</a:t>
            </a:r>
          </a:p>
          <a:p>
            <a:pPr algn="just" eaLnBrk="1" hangingPunct="1">
              <a:buFont typeface="Wingdings" pitchFamily="2" charset="2"/>
              <a:buChar char="v"/>
              <a:defRPr/>
            </a:pPr>
            <a:r>
              <a:rPr lang="ru-RU" sz="3400" dirty="0" smtClean="0">
                <a:solidFill>
                  <a:srgbClr val="002060"/>
                </a:solidFill>
                <a:latin typeface="Times New Roman" pitchFamily="18" charset="0"/>
                <a:cs typeface="Times New Roman" pitchFamily="18" charset="0"/>
              </a:rPr>
              <a:t>Оснастить предметно - развивающую среду </a:t>
            </a:r>
            <a:r>
              <a:rPr lang="ru-RU" sz="3400" dirty="0" err="1" smtClean="0">
                <a:solidFill>
                  <a:srgbClr val="002060"/>
                </a:solidFill>
                <a:latin typeface="Times New Roman" pitchFamily="18" charset="0"/>
                <a:cs typeface="Times New Roman" pitchFamily="18" charset="0"/>
              </a:rPr>
              <a:t>учебно</a:t>
            </a:r>
            <a:r>
              <a:rPr lang="ru-RU" sz="3400" dirty="0" smtClean="0">
                <a:solidFill>
                  <a:srgbClr val="002060"/>
                </a:solidFill>
                <a:latin typeface="Times New Roman" pitchFamily="18" charset="0"/>
                <a:cs typeface="Times New Roman" pitchFamily="18" charset="0"/>
              </a:rPr>
              <a:t> – дидактическим комплексом пособий по воспитанию культурно гигиенических навыков у детей дошкольного возраста</a:t>
            </a:r>
          </a:p>
          <a:p>
            <a:pPr algn="just" eaLnBrk="1" hangingPunct="1">
              <a:buFont typeface="Wingdings" pitchFamily="2" charset="2"/>
              <a:buChar char="v"/>
              <a:defRPr/>
            </a:pPr>
            <a:r>
              <a:rPr lang="ru-RU" sz="3400" dirty="0" smtClean="0">
                <a:solidFill>
                  <a:srgbClr val="002060"/>
                </a:solidFill>
                <a:latin typeface="Times New Roman" pitchFamily="18" charset="0"/>
                <a:cs typeface="Times New Roman" pitchFamily="18" charset="0"/>
              </a:rPr>
              <a:t>Разработать методические рекомендации по воспитанию культурно гигиенических навыков у детей дошкольного возраста</a:t>
            </a:r>
          </a:p>
          <a:p>
            <a:pPr algn="just" eaLnBrk="1" hangingPunct="1">
              <a:buFont typeface="Wingdings" pitchFamily="2" charset="2"/>
              <a:buChar char="v"/>
              <a:defRPr/>
            </a:pPr>
            <a:r>
              <a:rPr lang="ru-RU" sz="3400" dirty="0">
                <a:solidFill>
                  <a:srgbClr val="002060"/>
                </a:solidFill>
                <a:latin typeface="Times New Roman" pitchFamily="18" charset="0"/>
                <a:cs typeface="Times New Roman" pitchFamily="18" charset="0"/>
              </a:rPr>
              <a:t>Повысить педагогическую компетентность родителей в воспитании у детей дошкольного возраста культурно гигиенических навыков и навыков самообслуживания</a:t>
            </a:r>
          </a:p>
          <a:p>
            <a:pPr algn="just" eaLnBrk="1" hangingPunct="1">
              <a:buFont typeface="Wingdings" pitchFamily="2" charset="2"/>
              <a:buChar char="v"/>
              <a:defRPr/>
            </a:pPr>
            <a:endParaRPr lang="ru-RU" dirty="0" smtClean="0">
              <a:solidFill>
                <a:srgbClr val="002060"/>
              </a:solidFill>
              <a:latin typeface="Times New Roman" pitchFamily="18" charset="0"/>
              <a:cs typeface="Times New Roman" pitchFamily="18" charset="0"/>
            </a:endParaRPr>
          </a:p>
          <a:p>
            <a:pPr eaLnBrk="1" hangingPunct="1">
              <a:defRPr/>
            </a:pPr>
            <a:endParaRPr lang="ru-RU" dirty="0"/>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Заголовок 7"/>
          <p:cNvSpPr>
            <a:spLocks noGrp="1"/>
          </p:cNvSpPr>
          <p:nvPr>
            <p:ph type="title"/>
          </p:nvPr>
        </p:nvSpPr>
        <p:spPr/>
        <p:txBody>
          <a:bodyPr/>
          <a:lstStyle/>
          <a:p>
            <a:pPr algn="l" eaLnBrk="1" hangingPunct="1"/>
            <a:r>
              <a:rPr lang="ru-RU" b="1" dirty="0" smtClean="0">
                <a:solidFill>
                  <a:srgbClr val="FF0000"/>
                </a:solidFill>
                <a:latin typeface="Times New Roman" pitchFamily="18" charset="0"/>
                <a:cs typeface="Times New Roman" pitchFamily="18" charset="0"/>
              </a:rPr>
              <a:t>                 </a:t>
            </a:r>
            <a:r>
              <a:rPr lang="ru-RU" b="1" dirty="0" smtClean="0">
                <a:solidFill>
                  <a:srgbClr val="FF0000"/>
                </a:solidFill>
                <a:latin typeface="Times New Roman" pitchFamily="18" charset="0"/>
                <a:cs typeface="Times New Roman" pitchFamily="18" charset="0"/>
              </a:rPr>
              <a:t>Принципы </a:t>
            </a:r>
            <a:endParaRPr lang="ru-RU" b="1" dirty="0" smtClean="0">
              <a:solidFill>
                <a:srgbClr val="FF0000"/>
              </a:solidFill>
              <a:latin typeface="Times New Roman" pitchFamily="18" charset="0"/>
              <a:cs typeface="Times New Roman" pitchFamily="18" charset="0"/>
            </a:endParaRPr>
          </a:p>
        </p:txBody>
      </p:sp>
      <p:sp>
        <p:nvSpPr>
          <p:cNvPr id="17410" name="Объект 5"/>
          <p:cNvSpPr>
            <a:spLocks noGrp="1"/>
          </p:cNvSpPr>
          <p:nvPr>
            <p:ph idx="1"/>
          </p:nvPr>
        </p:nvSpPr>
        <p:spPr/>
        <p:txBody>
          <a:bodyPr/>
          <a:lstStyle/>
          <a:p>
            <a:pPr eaLnBrk="1" hangingPunct="1">
              <a:buFont typeface="Wingdings" pitchFamily="2" charset="2"/>
              <a:buChar char="ü"/>
            </a:pPr>
            <a:r>
              <a:rPr lang="ru-RU" sz="2400" b="1" dirty="0" smtClean="0">
                <a:solidFill>
                  <a:srgbClr val="002060"/>
                </a:solidFill>
                <a:latin typeface="Times New Roman" pitchFamily="18" charset="0"/>
                <a:cs typeface="Times New Roman" pitchFamily="18" charset="0"/>
              </a:rPr>
              <a:t>Системный подход</a:t>
            </a:r>
          </a:p>
          <a:p>
            <a:pPr eaLnBrk="1" hangingPunct="1">
              <a:buFont typeface="Wingdings" pitchFamily="2" charset="2"/>
              <a:buChar char="ü"/>
            </a:pPr>
            <a:r>
              <a:rPr lang="ru-RU" sz="2400" b="1" dirty="0" smtClean="0">
                <a:solidFill>
                  <a:srgbClr val="002060"/>
                </a:solidFill>
                <a:latin typeface="Times New Roman" pitchFamily="18" charset="0"/>
                <a:cs typeface="Times New Roman" pitchFamily="18" charset="0"/>
              </a:rPr>
              <a:t>Планомерность и непрерывность</a:t>
            </a:r>
          </a:p>
          <a:p>
            <a:pPr eaLnBrk="1" hangingPunct="1">
              <a:buFont typeface="Wingdings" pitchFamily="2" charset="2"/>
              <a:buChar char="ü"/>
            </a:pPr>
            <a:r>
              <a:rPr lang="ru-RU" sz="2400" b="1" dirty="0" smtClean="0">
                <a:solidFill>
                  <a:srgbClr val="002060"/>
                </a:solidFill>
                <a:latin typeface="Times New Roman" pitchFamily="18" charset="0"/>
                <a:cs typeface="Times New Roman" pitchFamily="18" charset="0"/>
              </a:rPr>
              <a:t>Развивающий характер обучения с учетом возрастных и индивидуальных особенностей ребенка</a:t>
            </a:r>
          </a:p>
          <a:p>
            <a:pPr eaLnBrk="1" hangingPunct="1">
              <a:buFont typeface="Wingdings" pitchFamily="2" charset="2"/>
              <a:buChar char="ü"/>
            </a:pPr>
            <a:r>
              <a:rPr lang="ru-RU" sz="2400" b="1" dirty="0" smtClean="0">
                <a:solidFill>
                  <a:srgbClr val="002060"/>
                </a:solidFill>
                <a:latin typeface="Times New Roman" pitchFamily="18" charset="0"/>
                <a:cs typeface="Times New Roman" pitchFamily="18" charset="0"/>
              </a:rPr>
              <a:t>Целостность подхода педагогов и родителей к формированию культурно – гигиенических навыков</a:t>
            </a:r>
          </a:p>
        </p:txBody>
      </p:sp>
    </p:spTree>
  </p:cSld>
  <p:clrMapOvr>
    <a:masterClrMapping/>
  </p:clrMapOvr>
  <p:transition spd="slow">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title"/>
          </p:nvPr>
        </p:nvSpPr>
        <p:spPr/>
        <p:txBody>
          <a:bodyPr/>
          <a:lstStyle/>
          <a:p>
            <a:pPr eaLnBrk="1" hangingPunct="1"/>
            <a:r>
              <a:rPr lang="ru-RU" b="1" dirty="0" smtClean="0">
                <a:solidFill>
                  <a:srgbClr val="FF0000"/>
                </a:solidFill>
                <a:latin typeface="Times New Roman" pitchFamily="18" charset="0"/>
                <a:cs typeface="Times New Roman" pitchFamily="18" charset="0"/>
              </a:rPr>
              <a:t>Методы </a:t>
            </a:r>
          </a:p>
        </p:txBody>
      </p:sp>
      <p:sp>
        <p:nvSpPr>
          <p:cNvPr id="3" name="Объект 2"/>
          <p:cNvSpPr>
            <a:spLocks noGrp="1"/>
          </p:cNvSpPr>
          <p:nvPr>
            <p:ph idx="1"/>
          </p:nvPr>
        </p:nvSpPr>
        <p:spPr/>
        <p:txBody>
          <a:bodyPr>
            <a:normAutofit fontScale="85000" lnSpcReduction="20000"/>
          </a:bodyPr>
          <a:lstStyle/>
          <a:p>
            <a:pPr eaLnBrk="1" hangingPunct="1">
              <a:buFont typeface="Wingdings" pitchFamily="2" charset="2"/>
              <a:buChar char="ü"/>
              <a:defRPr/>
            </a:pPr>
            <a:r>
              <a:rPr lang="ru-RU" b="1" dirty="0" smtClean="0">
                <a:solidFill>
                  <a:srgbClr val="002060"/>
                </a:solidFill>
                <a:latin typeface="Times New Roman" pitchFamily="18" charset="0"/>
                <a:cs typeface="Times New Roman" pitchFamily="18" charset="0"/>
              </a:rPr>
              <a:t>Показ</a:t>
            </a:r>
          </a:p>
          <a:p>
            <a:pPr eaLnBrk="1" hangingPunct="1">
              <a:buFont typeface="Wingdings" pitchFamily="2" charset="2"/>
              <a:buChar char="ü"/>
              <a:defRPr/>
            </a:pPr>
            <a:r>
              <a:rPr lang="ru-RU" b="1" dirty="0" smtClean="0">
                <a:solidFill>
                  <a:srgbClr val="002060"/>
                </a:solidFill>
                <a:latin typeface="Times New Roman" pitchFamily="18" charset="0"/>
                <a:cs typeface="Times New Roman" pitchFamily="18" charset="0"/>
              </a:rPr>
              <a:t>Прямое обучение</a:t>
            </a:r>
          </a:p>
          <a:p>
            <a:pPr eaLnBrk="1" hangingPunct="1">
              <a:buFont typeface="Wingdings" pitchFamily="2" charset="2"/>
              <a:buChar char="ü"/>
              <a:defRPr/>
            </a:pPr>
            <a:r>
              <a:rPr lang="ru-RU" b="1" dirty="0">
                <a:solidFill>
                  <a:srgbClr val="002060"/>
                </a:solidFill>
                <a:latin typeface="Times New Roman" pitchFamily="18" charset="0"/>
                <a:cs typeface="Times New Roman" pitchFamily="18" charset="0"/>
              </a:rPr>
              <a:t>Дидактические </a:t>
            </a:r>
            <a:r>
              <a:rPr lang="ru-RU" b="1" dirty="0" smtClean="0">
                <a:solidFill>
                  <a:srgbClr val="002060"/>
                </a:solidFill>
                <a:latin typeface="Times New Roman" pitchFamily="18" charset="0"/>
                <a:cs typeface="Times New Roman" pitchFamily="18" charset="0"/>
              </a:rPr>
              <a:t>и сюжетно </a:t>
            </a:r>
            <a:r>
              <a:rPr lang="ru-RU" b="1" dirty="0">
                <a:solidFill>
                  <a:srgbClr val="002060"/>
                </a:solidFill>
                <a:latin typeface="Times New Roman" pitchFamily="18" charset="0"/>
                <a:cs typeface="Times New Roman" pitchFamily="18" charset="0"/>
              </a:rPr>
              <a:t>- ролевые </a:t>
            </a:r>
            <a:r>
              <a:rPr lang="ru-RU" b="1" dirty="0" smtClean="0">
                <a:solidFill>
                  <a:srgbClr val="002060"/>
                </a:solidFill>
                <a:latin typeface="Times New Roman" pitchFamily="18" charset="0"/>
                <a:cs typeface="Times New Roman" pitchFamily="18" charset="0"/>
              </a:rPr>
              <a:t>игры</a:t>
            </a:r>
          </a:p>
          <a:p>
            <a:pPr eaLnBrk="1" hangingPunct="1">
              <a:buFont typeface="Wingdings" pitchFamily="2" charset="2"/>
              <a:buChar char="ü"/>
              <a:defRPr/>
            </a:pPr>
            <a:r>
              <a:rPr lang="ru-RU" b="1" dirty="0" smtClean="0">
                <a:solidFill>
                  <a:srgbClr val="002060"/>
                </a:solidFill>
                <a:latin typeface="Times New Roman" pitchFamily="18" charset="0"/>
                <a:cs typeface="Times New Roman" pitchFamily="18" charset="0"/>
              </a:rPr>
              <a:t>Непосредственно образовательная деятельность</a:t>
            </a:r>
          </a:p>
          <a:p>
            <a:pPr eaLnBrk="1" hangingPunct="1">
              <a:buFont typeface="Wingdings" pitchFamily="2" charset="2"/>
              <a:buChar char="ü"/>
              <a:defRPr/>
            </a:pPr>
            <a:r>
              <a:rPr lang="ru-RU" b="1" dirty="0" smtClean="0">
                <a:solidFill>
                  <a:srgbClr val="002060"/>
                </a:solidFill>
                <a:latin typeface="Times New Roman" pitchFamily="18" charset="0"/>
                <a:cs typeface="Times New Roman" pitchFamily="18" charset="0"/>
              </a:rPr>
              <a:t> </a:t>
            </a:r>
            <a:r>
              <a:rPr lang="ru-RU" b="1" dirty="0">
                <a:solidFill>
                  <a:srgbClr val="002060"/>
                </a:solidFill>
                <a:latin typeface="Times New Roman" pitchFamily="18" charset="0"/>
                <a:cs typeface="Times New Roman" pitchFamily="18" charset="0"/>
              </a:rPr>
              <a:t>У</a:t>
            </a:r>
            <a:r>
              <a:rPr lang="ru-RU" b="1" dirty="0" smtClean="0">
                <a:solidFill>
                  <a:srgbClr val="002060"/>
                </a:solidFill>
                <a:latin typeface="Times New Roman" pitchFamily="18" charset="0"/>
                <a:cs typeface="Times New Roman" pitchFamily="18" charset="0"/>
              </a:rPr>
              <a:t>пражнения, самостоятельная деятельность</a:t>
            </a:r>
          </a:p>
          <a:p>
            <a:pPr eaLnBrk="1" hangingPunct="1">
              <a:buFont typeface="Wingdings" pitchFamily="2" charset="2"/>
              <a:buChar char="ü"/>
              <a:defRPr/>
            </a:pPr>
            <a:r>
              <a:rPr lang="ru-RU" b="1" dirty="0" smtClean="0">
                <a:solidFill>
                  <a:srgbClr val="002060"/>
                </a:solidFill>
                <a:latin typeface="Times New Roman" pitchFamily="18" charset="0"/>
                <a:cs typeface="Times New Roman" pitchFamily="18" charset="0"/>
              </a:rPr>
              <a:t>Рассматривание иллюстраций </a:t>
            </a:r>
          </a:p>
          <a:p>
            <a:pPr eaLnBrk="1" hangingPunct="1">
              <a:buNone/>
              <a:defRPr/>
            </a:pPr>
            <a:r>
              <a:rPr lang="ru-RU" b="1" dirty="0" smtClean="0">
                <a:solidFill>
                  <a:srgbClr val="002060"/>
                </a:solidFill>
                <a:latin typeface="Times New Roman" pitchFamily="18" charset="0"/>
                <a:cs typeface="Times New Roman" pitchFamily="18" charset="0"/>
              </a:rPr>
              <a:t>Чтение художественной литературы, народный фольклор</a:t>
            </a:r>
          </a:p>
          <a:p>
            <a:pPr eaLnBrk="1" hangingPunct="1">
              <a:buFont typeface="Wingdings" pitchFamily="2" charset="2"/>
              <a:buChar char="ü"/>
              <a:defRPr/>
            </a:pPr>
            <a:r>
              <a:rPr lang="ru-RU" b="1" dirty="0" smtClean="0">
                <a:solidFill>
                  <a:srgbClr val="002060"/>
                </a:solidFill>
                <a:latin typeface="Times New Roman" pitchFamily="18" charset="0"/>
                <a:cs typeface="Times New Roman" pitchFamily="18" charset="0"/>
              </a:rPr>
              <a:t>Обсуждение </a:t>
            </a:r>
          </a:p>
          <a:p>
            <a:pPr eaLnBrk="1" hangingPunct="1">
              <a:buFont typeface="Wingdings" pitchFamily="2" charset="2"/>
              <a:buChar char="ü"/>
              <a:defRPr/>
            </a:pPr>
            <a:r>
              <a:rPr lang="ru-RU" b="1" dirty="0" smtClean="0">
                <a:solidFill>
                  <a:srgbClr val="002060"/>
                </a:solidFill>
                <a:latin typeface="Times New Roman" pitchFamily="18" charset="0"/>
                <a:cs typeface="Times New Roman" pitchFamily="18" charset="0"/>
              </a:rPr>
              <a:t>Систематическое напоминание</a:t>
            </a:r>
          </a:p>
          <a:p>
            <a:pPr eaLnBrk="1" hangingPunct="1">
              <a:buFont typeface="Wingdings" pitchFamily="2" charset="2"/>
              <a:buChar char="ü"/>
              <a:defRPr/>
            </a:pPr>
            <a:r>
              <a:rPr lang="ru-RU" b="1" dirty="0" smtClean="0">
                <a:solidFill>
                  <a:srgbClr val="002060"/>
                </a:solidFill>
                <a:latin typeface="Times New Roman" pitchFamily="18" charset="0"/>
                <a:cs typeface="Times New Roman" pitchFamily="18" charset="0"/>
              </a:rPr>
              <a:t>Поощрение </a:t>
            </a:r>
          </a:p>
          <a:p>
            <a:pPr eaLnBrk="1" hangingPunct="1">
              <a:defRPr/>
            </a:pPr>
            <a:endParaRPr lang="ru-RU" dirty="0"/>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Заголовок 1"/>
          <p:cNvSpPr>
            <a:spLocks noGrp="1"/>
          </p:cNvSpPr>
          <p:nvPr>
            <p:ph type="title"/>
          </p:nvPr>
        </p:nvSpPr>
        <p:spPr/>
        <p:txBody>
          <a:bodyPr/>
          <a:lstStyle/>
          <a:p>
            <a:pPr eaLnBrk="1" hangingPunct="1"/>
            <a:r>
              <a:rPr lang="ru-RU" b="1" smtClean="0">
                <a:solidFill>
                  <a:srgbClr val="FFFF00"/>
                </a:solidFill>
                <a:latin typeface="Times New Roman" pitchFamily="18" charset="0"/>
                <a:cs typeface="Times New Roman" pitchFamily="18" charset="0"/>
              </a:rPr>
              <a:t>Взаимодействие  с родителями</a:t>
            </a:r>
          </a:p>
        </p:txBody>
      </p:sp>
      <p:sp>
        <p:nvSpPr>
          <p:cNvPr id="5124" name="Объект 2"/>
          <p:cNvSpPr>
            <a:spLocks noGrp="1"/>
          </p:cNvSpPr>
          <p:nvPr>
            <p:ph idx="1"/>
          </p:nvPr>
        </p:nvSpPr>
        <p:spPr/>
        <p:txBody>
          <a:bodyPr/>
          <a:lstStyle/>
          <a:p>
            <a:pPr eaLnBrk="1" hangingPunct="1">
              <a:buFont typeface="Wingdings" pitchFamily="2" charset="2"/>
              <a:buChar char="v"/>
            </a:pPr>
            <a:r>
              <a:rPr lang="ru-RU" sz="3200" dirty="0" smtClean="0">
                <a:solidFill>
                  <a:srgbClr val="00B050"/>
                </a:solidFill>
                <a:latin typeface="Times New Roman" pitchFamily="18" charset="0"/>
                <a:cs typeface="Times New Roman" pitchFamily="18" charset="0"/>
              </a:rPr>
              <a:t>Индивидуальные беседы</a:t>
            </a:r>
          </a:p>
          <a:p>
            <a:pPr eaLnBrk="1" hangingPunct="1">
              <a:buFont typeface="Wingdings" pitchFamily="2" charset="2"/>
              <a:buChar char="v"/>
            </a:pPr>
            <a:r>
              <a:rPr lang="ru-RU" sz="3200" dirty="0" smtClean="0">
                <a:solidFill>
                  <a:srgbClr val="00B050"/>
                </a:solidFill>
                <a:latin typeface="Times New Roman" pitchFamily="18" charset="0"/>
                <a:cs typeface="Times New Roman" pitchFamily="18" charset="0"/>
              </a:rPr>
              <a:t>Стендовые консультации</a:t>
            </a:r>
          </a:p>
          <a:p>
            <a:pPr eaLnBrk="1" hangingPunct="1">
              <a:buFont typeface="Wingdings" pitchFamily="2" charset="2"/>
              <a:buChar char="v"/>
            </a:pPr>
            <a:r>
              <a:rPr lang="ru-RU" sz="3200" dirty="0" smtClean="0">
                <a:solidFill>
                  <a:srgbClr val="00B050"/>
                </a:solidFill>
                <a:latin typeface="Times New Roman" pitchFamily="18" charset="0"/>
                <a:cs typeface="Times New Roman" pitchFamily="18" charset="0"/>
              </a:rPr>
              <a:t>Родительские собрания</a:t>
            </a:r>
          </a:p>
          <a:p>
            <a:pPr eaLnBrk="1" hangingPunct="1">
              <a:buFont typeface="Wingdings" pitchFamily="2" charset="2"/>
              <a:buChar char="v"/>
            </a:pPr>
            <a:r>
              <a:rPr lang="ru-RU" sz="3200" dirty="0" smtClean="0">
                <a:solidFill>
                  <a:srgbClr val="00B050"/>
                </a:solidFill>
                <a:latin typeface="Times New Roman" pitchFamily="18" charset="0"/>
                <a:cs typeface="Times New Roman" pitchFamily="18" charset="0"/>
              </a:rPr>
              <a:t>Анкеты </a:t>
            </a:r>
          </a:p>
        </p:txBody>
      </p:sp>
      <p:graphicFrame>
        <p:nvGraphicFramePr>
          <p:cNvPr id="31752" name="Object 8"/>
          <p:cNvGraphicFramePr>
            <a:graphicFrameLocks noChangeAspect="1"/>
          </p:cNvGraphicFramePr>
          <p:nvPr/>
        </p:nvGraphicFramePr>
        <p:xfrm>
          <a:off x="2627784" y="3717032"/>
          <a:ext cx="1209675" cy="2765425"/>
        </p:xfrm>
        <a:graphic>
          <a:graphicData uri="http://schemas.openxmlformats.org/presentationml/2006/ole">
            <p:oleObj spid="_x0000_s5122" name="CorelDRAW" r:id="rId3" imgW="925560" imgH="2117880" progId="">
              <p:embed/>
            </p:oleObj>
          </a:graphicData>
        </a:graphic>
      </p:graphicFrame>
      <p:pic>
        <p:nvPicPr>
          <p:cNvPr id="6" name="Picture 6" descr="064PE"/>
          <p:cNvPicPr>
            <a:picLocks noChangeAspect="1" noChangeArrowheads="1"/>
          </p:cNvPicPr>
          <p:nvPr/>
        </p:nvPicPr>
        <p:blipFill>
          <a:blip r:embed="rId4" cstate="print"/>
          <a:srcRect/>
          <a:stretch>
            <a:fillRect/>
          </a:stretch>
        </p:blipFill>
        <p:spPr bwMode="auto">
          <a:xfrm>
            <a:off x="4395788" y="5143500"/>
            <a:ext cx="4341812" cy="1338263"/>
          </a:xfrm>
          <a:prstGeom prst="rect">
            <a:avLst/>
          </a:prstGeom>
          <a:noFill/>
          <a:ln w="9525">
            <a:noFill/>
            <a:miter lim="800000"/>
            <a:headEnd/>
            <a:tailEnd/>
          </a:ln>
        </p:spPr>
      </p:pic>
    </p:spTree>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31752"/>
                                        </p:tgtEl>
                                        <p:attrNameLst>
                                          <p:attrName>style.visibility</p:attrName>
                                        </p:attrNameLst>
                                      </p:cBhvr>
                                      <p:to>
                                        <p:strVal val="visible"/>
                                      </p:to>
                                    </p:set>
                                    <p:anim calcmode="lin" valueType="num">
                                      <p:cBhvr>
                                        <p:cTn id="7" dur="1000" fill="hold"/>
                                        <p:tgtEl>
                                          <p:spTgt spid="31752"/>
                                        </p:tgtEl>
                                        <p:attrNameLst>
                                          <p:attrName>ppt_w</p:attrName>
                                        </p:attrNameLst>
                                      </p:cBhvr>
                                      <p:tavLst>
                                        <p:tav tm="0">
                                          <p:val>
                                            <p:strVal val="#ppt_w*0.70"/>
                                          </p:val>
                                        </p:tav>
                                        <p:tav tm="100000">
                                          <p:val>
                                            <p:strVal val="#ppt_w"/>
                                          </p:val>
                                        </p:tav>
                                      </p:tavLst>
                                    </p:anim>
                                    <p:anim calcmode="lin" valueType="num">
                                      <p:cBhvr>
                                        <p:cTn id="8" dur="1000" fill="hold"/>
                                        <p:tgtEl>
                                          <p:spTgt spid="31752"/>
                                        </p:tgtEl>
                                        <p:attrNameLst>
                                          <p:attrName>ppt_h</p:attrName>
                                        </p:attrNameLst>
                                      </p:cBhvr>
                                      <p:tavLst>
                                        <p:tav tm="0">
                                          <p:val>
                                            <p:strVal val="#ppt_h"/>
                                          </p:val>
                                        </p:tav>
                                        <p:tav tm="100000">
                                          <p:val>
                                            <p:strVal val="#ppt_h"/>
                                          </p:val>
                                        </p:tav>
                                      </p:tavLst>
                                    </p:anim>
                                    <p:animEffect transition="in" filter="fade">
                                      <p:cBhvr>
                                        <p:cTn id="9" dur="1000"/>
                                        <p:tgtEl>
                                          <p:spTgt spid="31752"/>
                                        </p:tgtEl>
                                      </p:cBhvr>
                                    </p:animEffect>
                                  </p:childTnLst>
                                </p:cTn>
                              </p:par>
                            </p:childTnLst>
                          </p:cTn>
                        </p:par>
                        <p:par>
                          <p:cTn id="10" fill="hold">
                            <p:stCondLst>
                              <p:cond delay="1000"/>
                            </p:stCondLst>
                            <p:childTnLst>
                              <p:par>
                                <p:cTn id="11" presetID="9"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ssolve">
                                      <p:cBhvr>
                                        <p:cTn id="1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00034" y="1643050"/>
            <a:ext cx="8186766" cy="928694"/>
          </a:xfrm>
        </p:spPr>
        <p:txBody>
          <a:bodyPr/>
          <a:lstStyle/>
          <a:p>
            <a:pPr algn="l"/>
            <a:r>
              <a:rPr lang="ru-RU" sz="2000" b="1" dirty="0" smtClean="0">
                <a:solidFill>
                  <a:srgbClr val="FF0000"/>
                </a:solidFill>
                <a:latin typeface="Times New Roman" pitchFamily="18" charset="0"/>
                <a:cs typeface="Times New Roman" pitchFamily="18" charset="0"/>
              </a:rPr>
              <a:t>При освоении образовательной области «Здоровье» в разделе «Воспитание культурно-гигиенических навыков», у ребёнка 3-4 лет должны быть сформированы культурно-гигиенические навыки согласно его возрасту:</a:t>
            </a:r>
            <a:r>
              <a:rPr lang="ru-RU" sz="2400" b="1" dirty="0" smtClean="0">
                <a:solidFill>
                  <a:srgbClr val="FF0000"/>
                </a:solidFill>
                <a:latin typeface="Times New Roman" pitchFamily="18" charset="0"/>
                <a:cs typeface="Times New Roman" pitchFamily="18" charset="0"/>
              </a:rPr>
              <a:t/>
            </a:r>
            <a:br>
              <a:rPr lang="ru-RU" sz="2400" b="1" dirty="0" smtClean="0">
                <a:solidFill>
                  <a:srgbClr val="FF0000"/>
                </a:solidFill>
                <a:latin typeface="Times New Roman" pitchFamily="18" charset="0"/>
                <a:cs typeface="Times New Roman" pitchFamily="18" charset="0"/>
              </a:rPr>
            </a:br>
            <a:endParaRPr lang="ru-RU" sz="2400" b="1" dirty="0">
              <a:solidFill>
                <a:srgbClr val="FF0000"/>
              </a:solidFill>
              <a:latin typeface="Times New Roman" pitchFamily="18" charset="0"/>
              <a:cs typeface="Times New Roman" pitchFamily="18" charset="0"/>
            </a:endParaRPr>
          </a:p>
        </p:txBody>
      </p:sp>
      <p:sp>
        <p:nvSpPr>
          <p:cNvPr id="6" name="Содержимое 5"/>
          <p:cNvSpPr>
            <a:spLocks noGrp="1"/>
          </p:cNvSpPr>
          <p:nvPr>
            <p:ph idx="1"/>
          </p:nvPr>
        </p:nvSpPr>
        <p:spPr>
          <a:xfrm>
            <a:off x="1785918" y="2428868"/>
            <a:ext cx="7143800" cy="4214842"/>
          </a:xfrm>
        </p:spPr>
        <p:txBody>
          <a:bodyPr/>
          <a:lstStyle/>
          <a:p>
            <a:pPr marL="0" indent="0">
              <a:spcBef>
                <a:spcPts val="0"/>
              </a:spcBef>
              <a:buFont typeface="Wingdings" pitchFamily="2" charset="2"/>
              <a:buChar char="v"/>
            </a:pPr>
            <a:r>
              <a:rPr lang="ru-RU" sz="2000" b="1" dirty="0" smtClean="0">
                <a:solidFill>
                  <a:srgbClr val="0070C0"/>
                </a:solidFill>
                <a:latin typeface="Times New Roman" pitchFamily="18" charset="0"/>
                <a:cs typeface="Times New Roman" pitchFamily="18" charset="0"/>
              </a:rPr>
              <a:t> ребёнок способен самостоятельно выполнять доступные возрасту гигиенические процедуры и в детском саду и дома;</a:t>
            </a:r>
          </a:p>
          <a:p>
            <a:pPr marL="0" indent="0">
              <a:spcBef>
                <a:spcPts val="0"/>
              </a:spcBef>
              <a:buFont typeface="Wingdings" pitchFamily="2" charset="2"/>
              <a:buChar char="v"/>
            </a:pPr>
            <a:r>
              <a:rPr lang="ru-RU" sz="2000" b="1" dirty="0" smtClean="0">
                <a:solidFill>
                  <a:srgbClr val="0070C0"/>
                </a:solidFill>
                <a:latin typeface="Times New Roman" pitchFamily="18" charset="0"/>
                <a:cs typeface="Times New Roman" pitchFamily="18" charset="0"/>
              </a:rPr>
              <a:t> самостоятельно или после напоминания взрослого соблюдает элементарные правила поведения во время еды, умывания;</a:t>
            </a:r>
          </a:p>
          <a:p>
            <a:pPr marL="0" indent="0">
              <a:spcBef>
                <a:spcPts val="0"/>
              </a:spcBef>
              <a:buFont typeface="Wingdings" pitchFamily="2" charset="2"/>
              <a:buChar char="v"/>
            </a:pPr>
            <a:r>
              <a:rPr lang="ru-RU" sz="2000" b="1" dirty="0" smtClean="0">
                <a:solidFill>
                  <a:srgbClr val="0070C0"/>
                </a:solidFill>
                <a:latin typeface="Times New Roman" pitchFamily="18" charset="0"/>
                <a:cs typeface="Times New Roman" pitchFamily="18" charset="0"/>
              </a:rPr>
              <a:t> имеет элементарные представления о необходимости соблюдения правил гигиены в повседневной жизни в детском саду и дома;</a:t>
            </a:r>
          </a:p>
          <a:p>
            <a:pPr marL="0" indent="0">
              <a:spcBef>
                <a:spcPts val="0"/>
              </a:spcBef>
              <a:buFont typeface="Wingdings" pitchFamily="2" charset="2"/>
              <a:buChar char="v"/>
            </a:pPr>
            <a:r>
              <a:rPr lang="ru-RU" sz="2000" b="1" dirty="0" smtClean="0">
                <a:solidFill>
                  <a:srgbClr val="0070C0"/>
                </a:solidFill>
                <a:latin typeface="Times New Roman" pitchFamily="18" charset="0"/>
                <a:cs typeface="Times New Roman" pitchFamily="18" charset="0"/>
              </a:rPr>
              <a:t> умеет замечать непорядок в одежде и устранять его при небольшой помощи взрослых;</a:t>
            </a:r>
          </a:p>
          <a:p>
            <a:pPr marL="0" indent="0">
              <a:spcBef>
                <a:spcPts val="0"/>
              </a:spcBef>
              <a:buFont typeface="Wingdings" pitchFamily="2" charset="2"/>
              <a:buChar char="v"/>
            </a:pPr>
            <a:r>
              <a:rPr lang="ru-RU" sz="2000" b="1" dirty="0" smtClean="0">
                <a:solidFill>
                  <a:srgbClr val="0070C0"/>
                </a:solidFill>
                <a:latin typeface="Times New Roman" pitchFamily="18" charset="0"/>
                <a:cs typeface="Times New Roman" pitchFamily="18" charset="0"/>
              </a:rPr>
              <a:t> ребёнок с желанием и  интересом принимает участие в играх, направленных на формирование культурно-гигиенических навыков.</a:t>
            </a:r>
          </a:p>
          <a:p>
            <a:endParaRPr lang="ru-RU" sz="2000" b="1" dirty="0">
              <a:latin typeface="Times New Roman" pitchFamily="18" charset="0"/>
              <a:cs typeface="Times New Roman" pitchFamily="18" charset="0"/>
            </a:endParaRPr>
          </a:p>
        </p:txBody>
      </p:sp>
    </p:spTree>
  </p:cSld>
  <p:clrMapOvr>
    <a:masterClrMapping/>
  </p:clrMapOvr>
  <p:transition spd="slow">
    <p:split orient="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hangingPunct="1">
              <a:defRPr/>
            </a:pPr>
            <a:r>
              <a:rPr lang="ru-RU" b="1" dirty="0" smtClean="0">
                <a:solidFill>
                  <a:srgbClr val="FF0000"/>
                </a:solidFill>
                <a:latin typeface="Times New Roman" pitchFamily="18" charset="0"/>
                <a:cs typeface="Times New Roman" pitchFamily="18" charset="0"/>
              </a:rPr>
              <a:t>                                Формирование </a:t>
            </a:r>
            <a:br>
              <a:rPr lang="ru-RU" b="1" dirty="0" smtClean="0">
                <a:solidFill>
                  <a:srgbClr val="FF0000"/>
                </a:solidFill>
                <a:latin typeface="Times New Roman" pitchFamily="18" charset="0"/>
                <a:cs typeface="Times New Roman" pitchFamily="18" charset="0"/>
              </a:rPr>
            </a:br>
            <a:r>
              <a:rPr lang="ru-RU" b="1" dirty="0" smtClean="0">
                <a:solidFill>
                  <a:srgbClr val="FF0000"/>
                </a:solidFill>
                <a:latin typeface="Times New Roman" pitchFamily="18" charset="0"/>
                <a:cs typeface="Times New Roman" pitchFamily="18" charset="0"/>
              </a:rPr>
              <a:t>                             КГН</a:t>
            </a:r>
            <a:endParaRPr lang="ru-RU" b="1" dirty="0">
              <a:solidFill>
                <a:srgbClr val="FF0000"/>
              </a:solidFill>
              <a:latin typeface="Times New Roman" pitchFamily="18" charset="0"/>
              <a:cs typeface="Times New Roman" pitchFamily="18" charset="0"/>
            </a:endParaRPr>
          </a:p>
        </p:txBody>
      </p:sp>
      <p:sp>
        <p:nvSpPr>
          <p:cNvPr id="21506" name="Содержимое 5"/>
          <p:cNvSpPr>
            <a:spLocks noGrp="1"/>
          </p:cNvSpPr>
          <p:nvPr>
            <p:ph idx="1"/>
          </p:nvPr>
        </p:nvSpPr>
        <p:spPr/>
        <p:txBody>
          <a:bodyPr/>
          <a:lstStyle/>
          <a:p>
            <a:pPr eaLnBrk="1" hangingPunct="1">
              <a:buFont typeface="Wingdings" pitchFamily="2" charset="2"/>
              <a:buChar char="v"/>
            </a:pPr>
            <a:r>
              <a:rPr lang="ru-RU" sz="2000" b="1" dirty="0" smtClean="0">
                <a:solidFill>
                  <a:srgbClr val="0070C0"/>
                </a:solidFill>
                <a:latin typeface="Times New Roman" pitchFamily="18" charset="0"/>
                <a:cs typeface="Times New Roman" pitchFamily="18" charset="0"/>
              </a:rPr>
              <a:t>Режимные моменты:</a:t>
            </a:r>
          </a:p>
          <a:p>
            <a:pPr eaLnBrk="1" hangingPunct="1">
              <a:buFont typeface="Wingdings" pitchFamily="2" charset="2"/>
              <a:buChar char="v"/>
            </a:pPr>
            <a:r>
              <a:rPr lang="ru-RU" sz="2000" b="1" dirty="0" smtClean="0">
                <a:solidFill>
                  <a:srgbClr val="0070C0"/>
                </a:solidFill>
                <a:latin typeface="Times New Roman" pitchFamily="18" charset="0"/>
                <a:cs typeface="Times New Roman" pitchFamily="18" charset="0"/>
              </a:rPr>
              <a:t>прием детей, прием пищи,  прогулка, сон, закаливающие и гигиенические мероприятия.</a:t>
            </a:r>
          </a:p>
          <a:p>
            <a:pPr eaLnBrk="1" hangingPunct="1">
              <a:buFont typeface="Wingdings" pitchFamily="2" charset="2"/>
              <a:buChar char="v"/>
            </a:pPr>
            <a:r>
              <a:rPr lang="ru-RU" sz="2000" b="1" dirty="0" smtClean="0">
                <a:solidFill>
                  <a:srgbClr val="0070C0"/>
                </a:solidFill>
                <a:latin typeface="Times New Roman" pitchFamily="18" charset="0"/>
                <a:cs typeface="Times New Roman" pitchFamily="18" charset="0"/>
              </a:rPr>
              <a:t>Непосредственно  образовательная деятельность</a:t>
            </a:r>
          </a:p>
          <a:p>
            <a:pPr eaLnBrk="1" hangingPunct="1">
              <a:buFont typeface="Wingdings" pitchFamily="2" charset="2"/>
              <a:buChar char="v"/>
            </a:pPr>
            <a:r>
              <a:rPr lang="ru-RU" sz="2000" b="1" dirty="0" smtClean="0">
                <a:solidFill>
                  <a:srgbClr val="0070C0"/>
                </a:solidFill>
                <a:latin typeface="Times New Roman" pitchFamily="18" charset="0"/>
                <a:cs typeface="Times New Roman" pitchFamily="18" charset="0"/>
              </a:rPr>
              <a:t>Работа с родителями:</a:t>
            </a:r>
          </a:p>
          <a:p>
            <a:pPr eaLnBrk="1" hangingPunct="1">
              <a:buFont typeface="Wingdings" pitchFamily="2" charset="2"/>
              <a:buChar char="v"/>
            </a:pPr>
            <a:r>
              <a:rPr lang="ru-RU" sz="2000" b="1" dirty="0" smtClean="0">
                <a:solidFill>
                  <a:srgbClr val="0070C0"/>
                </a:solidFill>
                <a:latin typeface="Times New Roman" pitchFamily="18" charset="0"/>
                <a:cs typeface="Times New Roman" pitchFamily="18" charset="0"/>
              </a:rPr>
              <a:t>консультации, беседы, папки – передвижки, развлечения, анкеты.</a:t>
            </a:r>
          </a:p>
          <a:p>
            <a:pPr eaLnBrk="1" hangingPunct="1">
              <a:buFont typeface="Wingdings" pitchFamily="2" charset="2"/>
              <a:buChar char="v"/>
            </a:pPr>
            <a:r>
              <a:rPr lang="ru-RU" sz="2000" b="1" dirty="0" smtClean="0">
                <a:solidFill>
                  <a:srgbClr val="0070C0"/>
                </a:solidFill>
                <a:latin typeface="Times New Roman" pitchFamily="18" charset="0"/>
                <a:cs typeface="Times New Roman" pitchFamily="18" charset="0"/>
              </a:rPr>
              <a:t>Игровые ситуации:</a:t>
            </a:r>
          </a:p>
          <a:p>
            <a:pPr eaLnBrk="1" hangingPunct="1">
              <a:buFont typeface="Wingdings" pitchFamily="2" charset="2"/>
              <a:buChar char="v"/>
            </a:pPr>
            <a:r>
              <a:rPr lang="ru-RU" sz="2000" b="1" dirty="0" smtClean="0">
                <a:solidFill>
                  <a:srgbClr val="0070C0"/>
                </a:solidFill>
                <a:latin typeface="Times New Roman" pitchFamily="18" charset="0"/>
                <a:cs typeface="Times New Roman" pitchFamily="18" charset="0"/>
              </a:rPr>
              <a:t>сюжетно – ролевые, дидактические и словесные игры.</a:t>
            </a:r>
          </a:p>
          <a:p>
            <a:pPr eaLnBrk="1" hangingPunct="1"/>
            <a:endParaRPr lang="ru-RU" dirty="0" smtClean="0"/>
          </a:p>
        </p:txBody>
      </p:sp>
    </p:spTree>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p:txBody>
          <a:bodyPr/>
          <a:lstStyle/>
          <a:p>
            <a:pPr eaLnBrk="1" hangingPunct="1"/>
            <a:r>
              <a:rPr lang="ru-RU" b="1" smtClean="0">
                <a:solidFill>
                  <a:srgbClr val="FF0000"/>
                </a:solidFill>
                <a:latin typeface="Times New Roman" pitchFamily="18" charset="0"/>
                <a:cs typeface="Times New Roman" pitchFamily="18" charset="0"/>
              </a:rPr>
              <a:t>Гигиенические навыки по соблюдению чистоты тела </a:t>
            </a:r>
          </a:p>
        </p:txBody>
      </p:sp>
      <p:sp>
        <p:nvSpPr>
          <p:cNvPr id="6" name="Содержимое 5"/>
          <p:cNvSpPr>
            <a:spLocks noGrp="1"/>
          </p:cNvSpPr>
          <p:nvPr>
            <p:ph idx="1"/>
          </p:nvPr>
        </p:nvSpPr>
        <p:spPr/>
        <p:txBody>
          <a:bodyPr/>
          <a:lstStyle/>
          <a:p>
            <a:pPr marL="0" indent="0" eaLnBrk="1" hangingPunct="1">
              <a:spcBef>
                <a:spcPts val="0"/>
              </a:spcBef>
              <a:buFont typeface="Arial" charset="0"/>
              <a:buNone/>
              <a:defRPr/>
            </a:pPr>
            <a:r>
              <a:rPr lang="ru-RU" b="1" dirty="0" smtClean="0">
                <a:solidFill>
                  <a:srgbClr val="0070C0"/>
                </a:solidFill>
                <a:latin typeface="Times New Roman" pitchFamily="18" charset="0"/>
                <a:cs typeface="Times New Roman" pitchFamily="18" charset="0"/>
              </a:rPr>
              <a:t>Все сведения по гигиене прививаются детям в повседневной жизни в процессе разнообразных видов деятельности, в каждом компоненте режима можно найти благоприятный момент для воспитания КГН.</a:t>
            </a:r>
          </a:p>
          <a:p>
            <a:pPr eaLnBrk="1" hangingPunct="1">
              <a:buFont typeface="Arial" charset="0"/>
              <a:buNone/>
              <a:defRPr/>
            </a:pPr>
            <a:endParaRPr lang="ru-RU" dirty="0"/>
          </a:p>
        </p:txBody>
      </p:sp>
    </p:spTree>
  </p:cSld>
  <p:clrMapOvr>
    <a:masterClrMapping/>
  </p:clrMapOvr>
  <p:transition spd="slow">
    <p:pull dir="lu"/>
  </p:transition>
  <p:timing>
    <p:tnLst>
      <p:par>
        <p:cTn id="1" dur="indefinite" restart="never" nodeType="tmRoot"/>
      </p:par>
    </p:tnLst>
  </p:timing>
</p:sld>
</file>

<file path=ppt/theme/theme1.xml><?xml version="1.0" encoding="utf-8"?>
<a:theme xmlns:a="http://schemas.openxmlformats.org/drawingml/2006/main" name="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Тема1</Template>
  <TotalTime>1079</TotalTime>
  <Words>555</Words>
  <Application>Microsoft Office PowerPoint</Application>
  <PresentationFormat>Экран (4:3)</PresentationFormat>
  <Paragraphs>61</Paragraphs>
  <Slides>16</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16</vt:i4>
      </vt:variant>
    </vt:vector>
  </HeadingPairs>
  <TitlesOfParts>
    <vt:vector size="18" baseType="lpstr">
      <vt:lpstr>Тема1</vt:lpstr>
      <vt:lpstr>CorelDRAW</vt:lpstr>
      <vt:lpstr>Развитие навыков  самообслуживания и самостоятельности  у детей    младшего дошкольного возраста  </vt:lpstr>
      <vt:lpstr>    </vt:lpstr>
      <vt:lpstr>                                   Задачи</vt:lpstr>
      <vt:lpstr>                 Принципы </vt:lpstr>
      <vt:lpstr>Методы </vt:lpstr>
      <vt:lpstr>Взаимодействие  с родителями</vt:lpstr>
      <vt:lpstr>При освоении образовательной области «Здоровье» в разделе «Воспитание культурно-гигиенических навыков», у ребёнка 3-4 лет должны быть сформированы культурно-гигиенические навыки согласно его возрасту: </vt:lpstr>
      <vt:lpstr>                                Формирование                               КГН</vt:lpstr>
      <vt:lpstr>Гигиенические навыки по соблюдению чистоты тела </vt:lpstr>
      <vt:lpstr>                              Культура еды</vt:lpstr>
      <vt:lpstr>                                          Формирование                            навыков самообслуживания</vt:lpstr>
      <vt:lpstr>                    Самообслуживание</vt:lpstr>
      <vt:lpstr>Предметно-развивающая среда</vt:lpstr>
      <vt:lpstr>Прогнозируемый результат</vt:lpstr>
      <vt:lpstr>Слайд 15</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Требования к сформированности культурно-гигиенических навыков у детей разных возрастных групп.</dc:title>
  <dc:creator>dns</dc:creator>
  <cp:lastModifiedBy>Виктор</cp:lastModifiedBy>
  <cp:revision>87</cp:revision>
  <dcterms:created xsi:type="dcterms:W3CDTF">2013-06-09T14:21:07Z</dcterms:created>
  <dcterms:modified xsi:type="dcterms:W3CDTF">2015-10-08T18:15:20Z</dcterms:modified>
</cp:coreProperties>
</file>