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8" r:id="rId3"/>
    <p:sldId id="289" r:id="rId4"/>
    <p:sldId id="270" r:id="rId5"/>
    <p:sldId id="274" r:id="rId6"/>
    <p:sldId id="273" r:id="rId7"/>
    <p:sldId id="292" r:id="rId8"/>
    <p:sldId id="290" r:id="rId9"/>
    <p:sldId id="260" r:id="rId10"/>
    <p:sldId id="280" r:id="rId11"/>
    <p:sldId id="293" r:id="rId12"/>
    <p:sldId id="291" r:id="rId13"/>
    <p:sldId id="294" r:id="rId14"/>
    <p:sldId id="277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94CE1-9653-47AB-916B-BB7376D4C4E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3C5DD-D3FE-409D-8AA7-108EC238D01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dirty="0" smtClean="0">
              <a:solidFill>
                <a:srgbClr val="003300"/>
              </a:solidFill>
            </a:rPr>
            <a:t>Упражнения </a:t>
          </a:r>
          <a:endParaRPr lang="ru-RU" dirty="0">
            <a:solidFill>
              <a:srgbClr val="003300"/>
            </a:solidFill>
          </a:endParaRPr>
        </a:p>
      </dgm:t>
    </dgm:pt>
    <dgm:pt modelId="{E277E29D-738E-4DEB-B14B-8A265738DC59}" type="parTrans" cxnId="{AA91BF83-D817-49C7-8415-F1C2144F08AD}">
      <dgm:prSet/>
      <dgm:spPr/>
      <dgm:t>
        <a:bodyPr/>
        <a:lstStyle/>
        <a:p>
          <a:endParaRPr lang="ru-RU"/>
        </a:p>
      </dgm:t>
    </dgm:pt>
    <dgm:pt modelId="{D9106BB2-0B85-4D86-9389-9BCAE810CF3A}" type="sibTrans" cxnId="{AA91BF83-D817-49C7-8415-F1C2144F08AD}">
      <dgm:prSet/>
      <dgm:spPr/>
      <dgm:t>
        <a:bodyPr/>
        <a:lstStyle/>
        <a:p>
          <a:endParaRPr lang="ru-RU"/>
        </a:p>
      </dgm:t>
    </dgm:pt>
    <dgm:pt modelId="{EB644EDC-AAE9-4596-9E7D-CFCC32E2D892}">
      <dgm:prSet phldrT="[Текст]" custT="1"/>
      <dgm:spPr>
        <a:solidFill>
          <a:srgbClr val="FFFF00"/>
        </a:solidFill>
        <a:scene3d>
          <a:camera prst="orthographicFront"/>
          <a:lightRig rig="flat" dir="tl">
            <a:rot lat="0" lon="0" rev="6600000"/>
          </a:lightRig>
        </a:scene3d>
        <a:sp3d>
          <a:bevelT/>
        </a:sp3d>
      </dgm:spPr>
      <dgm:t>
        <a:bodyPr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«Подбери определения»</a:t>
          </a:r>
          <a:endParaRPr lang="ru-RU" sz="1800" b="1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8DEFC06-B4E3-4788-AEAE-B20886238DF5}" type="parTrans" cxnId="{7DC04957-9EB9-4B4C-96AD-22351E284F18}">
      <dgm:prSet/>
      <dgm:spPr/>
      <dgm:t>
        <a:bodyPr/>
        <a:lstStyle/>
        <a:p>
          <a:endParaRPr lang="ru-RU"/>
        </a:p>
      </dgm:t>
    </dgm:pt>
    <dgm:pt modelId="{33A44386-3847-4A20-8BB6-2BDFFFBFD2FE}" type="sibTrans" cxnId="{7DC04957-9EB9-4B4C-96AD-22351E284F18}">
      <dgm:prSet/>
      <dgm:spPr/>
      <dgm:t>
        <a:bodyPr/>
        <a:lstStyle/>
        <a:p>
          <a:endParaRPr lang="ru-RU" dirty="0"/>
        </a:p>
      </dgm:t>
    </dgm:pt>
    <dgm:pt modelId="{EB3EE835-D38A-4836-BF47-7C6E63D6A74E}">
      <dgm:prSet phldrT="[Текст]" custT="1"/>
      <dgm:spPr>
        <a:solidFill>
          <a:srgbClr val="FFFF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000" b="1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«Кто что делает?» </a:t>
          </a:r>
          <a:endParaRPr lang="ru-RU" sz="2000" b="1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70C647E-E09A-4A61-A107-2468B81D6BD8}" type="parTrans" cxnId="{EFB9F0B3-AA82-4819-BDFE-37B12D8F772C}">
      <dgm:prSet/>
      <dgm:spPr/>
      <dgm:t>
        <a:bodyPr/>
        <a:lstStyle/>
        <a:p>
          <a:endParaRPr lang="ru-RU"/>
        </a:p>
      </dgm:t>
    </dgm:pt>
    <dgm:pt modelId="{4BA88E17-F88B-402B-BD17-C860C1CB6D60}" type="sibTrans" cxnId="{EFB9F0B3-AA82-4819-BDFE-37B12D8F772C}">
      <dgm:prSet/>
      <dgm:spPr/>
      <dgm:t>
        <a:bodyPr/>
        <a:lstStyle/>
        <a:p>
          <a:endParaRPr lang="ru-RU" dirty="0"/>
        </a:p>
      </dgm:t>
    </dgm:pt>
    <dgm:pt modelId="{3BC55C2A-C072-4406-A556-C5C7050C9AB2}">
      <dgm:prSet phldrT="[Текст]" custT="1"/>
      <dgm:spPr>
        <a:solidFill>
          <a:srgbClr val="FFFF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000" b="1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«Что чем делают»</a:t>
          </a:r>
          <a:endParaRPr lang="ru-RU" sz="2000" b="1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C1CA690-8A1A-4B21-90D7-0BCB033EF245}" type="parTrans" cxnId="{B74A78B4-6D72-4CFC-BC24-2DA7D7141B80}">
      <dgm:prSet/>
      <dgm:spPr/>
      <dgm:t>
        <a:bodyPr/>
        <a:lstStyle/>
        <a:p>
          <a:endParaRPr lang="ru-RU"/>
        </a:p>
      </dgm:t>
    </dgm:pt>
    <dgm:pt modelId="{F29F4300-5993-4DC1-9867-F6E02F1C80BB}" type="sibTrans" cxnId="{B74A78B4-6D72-4CFC-BC24-2DA7D7141B80}">
      <dgm:prSet/>
      <dgm:spPr/>
      <dgm:t>
        <a:bodyPr/>
        <a:lstStyle/>
        <a:p>
          <a:endParaRPr lang="ru-RU" dirty="0"/>
        </a:p>
      </dgm:t>
    </dgm:pt>
    <dgm:pt modelId="{018223AA-79A3-4499-9456-0FDA0D36AA47}">
      <dgm:prSet phldrT="[Текст]" custT="1"/>
      <dgm:spPr>
        <a:solidFill>
          <a:srgbClr val="FFFF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«Узнай предмет по определению»</a:t>
          </a:r>
          <a:endParaRPr lang="ru-RU" sz="1800" b="1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A8CC7FC-C257-422E-8CDE-DA96F4BDB5CC}" type="parTrans" cxnId="{DF701BA7-460D-475A-A554-D47870568108}">
      <dgm:prSet/>
      <dgm:spPr/>
      <dgm:t>
        <a:bodyPr/>
        <a:lstStyle/>
        <a:p>
          <a:endParaRPr lang="ru-RU"/>
        </a:p>
      </dgm:t>
    </dgm:pt>
    <dgm:pt modelId="{E6AD788A-E362-44C5-8BE5-8F4CC07A2D1B}" type="sibTrans" cxnId="{DF701BA7-460D-475A-A554-D47870568108}">
      <dgm:prSet/>
      <dgm:spPr/>
      <dgm:t>
        <a:bodyPr/>
        <a:lstStyle/>
        <a:p>
          <a:endParaRPr lang="ru-RU" dirty="0"/>
        </a:p>
      </dgm:t>
    </dgm:pt>
    <dgm:pt modelId="{66947D11-737A-454E-9EDA-E65B8C79F5FA}" type="pres">
      <dgm:prSet presAssocID="{64694CE1-9653-47AB-916B-BB7376D4C4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08461-92AF-4A37-AB53-DE1FD7388ABC}" type="pres">
      <dgm:prSet presAssocID="{5A83C5DD-D3FE-409D-8AA7-108EC238D015}" presName="centerShape" presStyleLbl="node0" presStyleIdx="0" presStyleCnt="1" custScaleX="102738" custScaleY="69018"/>
      <dgm:spPr/>
      <dgm:t>
        <a:bodyPr/>
        <a:lstStyle/>
        <a:p>
          <a:endParaRPr lang="ru-RU"/>
        </a:p>
      </dgm:t>
    </dgm:pt>
    <dgm:pt modelId="{246D9BB5-0248-41F9-98A1-566549E8ECB2}" type="pres">
      <dgm:prSet presAssocID="{EB644EDC-AAE9-4596-9E7D-CFCC32E2D892}" presName="node" presStyleLbl="node1" presStyleIdx="0" presStyleCnt="4" custScaleX="213440" custScaleY="111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DF7DC-6B0C-4D01-9EE3-BDB0714B0FC0}" type="pres">
      <dgm:prSet presAssocID="{EB644EDC-AAE9-4596-9E7D-CFCC32E2D892}" presName="dummy" presStyleCnt="0"/>
      <dgm:spPr/>
    </dgm:pt>
    <dgm:pt modelId="{5767252F-1A7A-44B4-9D06-CF4B56C4E8A7}" type="pres">
      <dgm:prSet presAssocID="{33A44386-3847-4A20-8BB6-2BDFFFBFD2F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2FD2BA3-FF25-4C2B-8E50-9178BC1E1995}" type="pres">
      <dgm:prSet presAssocID="{EB3EE835-D38A-4836-BF47-7C6E63D6A74E}" presName="node" presStyleLbl="node1" presStyleIdx="1" presStyleCnt="4" custScaleX="197851" custRadScaleRad="117492" custRadScaleInc="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0AA57-176A-409D-B730-5C67345A2BB3}" type="pres">
      <dgm:prSet presAssocID="{EB3EE835-D38A-4836-BF47-7C6E63D6A74E}" presName="dummy" presStyleCnt="0"/>
      <dgm:spPr/>
    </dgm:pt>
    <dgm:pt modelId="{0141DB00-B80F-429B-848E-D9153587233D}" type="pres">
      <dgm:prSet presAssocID="{4BA88E17-F88B-402B-BD17-C860C1CB6D6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C6A3FD0-E4CF-4C88-8FE4-506DE3D07920}" type="pres">
      <dgm:prSet presAssocID="{3BC55C2A-C072-4406-A556-C5C7050C9AB2}" presName="node" presStyleLbl="node1" presStyleIdx="2" presStyleCnt="4" custScaleX="198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0D3C6-DD1C-4BEB-9F00-E2E7704FBE4F}" type="pres">
      <dgm:prSet presAssocID="{3BC55C2A-C072-4406-A556-C5C7050C9AB2}" presName="dummy" presStyleCnt="0"/>
      <dgm:spPr/>
    </dgm:pt>
    <dgm:pt modelId="{A488F480-334F-4B4A-848C-CFFBCE00A078}" type="pres">
      <dgm:prSet presAssocID="{F29F4300-5993-4DC1-9867-F6E02F1C80B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08C4DB7-DCD6-4156-A5F6-124CF0C7AD97}" type="pres">
      <dgm:prSet presAssocID="{018223AA-79A3-4499-9456-0FDA0D36AA47}" presName="node" presStyleLbl="node1" presStyleIdx="3" presStyleCnt="4" custScaleX="206088" custScaleY="132322" custRadScaleRad="117357" custRadScaleInc="-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95D92-324F-4D30-81DE-4A02C8D6DD6A}" type="pres">
      <dgm:prSet presAssocID="{018223AA-79A3-4499-9456-0FDA0D36AA47}" presName="dummy" presStyleCnt="0"/>
      <dgm:spPr/>
    </dgm:pt>
    <dgm:pt modelId="{5C502FF4-D1B1-4A26-90BA-97A098C373FF}" type="pres">
      <dgm:prSet presAssocID="{E6AD788A-E362-44C5-8BE5-8F4CC07A2D1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DC04957-9EB9-4B4C-96AD-22351E284F18}" srcId="{5A83C5DD-D3FE-409D-8AA7-108EC238D015}" destId="{EB644EDC-AAE9-4596-9E7D-CFCC32E2D892}" srcOrd="0" destOrd="0" parTransId="{E8DEFC06-B4E3-4788-AEAE-B20886238DF5}" sibTransId="{33A44386-3847-4A20-8BB6-2BDFFFBFD2FE}"/>
    <dgm:cxn modelId="{77D9B71F-8D39-4507-90C0-C2188033BE4B}" type="presOf" srcId="{4BA88E17-F88B-402B-BD17-C860C1CB6D60}" destId="{0141DB00-B80F-429B-848E-D9153587233D}" srcOrd="0" destOrd="0" presId="urn:microsoft.com/office/officeart/2005/8/layout/radial6"/>
    <dgm:cxn modelId="{71071B3A-127F-4616-A84B-8A3E218D2930}" type="presOf" srcId="{3BC55C2A-C072-4406-A556-C5C7050C9AB2}" destId="{0C6A3FD0-E4CF-4C88-8FE4-506DE3D07920}" srcOrd="0" destOrd="0" presId="urn:microsoft.com/office/officeart/2005/8/layout/radial6"/>
    <dgm:cxn modelId="{F2EA4F49-7BF2-43E2-AB55-78A4AB74148D}" type="presOf" srcId="{33A44386-3847-4A20-8BB6-2BDFFFBFD2FE}" destId="{5767252F-1A7A-44B4-9D06-CF4B56C4E8A7}" srcOrd="0" destOrd="0" presId="urn:microsoft.com/office/officeart/2005/8/layout/radial6"/>
    <dgm:cxn modelId="{D77A8631-A25F-4C35-A102-EC938ED7461E}" type="presOf" srcId="{64694CE1-9653-47AB-916B-BB7376D4C4EB}" destId="{66947D11-737A-454E-9EDA-E65B8C79F5FA}" srcOrd="0" destOrd="0" presId="urn:microsoft.com/office/officeart/2005/8/layout/radial6"/>
    <dgm:cxn modelId="{EFB9F0B3-AA82-4819-BDFE-37B12D8F772C}" srcId="{5A83C5DD-D3FE-409D-8AA7-108EC238D015}" destId="{EB3EE835-D38A-4836-BF47-7C6E63D6A74E}" srcOrd="1" destOrd="0" parTransId="{F70C647E-E09A-4A61-A107-2468B81D6BD8}" sibTransId="{4BA88E17-F88B-402B-BD17-C860C1CB6D60}"/>
    <dgm:cxn modelId="{6D48819C-B924-49C5-AE2D-E5909E84369E}" type="presOf" srcId="{5A83C5DD-D3FE-409D-8AA7-108EC238D015}" destId="{40308461-92AF-4A37-AB53-DE1FD7388ABC}" srcOrd="0" destOrd="0" presId="urn:microsoft.com/office/officeart/2005/8/layout/radial6"/>
    <dgm:cxn modelId="{B74A78B4-6D72-4CFC-BC24-2DA7D7141B80}" srcId="{5A83C5DD-D3FE-409D-8AA7-108EC238D015}" destId="{3BC55C2A-C072-4406-A556-C5C7050C9AB2}" srcOrd="2" destOrd="0" parTransId="{2C1CA690-8A1A-4B21-90D7-0BCB033EF245}" sibTransId="{F29F4300-5993-4DC1-9867-F6E02F1C80BB}"/>
    <dgm:cxn modelId="{CEB000A0-1831-4898-9585-AA5441536800}" type="presOf" srcId="{F29F4300-5993-4DC1-9867-F6E02F1C80BB}" destId="{A488F480-334F-4B4A-848C-CFFBCE00A078}" srcOrd="0" destOrd="0" presId="urn:microsoft.com/office/officeart/2005/8/layout/radial6"/>
    <dgm:cxn modelId="{2BDA8708-F4E9-4018-A9AE-3E98E83791E4}" type="presOf" srcId="{E6AD788A-E362-44C5-8BE5-8F4CC07A2D1B}" destId="{5C502FF4-D1B1-4A26-90BA-97A098C373FF}" srcOrd="0" destOrd="0" presId="urn:microsoft.com/office/officeart/2005/8/layout/radial6"/>
    <dgm:cxn modelId="{10037569-0162-4AFD-8660-F3994EA70F7C}" type="presOf" srcId="{018223AA-79A3-4499-9456-0FDA0D36AA47}" destId="{E08C4DB7-DCD6-4156-A5F6-124CF0C7AD97}" srcOrd="0" destOrd="0" presId="urn:microsoft.com/office/officeart/2005/8/layout/radial6"/>
    <dgm:cxn modelId="{19A8FF7B-9553-44B9-A8A5-34975DFA719D}" type="presOf" srcId="{EB3EE835-D38A-4836-BF47-7C6E63D6A74E}" destId="{B2FD2BA3-FF25-4C2B-8E50-9178BC1E1995}" srcOrd="0" destOrd="0" presId="urn:microsoft.com/office/officeart/2005/8/layout/radial6"/>
    <dgm:cxn modelId="{AA91BF83-D817-49C7-8415-F1C2144F08AD}" srcId="{64694CE1-9653-47AB-916B-BB7376D4C4EB}" destId="{5A83C5DD-D3FE-409D-8AA7-108EC238D015}" srcOrd="0" destOrd="0" parTransId="{E277E29D-738E-4DEB-B14B-8A265738DC59}" sibTransId="{D9106BB2-0B85-4D86-9389-9BCAE810CF3A}"/>
    <dgm:cxn modelId="{DF701BA7-460D-475A-A554-D47870568108}" srcId="{5A83C5DD-D3FE-409D-8AA7-108EC238D015}" destId="{018223AA-79A3-4499-9456-0FDA0D36AA47}" srcOrd="3" destOrd="0" parTransId="{0A8CC7FC-C257-422E-8CDE-DA96F4BDB5CC}" sibTransId="{E6AD788A-E362-44C5-8BE5-8F4CC07A2D1B}"/>
    <dgm:cxn modelId="{0AFBA96B-9CE6-45AF-86B0-EFED69B2FE18}" type="presOf" srcId="{EB644EDC-AAE9-4596-9E7D-CFCC32E2D892}" destId="{246D9BB5-0248-41F9-98A1-566549E8ECB2}" srcOrd="0" destOrd="0" presId="urn:microsoft.com/office/officeart/2005/8/layout/radial6"/>
    <dgm:cxn modelId="{3B79AA78-99E8-4A87-A4E1-95B84D70C890}" type="presParOf" srcId="{66947D11-737A-454E-9EDA-E65B8C79F5FA}" destId="{40308461-92AF-4A37-AB53-DE1FD7388ABC}" srcOrd="0" destOrd="0" presId="urn:microsoft.com/office/officeart/2005/8/layout/radial6"/>
    <dgm:cxn modelId="{B2F3FDAC-CC92-4267-ABE6-FF47519189C3}" type="presParOf" srcId="{66947D11-737A-454E-9EDA-E65B8C79F5FA}" destId="{246D9BB5-0248-41F9-98A1-566549E8ECB2}" srcOrd="1" destOrd="0" presId="urn:microsoft.com/office/officeart/2005/8/layout/radial6"/>
    <dgm:cxn modelId="{BE97A707-DD2B-4BC9-AB85-C3272579BCFE}" type="presParOf" srcId="{66947D11-737A-454E-9EDA-E65B8C79F5FA}" destId="{D34DF7DC-6B0C-4D01-9EE3-BDB0714B0FC0}" srcOrd="2" destOrd="0" presId="urn:microsoft.com/office/officeart/2005/8/layout/radial6"/>
    <dgm:cxn modelId="{2A0C3DF5-A967-40A5-A4EC-B5E9284B67AB}" type="presParOf" srcId="{66947D11-737A-454E-9EDA-E65B8C79F5FA}" destId="{5767252F-1A7A-44B4-9D06-CF4B56C4E8A7}" srcOrd="3" destOrd="0" presId="urn:microsoft.com/office/officeart/2005/8/layout/radial6"/>
    <dgm:cxn modelId="{D2AA4A56-E68E-481D-9BAB-61707A0AF0FE}" type="presParOf" srcId="{66947D11-737A-454E-9EDA-E65B8C79F5FA}" destId="{B2FD2BA3-FF25-4C2B-8E50-9178BC1E1995}" srcOrd="4" destOrd="0" presId="urn:microsoft.com/office/officeart/2005/8/layout/radial6"/>
    <dgm:cxn modelId="{1F284C1D-C552-4996-B178-C11459187077}" type="presParOf" srcId="{66947D11-737A-454E-9EDA-E65B8C79F5FA}" destId="{95E0AA57-176A-409D-B730-5C67345A2BB3}" srcOrd="5" destOrd="0" presId="urn:microsoft.com/office/officeart/2005/8/layout/radial6"/>
    <dgm:cxn modelId="{8FB803B0-561C-4D1F-8F20-3AEA051F2CF0}" type="presParOf" srcId="{66947D11-737A-454E-9EDA-E65B8C79F5FA}" destId="{0141DB00-B80F-429B-848E-D9153587233D}" srcOrd="6" destOrd="0" presId="urn:microsoft.com/office/officeart/2005/8/layout/radial6"/>
    <dgm:cxn modelId="{B0127265-26DB-431F-9C3E-D266F1F67B57}" type="presParOf" srcId="{66947D11-737A-454E-9EDA-E65B8C79F5FA}" destId="{0C6A3FD0-E4CF-4C88-8FE4-506DE3D07920}" srcOrd="7" destOrd="0" presId="urn:microsoft.com/office/officeart/2005/8/layout/radial6"/>
    <dgm:cxn modelId="{9D9FF685-7463-4EA7-93A8-0EA19B256FD0}" type="presParOf" srcId="{66947D11-737A-454E-9EDA-E65B8C79F5FA}" destId="{0080D3C6-DD1C-4BEB-9F00-E2E7704FBE4F}" srcOrd="8" destOrd="0" presId="urn:microsoft.com/office/officeart/2005/8/layout/radial6"/>
    <dgm:cxn modelId="{6418B514-2496-42F9-B954-D9DFC9CCE25C}" type="presParOf" srcId="{66947D11-737A-454E-9EDA-E65B8C79F5FA}" destId="{A488F480-334F-4B4A-848C-CFFBCE00A078}" srcOrd="9" destOrd="0" presId="urn:microsoft.com/office/officeart/2005/8/layout/radial6"/>
    <dgm:cxn modelId="{FDF5BF7F-B878-409D-8A23-24A81BFCC133}" type="presParOf" srcId="{66947D11-737A-454E-9EDA-E65B8C79F5FA}" destId="{E08C4DB7-DCD6-4156-A5F6-124CF0C7AD97}" srcOrd="10" destOrd="0" presId="urn:microsoft.com/office/officeart/2005/8/layout/radial6"/>
    <dgm:cxn modelId="{D5959221-22A5-42F4-8AEE-7C7704E95520}" type="presParOf" srcId="{66947D11-737A-454E-9EDA-E65B8C79F5FA}" destId="{67495D92-324F-4D30-81DE-4A02C8D6DD6A}" srcOrd="11" destOrd="0" presId="urn:microsoft.com/office/officeart/2005/8/layout/radial6"/>
    <dgm:cxn modelId="{3E0ED5E8-2DDE-48E6-9EAE-6F76ED7FF258}" type="presParOf" srcId="{66947D11-737A-454E-9EDA-E65B8C79F5FA}" destId="{5C502FF4-D1B1-4A26-90BA-97A098C373F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02FF4-D1B1-4A26-90BA-97A098C373FF}">
      <dsp:nvSpPr>
        <dsp:cNvPr id="0" name=""/>
        <dsp:cNvSpPr/>
      </dsp:nvSpPr>
      <dsp:spPr>
        <a:xfrm>
          <a:off x="1382826" y="680606"/>
          <a:ext cx="4323869" cy="4323869"/>
        </a:xfrm>
        <a:prstGeom prst="blockArc">
          <a:avLst>
            <a:gd name="adj1" fmla="val 10719239"/>
            <a:gd name="adj2" fmla="val 16434654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8F480-334F-4B4A-848C-CFFBCE00A078}">
      <dsp:nvSpPr>
        <dsp:cNvPr id="0" name=""/>
        <dsp:cNvSpPr/>
      </dsp:nvSpPr>
      <dsp:spPr>
        <a:xfrm>
          <a:off x="1383034" y="690427"/>
          <a:ext cx="4323869" cy="4323869"/>
        </a:xfrm>
        <a:prstGeom prst="blockArc">
          <a:avLst>
            <a:gd name="adj1" fmla="val 5165686"/>
            <a:gd name="adj2" fmla="val 1073523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DB00-B80F-429B-848E-D9153587233D}">
      <dsp:nvSpPr>
        <dsp:cNvPr id="0" name=""/>
        <dsp:cNvSpPr/>
      </dsp:nvSpPr>
      <dsp:spPr>
        <a:xfrm>
          <a:off x="1670696" y="690427"/>
          <a:ext cx="4323869" cy="4323869"/>
        </a:xfrm>
        <a:prstGeom prst="blockArc">
          <a:avLst>
            <a:gd name="adj1" fmla="val 64769"/>
            <a:gd name="adj2" fmla="val 5634314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7252F-1A7A-44B4-9D06-CF4B56C4E8A7}">
      <dsp:nvSpPr>
        <dsp:cNvPr id="0" name=""/>
        <dsp:cNvSpPr/>
      </dsp:nvSpPr>
      <dsp:spPr>
        <a:xfrm>
          <a:off x="1670904" y="680606"/>
          <a:ext cx="4323869" cy="4323869"/>
        </a:xfrm>
        <a:prstGeom prst="blockArc">
          <a:avLst>
            <a:gd name="adj1" fmla="val 15965346"/>
            <a:gd name="adj2" fmla="val 8076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08461-92AF-4A37-AB53-DE1FD7388ABC}">
      <dsp:nvSpPr>
        <dsp:cNvPr id="0" name=""/>
        <dsp:cNvSpPr/>
      </dsp:nvSpPr>
      <dsp:spPr>
        <a:xfrm>
          <a:off x="2667918" y="2161644"/>
          <a:ext cx="2041762" cy="137162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3300"/>
              </a:solidFill>
            </a:rPr>
            <a:t>Упражнения </a:t>
          </a:r>
          <a:endParaRPr lang="ru-RU" sz="2000" kern="1200" dirty="0">
            <a:solidFill>
              <a:srgbClr val="003300"/>
            </a:solidFill>
          </a:endParaRPr>
        </a:p>
      </dsp:txBody>
      <dsp:txXfrm>
        <a:off x="2667918" y="2161644"/>
        <a:ext cx="2041762" cy="1371628"/>
      </dsp:txXfrm>
    </dsp:sp>
    <dsp:sp modelId="{246D9BB5-0248-41F9-98A1-566549E8ECB2}">
      <dsp:nvSpPr>
        <dsp:cNvPr id="0" name=""/>
        <dsp:cNvSpPr/>
      </dsp:nvSpPr>
      <dsp:spPr>
        <a:xfrm>
          <a:off x="2204171" y="-38260"/>
          <a:ext cx="2969257" cy="154773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l">
            <a:rot lat="0" lon="0" rev="6600000"/>
          </a:lightRig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«Подбери определения»</a:t>
          </a:r>
          <a:endParaRPr lang="ru-RU" sz="1800" b="1" kern="1200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204171" y="-38260"/>
        <a:ext cx="2969257" cy="1547731"/>
      </dsp:txXfrm>
    </dsp:sp>
    <dsp:sp modelId="{B2FD2BA3-FF25-4C2B-8E50-9178BC1E1995}">
      <dsp:nvSpPr>
        <dsp:cNvPr id="0" name=""/>
        <dsp:cNvSpPr/>
      </dsp:nvSpPr>
      <dsp:spPr>
        <a:xfrm>
          <a:off x="4567913" y="2196576"/>
          <a:ext cx="2752392" cy="139114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«Кто что делает?» </a:t>
          </a:r>
          <a:endParaRPr lang="ru-RU" sz="2000" b="1" kern="1200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567913" y="2196576"/>
        <a:ext cx="2752392" cy="1391144"/>
      </dsp:txXfrm>
    </dsp:sp>
    <dsp:sp modelId="{0C6A3FD0-E4CF-4C88-8FE4-506DE3D07920}">
      <dsp:nvSpPr>
        <dsp:cNvPr id="0" name=""/>
        <dsp:cNvSpPr/>
      </dsp:nvSpPr>
      <dsp:spPr>
        <a:xfrm>
          <a:off x="2309828" y="4263740"/>
          <a:ext cx="2757943" cy="139114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«Что чем делают»</a:t>
          </a:r>
          <a:endParaRPr lang="ru-RU" sz="2000" b="1" kern="1200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309828" y="4263740"/>
        <a:ext cx="2757943" cy="1391144"/>
      </dsp:txXfrm>
    </dsp:sp>
    <dsp:sp modelId="{E08C4DB7-DCD6-4156-A5F6-124CF0C7AD97}">
      <dsp:nvSpPr>
        <dsp:cNvPr id="0" name=""/>
        <dsp:cNvSpPr/>
      </dsp:nvSpPr>
      <dsp:spPr>
        <a:xfrm>
          <a:off x="0" y="1971754"/>
          <a:ext cx="2866981" cy="184078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«Узнай предмет по определению»</a:t>
          </a:r>
          <a:endParaRPr lang="ru-RU" sz="1800" b="1" kern="1200" cap="none" spc="0" dirty="0">
            <a:ln w="11430"/>
            <a:solidFill>
              <a:srgbClr val="0033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0" y="1971754"/>
        <a:ext cx="2866981" cy="1840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C7F6-AEEF-4309-B27D-C00E12B1C23A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71E9-874E-4251-B14D-7163C7F46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54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71E9-874E-4251-B14D-7163C7F4646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30425"/>
            <a:ext cx="7672414" cy="1470025"/>
          </a:xfrm>
        </p:spPr>
        <p:txBody>
          <a:bodyPr/>
          <a:lstStyle>
            <a:lvl1pPr>
              <a:defRPr sz="54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1088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3FB83AB4-B94C-41A3-AE3F-B62EA7269774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4805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B7B4B841-B919-45B9-89EE-55C22C03D0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E31A-7C1D-4722-8241-ED0949761501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ABBB-D0BF-4A9F-AFA2-519C89DE6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78EF-CB63-4DE1-9B8C-0FA6BBCE5278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4FD9-CCD4-4FA9-9B52-030CE32505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5001-AD70-49D9-9F6A-3A7ED6D9AA32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6AA6-D239-47BE-A44B-8876F5081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5911-6936-4F6F-805A-FC39655277AC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3177-0BF9-442B-92EA-A0187EB7E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600200"/>
            <a:ext cx="3857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39004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77A3-94BF-49B5-81FC-DD5BC3DCB0B5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2397-EC2E-4317-9D1A-6092EB4D0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0398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398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535113"/>
            <a:ext cx="390048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174875"/>
            <a:ext cx="3900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DE3B-38CB-4469-A0FF-2448AA9D7DB5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067E-5313-4957-A8DC-FE48E7F390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0BAA-95EE-4A50-87B0-828C63146851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53C2-779D-4552-8CE2-F3BB9F5883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876B-28F0-4268-807C-FF4A860B19D1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CFF6-E8AA-42B7-AEBC-C47057ACB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3050"/>
            <a:ext cx="307183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73050"/>
            <a:ext cx="47577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435100"/>
            <a:ext cx="307183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3BD7-88CC-4DE4-BEA9-40781332B0F7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22E3-04DC-4FA5-A1AA-7E9042D3C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62CC-EB17-42B5-91DA-D367E1BF7942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4A8F-3E73-488D-93EE-DF06177A30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50" y="6356350"/>
            <a:ext cx="200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9B652-0F94-483F-AABE-FE223CE95FB0}" type="datetimeFigureOut">
              <a:rPr lang="ru-RU"/>
              <a:pPr>
                <a:defRPr/>
              </a:pPr>
              <a:t>06.10.2015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194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49C83-A5D1-41C2-AF4A-7C753E6C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00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00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-387424"/>
            <a:ext cx="8358187" cy="47525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«Использование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технологии дидактического </a:t>
            </a:r>
            <a:r>
              <a:rPr lang="ru-RU" sz="4000" dirty="0" err="1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синквейна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 работе со старшими дошкольниками с ОНР»</a:t>
            </a:r>
            <a:endParaRPr lang="ru-RU" sz="4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4" name="Рисунок 8" descr="30a36f3bde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сочиняют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4678" y="1123218"/>
            <a:ext cx="564360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Снегирь.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Красногрудый, черноголовый.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Сидит, клюёт, пугается.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Снегирь - символ холодной зимы.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Зима, холод.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71810"/>
            <a:ext cx="29289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4348" y="4214818"/>
            <a:ext cx="56436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Зонт.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Цветной, большой.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Раскрывается, защищает, закрывается.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Мой зонтик самый замечательный.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Дождь.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bd78aebdb61f371a0718dd2a8b960d2b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157980" cy="56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828675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600" dirty="0" smtClean="0"/>
              <a:t>Составление краткого рассказа по готовому </a:t>
            </a:r>
            <a:r>
              <a:rPr lang="ru-RU" sz="2600" dirty="0" err="1" smtClean="0"/>
              <a:t>синквейну</a:t>
            </a:r>
            <a:r>
              <a:rPr lang="ru-RU" sz="2600" dirty="0" smtClean="0"/>
              <a:t> (с использованием слов и фраз, входящих в состав последнего);</a:t>
            </a:r>
          </a:p>
          <a:p>
            <a:pPr>
              <a:buFontTx/>
              <a:buChar char="-"/>
            </a:pPr>
            <a:r>
              <a:rPr lang="ru-RU" sz="2600" dirty="0" smtClean="0"/>
              <a:t>Составление </a:t>
            </a:r>
            <a:r>
              <a:rPr lang="ru-RU" sz="2600" dirty="0" err="1" smtClean="0"/>
              <a:t>синквейна</a:t>
            </a:r>
            <a:r>
              <a:rPr lang="ru-RU" sz="2600" dirty="0" smtClean="0"/>
              <a:t> по прослушанному рассказу;</a:t>
            </a:r>
          </a:p>
          <a:p>
            <a:pPr>
              <a:buFontTx/>
              <a:buChar char="-"/>
            </a:pPr>
            <a:r>
              <a:rPr lang="ru-RU" sz="2600" dirty="0" smtClean="0"/>
              <a:t>Коррекция и совершенствование готового </a:t>
            </a:r>
            <a:r>
              <a:rPr lang="ru-RU" sz="2600" dirty="0" err="1" smtClean="0"/>
              <a:t>синквейна</a:t>
            </a:r>
            <a:r>
              <a:rPr lang="ru-RU" sz="2600" dirty="0" smtClean="0"/>
              <a:t>;</a:t>
            </a:r>
          </a:p>
          <a:p>
            <a:pPr>
              <a:buFontTx/>
              <a:buChar char="-"/>
            </a:pPr>
            <a:r>
              <a:rPr lang="ru-RU" sz="2600" dirty="0" smtClean="0"/>
              <a:t>Анализ неполного </a:t>
            </a:r>
            <a:r>
              <a:rPr lang="ru-RU" sz="2600" dirty="0" err="1" smtClean="0"/>
              <a:t>синквейна</a:t>
            </a:r>
            <a:r>
              <a:rPr lang="ru-RU" sz="2600" dirty="0" smtClean="0"/>
              <a:t> для определения отсутствующей части (например, дан </a:t>
            </a:r>
            <a:r>
              <a:rPr lang="ru-RU" sz="2600" dirty="0" err="1" smtClean="0"/>
              <a:t>синквейн</a:t>
            </a:r>
            <a:r>
              <a:rPr lang="ru-RU" sz="2600" dirty="0" smtClean="0"/>
              <a:t> без указания темы, первой строки). На основе существующих строк необходимо ее (часть) определить.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в практике: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Занятия на закрепление изученной лексической темы.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Для закрепления понятий, усвоенных на занятиях.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Занятия по развитию связной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41409703"/>
              </p:ext>
            </p:extLst>
          </p:nvPr>
        </p:nvGraphicFramePr>
        <p:xfrm>
          <a:off x="1500166" y="620688"/>
          <a:ext cx="732030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900987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Родной язык – это средство общения, выражения и формирования мыслей и, таким образом, служит «активным могучим средством всестороннего развития личности ребенка»</a:t>
            </a:r>
          </a:p>
          <a:p>
            <a:pPr algn="r">
              <a:buNone/>
            </a:pPr>
            <a:r>
              <a:rPr lang="ru-RU" sz="2800" dirty="0" smtClean="0">
                <a:cs typeface="Times New Roman" pitchFamily="18" charset="0"/>
              </a:rPr>
              <a:t>(А.И. Сорокина)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Актуальность и целесообразность: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- новая технология открывает новые возможности;</a:t>
            </a:r>
          </a:p>
          <a:p>
            <a:pPr>
              <a:buNone/>
            </a:pPr>
            <a:r>
              <a:rPr lang="ru-RU" sz="2800" dirty="0" smtClean="0"/>
              <a:t>  - не нарушается общепринятая система воздействия на речевую патологию и обеспечивает ее логическую завершенность;</a:t>
            </a:r>
          </a:p>
          <a:p>
            <a:pPr>
              <a:buNone/>
            </a:pPr>
            <a:r>
              <a:rPr lang="ru-RU" sz="2800" dirty="0" smtClean="0"/>
              <a:t>  - данная технология благоприятно влияет на развитие высших психических функций;</a:t>
            </a:r>
          </a:p>
          <a:p>
            <a:pPr>
              <a:buNone/>
            </a:pPr>
            <a:r>
              <a:rPr lang="ru-RU" sz="2800" dirty="0" smtClean="0"/>
              <a:t>  - </a:t>
            </a:r>
            <a:r>
              <a:rPr lang="ru-RU" sz="2800" dirty="0" err="1" smtClean="0"/>
              <a:t>синквейн</a:t>
            </a:r>
            <a:r>
              <a:rPr lang="ru-RU" sz="2800" dirty="0" smtClean="0"/>
              <a:t> можно использовать при диагностическом исследовании дошкольников;</a:t>
            </a:r>
          </a:p>
          <a:p>
            <a:pPr>
              <a:buNone/>
            </a:pPr>
            <a:r>
              <a:rPr lang="ru-RU" sz="2800" dirty="0" smtClean="0"/>
              <a:t>  - </a:t>
            </a:r>
            <a:r>
              <a:rPr lang="ru-RU" sz="2800" dirty="0" err="1" smtClean="0"/>
              <a:t>синквейн</a:t>
            </a:r>
            <a:r>
              <a:rPr lang="ru-RU" sz="2800" dirty="0" smtClean="0"/>
              <a:t> является игровым приемом.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85728"/>
            <a:ext cx="7829550" cy="6383632"/>
          </a:xfrm>
        </p:spPr>
        <p:txBody>
          <a:bodyPr/>
          <a:lstStyle/>
          <a:p>
            <a:pPr algn="just">
              <a:buNone/>
            </a:pPr>
            <a:r>
              <a:rPr lang="ru-RU" sz="4000" dirty="0" smtClean="0"/>
              <a:t>   Слово «</a:t>
            </a:r>
            <a:r>
              <a:rPr lang="ru-RU" sz="4000" dirty="0" err="1" smtClean="0"/>
              <a:t>синквейн</a:t>
            </a:r>
            <a:r>
              <a:rPr lang="ru-RU" sz="4000" dirty="0" smtClean="0"/>
              <a:t>» происходит от французского слова «пять» и означает «стихотворение, состоящее из пяти строк».</a:t>
            </a:r>
          </a:p>
          <a:p>
            <a:pPr algn="just">
              <a:buNone/>
            </a:pPr>
            <a:endParaRPr lang="ru-RU" sz="4000" dirty="0" smtClean="0"/>
          </a:p>
          <a:p>
            <a:pPr algn="just">
              <a:buNone/>
            </a:pPr>
            <a:r>
              <a:rPr lang="ru-RU" sz="4000" dirty="0" smtClean="0"/>
              <a:t>   </a:t>
            </a:r>
            <a:r>
              <a:rPr lang="ru-RU" sz="4000" dirty="0" err="1" smtClean="0"/>
              <a:t>Синквейн</a:t>
            </a:r>
            <a:r>
              <a:rPr lang="ru-RU" sz="4000" dirty="0" smtClean="0"/>
              <a:t> – это не обычное стихотворение, а нерифмованное стихотворение, написанное в соответствии с определёнными правилами.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829550" cy="5643602"/>
          </a:xfrm>
        </p:spPr>
        <p:txBody>
          <a:bodyPr/>
          <a:lstStyle/>
          <a:p>
            <a:r>
              <a:rPr lang="ru-RU" dirty="0" err="1" smtClean="0">
                <a:latin typeface="Calibri" pitchFamily="34" charset="0"/>
              </a:rPr>
              <a:t>Синквейн</a:t>
            </a:r>
            <a:r>
              <a:rPr lang="ru-RU" dirty="0" smtClean="0">
                <a:latin typeface="Calibri" pitchFamily="34" charset="0"/>
              </a:rPr>
              <a:t> появился в начале </a:t>
            </a:r>
            <a:r>
              <a:rPr lang="en-US" dirty="0" smtClean="0">
                <a:latin typeface="Calibri" pitchFamily="34" charset="0"/>
              </a:rPr>
              <a:t>XX </a:t>
            </a:r>
            <a:r>
              <a:rPr lang="ru-RU" dirty="0" smtClean="0">
                <a:latin typeface="Calibri" pitchFamily="34" charset="0"/>
              </a:rPr>
              <a:t>века в США;</a:t>
            </a:r>
            <a:endParaRPr lang="ru-RU" sz="800" dirty="0" smtClean="0">
              <a:latin typeface="Calibri" pitchFamily="34" charset="0"/>
            </a:endParaRPr>
          </a:p>
          <a:p>
            <a:endParaRPr lang="ru-RU" sz="900" dirty="0" smtClean="0">
              <a:latin typeface="Calibri" pitchFamily="34" charset="0"/>
            </a:endParaRPr>
          </a:p>
          <a:p>
            <a:r>
              <a:rPr lang="ru-RU" dirty="0" smtClean="0"/>
              <a:t> Этот жанр поэзии придумала американская  поэтесса  Аделаида </a:t>
            </a:r>
            <a:r>
              <a:rPr lang="ru-RU" dirty="0" err="1" smtClean="0"/>
              <a:t>Крэпси</a:t>
            </a:r>
            <a:r>
              <a:rPr lang="ru-RU" dirty="0" smtClean="0"/>
              <a:t>, которая увлекалась восточными формами стихосложения, в частности </a:t>
            </a:r>
            <a:r>
              <a:rPr lang="ru-RU" dirty="0" err="1" smtClean="0"/>
              <a:t>Хокку</a:t>
            </a:r>
            <a:r>
              <a:rPr lang="ru-RU" dirty="0" smtClean="0"/>
              <a:t> и Танка;</a:t>
            </a:r>
          </a:p>
          <a:p>
            <a:endParaRPr lang="ru-RU" sz="900" dirty="0" smtClean="0"/>
          </a:p>
          <a:p>
            <a:r>
              <a:rPr lang="ru-RU" dirty="0" smtClean="0"/>
              <a:t>В России </a:t>
            </a:r>
            <a:r>
              <a:rPr lang="ru-RU" dirty="0" err="1" smtClean="0"/>
              <a:t>синквейн</a:t>
            </a:r>
            <a:r>
              <a:rPr lang="ru-RU" dirty="0" smtClean="0"/>
              <a:t> начал применяться с 1993 года.</a:t>
            </a:r>
            <a:endParaRPr lang="ru-RU" dirty="0" smtClean="0">
              <a:solidFill>
                <a:srgbClr val="663300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543" y="188640"/>
            <a:ext cx="81784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Правила составления </a:t>
            </a:r>
            <a:r>
              <a:rPr lang="ru-RU" sz="44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синквейна</a:t>
            </a:r>
            <a:endParaRPr lang="ru-RU" sz="4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323850" y="1557338"/>
            <a:ext cx="1727200" cy="7191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23850" y="2492375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3850" y="3500438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3850" y="4508500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3850" y="5516563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628775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 строка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2636838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 строка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625850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 строка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4581525"/>
            <a:ext cx="18002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 строка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5589588"/>
            <a:ext cx="18002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 строка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413" y="1412875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11413" y="2420938"/>
            <a:ext cx="6408737" cy="720725"/>
          </a:xfrm>
          <a:prstGeom prst="wedgeRectCallout">
            <a:avLst>
              <a:gd name="adj1" fmla="val -54990"/>
              <a:gd name="adj2" fmla="val 47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11413" y="3429000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411413" y="4508500"/>
            <a:ext cx="6408737" cy="720725"/>
          </a:xfrm>
          <a:prstGeom prst="wedgeRectCallout">
            <a:avLst>
              <a:gd name="adj1" fmla="val -55206"/>
              <a:gd name="adj2" fmla="val 124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413" y="5589588"/>
            <a:ext cx="5184775" cy="719137"/>
          </a:xfrm>
          <a:prstGeom prst="wedgeRectCallout">
            <a:avLst>
              <a:gd name="adj1" fmla="val -57395"/>
              <a:gd name="adj2" fmla="val -48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1341438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существительное или местоимение. (Кто? Что?)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2349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2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прилагательные. (Какой? Какая? Какое? Какие?)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413" y="335756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3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глаголы. (Что делает? Что делают?)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11413" y="4437063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4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предложение,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котором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выражается личное 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отношение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к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теме.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39975" y="5516563"/>
            <a:ext cx="5256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Вывод, итог. Это существительное. (Кто? Что?)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синквейна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Яблоко.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Зеленое, сладкое.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Растет, спеет, наливается.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Я ем яблоко.</a:t>
            </a:r>
          </a:p>
          <a:p>
            <a:pPr marL="514350" indent="-514350">
              <a:buAutoNum type="arabicPeriod"/>
            </a:pPr>
            <a:r>
              <a:rPr lang="ru-RU" dirty="0" smtClean="0"/>
              <a:t>Фрукт.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a31e2e276e2de6422b43d6070a05a60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69674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Коллекция картинок (Microsoft)\j03981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16779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348880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11430"/>
                <a:latin typeface="+mn-lt"/>
              </a:rPr>
              <a:t>Пример составления </a:t>
            </a:r>
            <a:r>
              <a:rPr lang="ru-RU" sz="2400" b="1" i="1" dirty="0" err="1" smtClean="0">
                <a:ln w="11430"/>
                <a:latin typeface="+mn-lt"/>
              </a:rPr>
              <a:t>синквейна</a:t>
            </a:r>
            <a:r>
              <a:rPr lang="ru-RU" sz="2400" b="1" i="1" dirty="0" smtClean="0">
                <a:ln w="11430"/>
                <a:latin typeface="+mn-lt"/>
              </a:rPr>
              <a:t> </a:t>
            </a:r>
            <a:endParaRPr lang="ru-RU" sz="2400" b="1" i="1" dirty="0">
              <a:ln w="11430"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071942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i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57620" y="3858757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Cерый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колючий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Фыркает, спит, сворачивается.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нравится маленький ежик.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Лес.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7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30007719</Template>
  <TotalTime>578</TotalTime>
  <Words>467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30007719</vt:lpstr>
      <vt:lpstr>  «Использование технологии дидактического синквейна в  работе со старшими дошкольниками с ОНР»</vt:lpstr>
      <vt:lpstr>Слайд 2</vt:lpstr>
      <vt:lpstr>Актуальность и целесообразность:</vt:lpstr>
      <vt:lpstr>Слайд 4</vt:lpstr>
      <vt:lpstr>Слайд 5</vt:lpstr>
      <vt:lpstr>Слайд 6</vt:lpstr>
      <vt:lpstr>Пример синквейна:</vt:lpstr>
      <vt:lpstr>Слайд 8</vt:lpstr>
      <vt:lpstr>Слайд 9</vt:lpstr>
      <vt:lpstr>Слайд 10</vt:lpstr>
      <vt:lpstr>Слайд 11</vt:lpstr>
      <vt:lpstr>Варианты работы:</vt:lpstr>
      <vt:lpstr>Синквейн в практике:</vt:lpstr>
      <vt:lpstr>Слайд 14</vt:lpstr>
      <vt:lpstr>Спасибо за внимание!</vt:lpstr>
    </vt:vector>
  </TitlesOfParts>
  <Company>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 </dc:title>
  <dc:creator>Митюгина Т.Г.</dc:creator>
  <cp:lastModifiedBy>User</cp:lastModifiedBy>
  <cp:revision>67</cp:revision>
  <dcterms:created xsi:type="dcterms:W3CDTF">2009-12-09T07:32:07Z</dcterms:created>
  <dcterms:modified xsi:type="dcterms:W3CDTF">2015-10-06T11:49:40Z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TC300077191049</vt:lpwstr>
  </property>
</Properties>
</file>