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76" r:id="rId2"/>
    <p:sldId id="287" r:id="rId3"/>
    <p:sldId id="268" r:id="rId4"/>
    <p:sldId id="264" r:id="rId5"/>
    <p:sldId id="267" r:id="rId6"/>
    <p:sldId id="269" r:id="rId7"/>
    <p:sldId id="271" r:id="rId8"/>
    <p:sldId id="257" r:id="rId9"/>
    <p:sldId id="258" r:id="rId10"/>
    <p:sldId id="277" r:id="rId11"/>
    <p:sldId id="279" r:id="rId12"/>
    <p:sldId id="278" r:id="rId13"/>
    <p:sldId id="273" r:id="rId14"/>
    <p:sldId id="272" r:id="rId15"/>
    <p:sldId id="281" r:id="rId16"/>
    <p:sldId id="280" r:id="rId17"/>
    <p:sldId id="282" r:id="rId18"/>
    <p:sldId id="283" r:id="rId19"/>
    <p:sldId id="284" r:id="rId20"/>
    <p:sldId id="285" r:id="rId21"/>
    <p:sldId id="286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33CC33"/>
    <a:srgbClr val="FF9900"/>
    <a:srgbClr val="FFFF00"/>
    <a:srgbClr val="FF33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8" autoAdjust="0"/>
    <p:restoredTop sz="86420" autoAdjust="0"/>
  </p:normalViewPr>
  <p:slideViewPr>
    <p:cSldViewPr>
      <p:cViewPr varScale="1">
        <p:scale>
          <a:sx n="49" d="100"/>
          <a:sy n="49" d="100"/>
        </p:scale>
        <p:origin x="-108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460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60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B1590EB-8272-4711-A532-2B4A808F4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C2FFC-44B6-49AC-A784-A2D8E20F4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B3D78-98F6-42F3-A1D2-294DADA02A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5514-830B-4680-8E95-118EA8B9C1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71BF3-CAFE-440F-9DCE-6B70E467B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2FFE5-2741-4B2C-AC6E-B5175F37D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A71DB-5030-44E0-A67A-FEF66978F2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6AC12-B734-49A3-BDA5-C6B9F19B0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03734-A898-4CB6-8532-1D4C34F231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3C300-DA83-43E0-A952-33C330BD59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B15F6-5669-497A-95D3-A1D599857F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4505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506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506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506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506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50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04838628-920B-42FB-ABFA-5C59EF0582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dirty="0" smtClean="0">
                <a:solidFill>
                  <a:srgbClr val="00B0F0"/>
                </a:solidFill>
                <a:latin typeface="Comic Sans MS" pitchFamily="66" charset="0"/>
              </a:rPr>
              <a:t>Игра, как ведущее условие развития дошкольника.</a:t>
            </a:r>
            <a:endParaRPr lang="ru-RU" sz="4000" b="1" i="1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8" name="Содержимое 7" descr="дс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571612"/>
            <a:ext cx="8215370" cy="4786345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r>
              <a:rPr lang="ru-RU" b="1" i="1" dirty="0" smtClean="0">
                <a:solidFill>
                  <a:srgbClr val="00B050"/>
                </a:solidFill>
              </a:rPr>
              <a:t>План работы с детьми: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 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Беседа;</a:t>
            </a: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Анкетирование;</a:t>
            </a: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Тематика игр ( сюжетно-ролевые; дидактические);                                                                      </a:t>
            </a: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Цель, задачи, приёмы руководства игрой.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6297634"/>
          </a:xfrm>
        </p:spPr>
        <p:txBody>
          <a:bodyPr/>
          <a:lstStyle/>
          <a:p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Times New Roman"/>
              </a:rPr>
              <a:t>Стараясь  создать как говорил  А. С. Макаренко, «хорошую игру» руководствовалась следующими принципами:</a:t>
            </a:r>
          </a:p>
          <a:p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Times New Roman"/>
              </a:rPr>
              <a:t>-воспитательно-познавательной  ценностью содержания, </a:t>
            </a:r>
          </a:p>
          <a:p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Times New Roman"/>
              </a:rPr>
              <a:t>-полнотой и правильностью отражаемых представлений; </a:t>
            </a:r>
          </a:p>
          <a:p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Times New Roman"/>
              </a:rPr>
              <a:t>-целесообразностью, активностью, организованностью и творческим характером игровых  действий; </a:t>
            </a:r>
          </a:p>
          <a:p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Times New Roman"/>
              </a:rPr>
              <a:t>-подчинением правилам и способностью руководствоваться ими в игре с учетом интересов отдельных детей и всех играющих; </a:t>
            </a:r>
          </a:p>
          <a:p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Times New Roman"/>
              </a:rPr>
              <a:t>-целенаправленным использованием игрушек и игровых материалов; </a:t>
            </a:r>
          </a:p>
          <a:p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Times New Roman"/>
              </a:rPr>
              <a:t>-доброжелательностью отношений и радостным настроем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6297634"/>
          </a:xfrm>
        </p:spPr>
        <p:txBody>
          <a:bodyPr/>
          <a:lstStyle/>
          <a:p>
            <a:r>
              <a:rPr lang="ru-RU" sz="2000" b="1" i="1" dirty="0" smtClean="0">
                <a:latin typeface="Times New Roman"/>
                <a:ea typeface="Times New Roman"/>
              </a:rPr>
              <a:t>Анкета для заполнения по результатам беседы с детьми.</a:t>
            </a:r>
          </a:p>
          <a:p>
            <a:r>
              <a:rPr lang="ru-RU" sz="2000" b="1" i="1" dirty="0" smtClean="0">
                <a:latin typeface="Times New Roman"/>
                <a:ea typeface="Times New Roman"/>
              </a:rPr>
              <a:t>- Какая твоя любимая игрушка? 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r>
              <a:rPr lang="ru-RU" sz="2000" b="1" i="1" dirty="0" smtClean="0">
                <a:latin typeface="Times New Roman"/>
                <a:ea typeface="Times New Roman"/>
              </a:rPr>
              <a:t>- Во что ты любишь играть дома?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r>
              <a:rPr lang="ru-RU" sz="2000" b="1" i="1" dirty="0" smtClean="0">
                <a:latin typeface="Times New Roman"/>
                <a:ea typeface="Times New Roman"/>
              </a:rPr>
              <a:t>- В какие игры ты любишь играть с родителями?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r>
              <a:rPr lang="ru-RU" sz="2000" b="1" i="1" dirty="0" smtClean="0">
                <a:latin typeface="Calibri"/>
                <a:ea typeface="Times New Roman"/>
                <a:cs typeface="Times New Roman"/>
              </a:rPr>
              <a:t>- Какую игру тебе хотелось бы иметь?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85926"/>
          </a:xfrm>
        </p:spPr>
        <p:txBody>
          <a:bodyPr/>
          <a:lstStyle/>
          <a:p>
            <a:r>
              <a:rPr lang="ru-RU" i="1" dirty="0" smtClean="0">
                <a:solidFill>
                  <a:srgbClr val="33CC33"/>
                </a:solidFill>
              </a:rPr>
              <a:t>Постановка задач является основой для эмоционально-нравственного развития. </a:t>
            </a:r>
            <a:endParaRPr lang="ru-RU" i="1" dirty="0">
              <a:solidFill>
                <a:srgbClr val="33CC33"/>
              </a:solidFill>
            </a:endParaRPr>
          </a:p>
        </p:txBody>
      </p:sp>
      <p:pic>
        <p:nvPicPr>
          <p:cNvPr id="4" name="Содержимое 3" descr="CAM006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2428868"/>
            <a:ext cx="4877871" cy="370205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</a:rPr>
              <a:t>Именно в игре ребёнок учится контролировать и оценивать себя, понимать, что он делает и учится действовать правильно.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CAM006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2857496"/>
            <a:ext cx="4949309" cy="363061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Взаимодействие с родителями.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дс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1714488"/>
            <a:ext cx="4786345" cy="478634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rgbClr val="CC0066"/>
                </a:solidFill>
              </a:rPr>
              <a:t>При взаимодействии с родителями были использованы следующие средства: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анкетирование;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рекомендации;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информационный стенд.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642918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Arial" pitchFamily="34" charset="0"/>
                <a:ea typeface="Times New Roman" pitchFamily="18" charset="0"/>
              </a:rPr>
              <a:t>- В какие игры вы играете с детьми дома?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Arial" pitchFamily="34" charset="0"/>
                <a:ea typeface="Times New Roman" pitchFamily="18" charset="0"/>
              </a:rPr>
              <a:t>……………………………………………………………………………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Arial" pitchFamily="34" charset="0"/>
                <a:ea typeface="Times New Roman" pitchFamily="18" charset="0"/>
              </a:rPr>
              <a:t>- Чему могут научить ребенка эти игры?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Arial" pitchFamily="34" charset="0"/>
                <a:ea typeface="Times New Roman" pitchFamily="18" charset="0"/>
              </a:rPr>
              <a:t>……………………………………………………………………………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Arial" pitchFamily="34" charset="0"/>
                <a:ea typeface="Times New Roman" pitchFamily="18" charset="0"/>
              </a:rPr>
              <a:t>- Кто из членов семьи чаще всего играет с ребенком?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Arial" pitchFamily="34" charset="0"/>
                <a:ea typeface="Times New Roman" pitchFamily="18" charset="0"/>
              </a:rPr>
              <a:t>……………………………………………………………………………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Arial" pitchFamily="34" charset="0"/>
                <a:ea typeface="Times New Roman" pitchFamily="18" charset="0"/>
              </a:rPr>
              <a:t>- Есть ли дома игры, игрушки, выполненные своими руками?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Arial" pitchFamily="34" charset="0"/>
                <a:ea typeface="Times New Roman" pitchFamily="18" charset="0"/>
              </a:rPr>
              <a:t>……………………………………………………………………………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Arial" pitchFamily="34" charset="0"/>
                <a:ea typeface="Times New Roman" pitchFamily="18" charset="0"/>
              </a:rPr>
              <a:t>-  Во что любит играть ваш ребенок?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Arial" pitchFamily="34" charset="0"/>
                <a:ea typeface="Times New Roman" pitchFamily="18" charset="0"/>
              </a:rPr>
              <a:t>……………………………………………............................................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357166"/>
            <a:ext cx="8229600" cy="6215106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Comic Sans MS"/>
                <a:ea typeface="Times New Roman"/>
                <a:cs typeface="Times New Roman"/>
              </a:rPr>
              <a:t>Рекомендации родителям:</a:t>
            </a:r>
            <a:endParaRPr lang="ru-RU" sz="2000" dirty="0" smtClean="0">
              <a:latin typeface="Calibri"/>
              <a:ea typeface="Times New Roman"/>
              <a:cs typeface="Times New Roman"/>
            </a:endParaRPr>
          </a:p>
          <a:p>
            <a:r>
              <a:rPr lang="ru-RU" sz="2000" i="1" dirty="0" smtClean="0">
                <a:latin typeface="Calibri"/>
                <a:ea typeface="Times New Roman"/>
                <a:cs typeface="Times New Roman"/>
              </a:rPr>
              <a:t> </a:t>
            </a:r>
            <a:endParaRPr lang="ru-RU" sz="2000" dirty="0" smtClean="0">
              <a:latin typeface="Calibri"/>
              <a:ea typeface="Times New Roman"/>
              <a:cs typeface="Times New Roman"/>
            </a:endParaRPr>
          </a:p>
          <a:p>
            <a:r>
              <a:rPr lang="ru-RU" sz="2000" dirty="0" smtClean="0">
                <a:latin typeface="Calibri"/>
                <a:ea typeface="Times New Roman"/>
                <a:cs typeface="Times New Roman"/>
              </a:rPr>
              <a:t> </a:t>
            </a:r>
          </a:p>
          <a:p>
            <a:r>
              <a:rPr lang="ru-RU" sz="2000" b="1" i="1" dirty="0" smtClean="0">
                <a:solidFill>
                  <a:srgbClr val="1F497D"/>
                </a:solidFill>
                <a:latin typeface="Comic Sans MS"/>
                <a:ea typeface="Times New Roman"/>
                <a:cs typeface="Times New Roman"/>
              </a:rPr>
              <a:t> Постарайтесь помочь ребенку снять дневное напряжение, используя один из лучших </a:t>
            </a:r>
            <a:r>
              <a:rPr lang="ru-RU" sz="2000" b="1" i="1" dirty="0" err="1" smtClean="0">
                <a:solidFill>
                  <a:srgbClr val="1F497D"/>
                </a:solidFill>
                <a:latin typeface="Comic Sans MS"/>
                <a:ea typeface="Times New Roman"/>
                <a:cs typeface="Times New Roman"/>
              </a:rPr>
              <a:t>антистрессовых</a:t>
            </a:r>
            <a:r>
              <a:rPr lang="ru-RU" sz="2000" b="1" i="1" dirty="0" smtClean="0">
                <a:solidFill>
                  <a:srgbClr val="1F497D"/>
                </a:solidFill>
                <a:latin typeface="Comic Sans MS"/>
                <a:ea typeface="Times New Roman"/>
                <a:cs typeface="Times New Roman"/>
              </a:rPr>
              <a:t> приемов – игру, которая позволяет ребенку раскрепоститься, расслабиться.</a:t>
            </a:r>
            <a:endParaRPr lang="ru-RU" sz="2000" dirty="0" smtClean="0">
              <a:latin typeface="Calibri"/>
              <a:ea typeface="Times New Roman"/>
              <a:cs typeface="Times New Roman"/>
            </a:endParaRPr>
          </a:p>
          <a:p>
            <a:r>
              <a:rPr lang="ru-RU" sz="2000" b="1" i="1" dirty="0" smtClean="0">
                <a:solidFill>
                  <a:srgbClr val="1F497D"/>
                </a:solidFill>
                <a:latin typeface="Comic Sans MS"/>
                <a:ea typeface="Times New Roman"/>
                <a:cs typeface="Times New Roman"/>
              </a:rPr>
              <a:t> </a:t>
            </a:r>
            <a:endParaRPr lang="ru-RU" sz="2000" dirty="0" smtClean="0">
              <a:latin typeface="Calibri"/>
              <a:ea typeface="Times New Roman"/>
              <a:cs typeface="Times New Roman"/>
            </a:endParaRPr>
          </a:p>
          <a:p>
            <a:r>
              <a:rPr lang="ru-RU" sz="2000" b="1" i="1" dirty="0" smtClean="0">
                <a:solidFill>
                  <a:srgbClr val="1F497D"/>
                </a:solidFill>
                <a:latin typeface="Comic Sans MS"/>
                <a:ea typeface="Times New Roman"/>
                <a:cs typeface="Times New Roman"/>
              </a:rPr>
              <a:t>Всегда предоставляйте ребенку право выбора играть или не играть, возможно, как раз сегодня он устал и хочет просто погулять или почитать.</a:t>
            </a:r>
            <a:endParaRPr lang="ru-RU" sz="2000" dirty="0" smtClean="0">
              <a:latin typeface="Calibri"/>
              <a:ea typeface="Times New Roman"/>
              <a:cs typeface="Times New Roman"/>
            </a:endParaRPr>
          </a:p>
          <a:p>
            <a:r>
              <a:rPr lang="ru-RU" sz="2000" b="1" i="1" dirty="0" smtClean="0">
                <a:solidFill>
                  <a:srgbClr val="1F497D"/>
                </a:solidFill>
                <a:latin typeface="Comic Sans MS"/>
                <a:ea typeface="Times New Roman"/>
                <a:cs typeface="Times New Roman"/>
              </a:rPr>
              <a:t> </a:t>
            </a:r>
            <a:endParaRPr lang="ru-RU" sz="2000" dirty="0" smtClean="0">
              <a:latin typeface="Calibri"/>
              <a:ea typeface="Times New Roman"/>
              <a:cs typeface="Times New Roman"/>
            </a:endParaRPr>
          </a:p>
          <a:p>
            <a:r>
              <a:rPr lang="ru-RU" sz="2000" b="1" i="1" dirty="0" smtClean="0">
                <a:solidFill>
                  <a:srgbClr val="1F497D"/>
                </a:solidFill>
                <a:latin typeface="Comic Sans MS"/>
                <a:ea typeface="Times New Roman"/>
                <a:cs typeface="Times New Roman"/>
              </a:rPr>
              <a:t>Помните, что вечерняя игра не должна быть шумной, сопровождаться беготней и криками.</a:t>
            </a:r>
            <a:endParaRPr lang="ru-RU" sz="2000" dirty="0" smtClean="0">
              <a:latin typeface="Calibri"/>
              <a:ea typeface="Times New Roman"/>
              <a:cs typeface="Times New Roman"/>
            </a:endParaRPr>
          </a:p>
          <a:p>
            <a:r>
              <a:rPr lang="ru-RU" sz="2000" b="1" i="1" dirty="0" smtClean="0">
                <a:solidFill>
                  <a:srgbClr val="1F497D"/>
                </a:solidFill>
                <a:latin typeface="Comic Sans MS"/>
                <a:ea typeface="Times New Roman"/>
                <a:cs typeface="Times New Roman"/>
              </a:rPr>
              <a:t> </a:t>
            </a:r>
            <a:endParaRPr lang="ru-RU" sz="2000" dirty="0" smtClean="0">
              <a:latin typeface="Calibri"/>
              <a:ea typeface="Times New Roman"/>
              <a:cs typeface="Times New Roman"/>
            </a:endParaRPr>
          </a:p>
          <a:p>
            <a:r>
              <a:rPr lang="ru-RU" sz="2000" b="1" i="1" dirty="0" smtClean="0">
                <a:solidFill>
                  <a:srgbClr val="1F497D"/>
                </a:solidFill>
                <a:latin typeface="Comic Sans MS"/>
                <a:ea typeface="Times New Roman"/>
                <a:cs typeface="Times New Roman"/>
              </a:rPr>
              <a:t>Снять напряжение дня ребенку помогут игры и постепенным снижением физической нагрузки, не содержащих при этом элемента соревнования.</a:t>
            </a:r>
            <a:endParaRPr lang="ru-RU" sz="2000" dirty="0" smtClean="0"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6572272"/>
          </a:xfrm>
        </p:spPr>
        <p:txBody>
          <a:bodyPr/>
          <a:lstStyle/>
          <a:p>
            <a:r>
              <a:rPr lang="ru-RU" sz="1800" b="1" i="1" dirty="0" smtClean="0">
                <a:solidFill>
                  <a:srgbClr val="FF0000"/>
                </a:solidFill>
                <a:latin typeface="Comic Sans MS"/>
                <a:ea typeface="Times New Roman"/>
                <a:cs typeface="Times New Roman"/>
              </a:rPr>
              <a:t>ИГРА В ЖИЗНИ РЕБЁНКА.</a:t>
            </a:r>
            <a:endParaRPr lang="ru-RU" sz="1800" dirty="0" smtClean="0">
              <a:latin typeface="Calibri"/>
              <a:ea typeface="Times New Roman"/>
              <a:cs typeface="Times New Roman"/>
            </a:endParaRPr>
          </a:p>
          <a:p>
            <a:r>
              <a:rPr lang="ru-RU" sz="1800" b="1" i="1" dirty="0" smtClean="0">
                <a:solidFill>
                  <a:srgbClr val="1F497D"/>
                </a:solidFill>
                <a:latin typeface="Comic Sans MS"/>
                <a:ea typeface="Times New Roman"/>
                <a:cs typeface="Times New Roman"/>
              </a:rPr>
              <a:t>Любимое увлекательное занятие для детей – это игра. Через игру ребёнок познаёт окружающую его действительность, свой внутренний мир. В игре ребёнок воссоздаёт модель окружающей его среды, обыгрывает различные ситуации, примеряя на себе ту или иную роль. Но игра, придуманная ребёнком, не всегда в полной мере способствует его гармоничному развитию. Поэтому основной задачей становится совместная игровая деятельность, позволяющая раскрыть потенциальные возможности малыша.     Рассмотрим ситуацию: перед ребёнком выложили разноцветные геометрические фигуры. Ребёнок возьмёт их в руки, попробует на зуб, попытается куда-нибудь засунуть и вскоре потеряет к ним интерес. Взрослый же может показать малышу, как из треугольника и прямоугольника строится домик, обратить внимание на то, что все фигурки отличаются друг от друга, но даже разные изображения могут иметь что-нибудь общее, например, цвет. Малыш вновь заинтересуется, и материал, не заслуживший с первого взгляда его одобрения, будет восприниматься как источник вдохновения…</a:t>
            </a:r>
            <a:endParaRPr lang="ru-RU" sz="1800" dirty="0" smtClean="0"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85725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Comic Sans MS" pitchFamily="66" charset="0"/>
              </a:rPr>
              <a:t>Структура данной работы:</a:t>
            </a:r>
            <a:endParaRPr lang="ru-RU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057400" y="1142984"/>
            <a:ext cx="6400800" cy="5500726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-цель,</a:t>
            </a:r>
            <a:r>
              <a:rPr lang="ru-RU" sz="2800" b="1" i="1" baseline="0" dirty="0" smtClean="0">
                <a:solidFill>
                  <a:srgbClr val="0070C0"/>
                </a:solidFill>
                <a:latin typeface="Comic Sans MS" pitchFamily="66" charset="0"/>
              </a:rPr>
              <a:t> которой</a:t>
            </a:r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является изучение возможностей игры как средства развития ребенка; </a:t>
            </a:r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изучение </a:t>
            </a:r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влияния  возможностей игры</a:t>
            </a:r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.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-введение;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-теоретическая часть;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-практическая часть;</a:t>
            </a:r>
            <a:endParaRPr lang="ru-RU" sz="2800" b="1" i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-план </a:t>
            </a:r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работы с </a:t>
            </a:r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детьми;                                                                      </a:t>
            </a:r>
            <a:endParaRPr lang="ru-RU" sz="2800" b="1" i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-взаимодействие </a:t>
            </a:r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с </a:t>
            </a:r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родителями;</a:t>
            </a:r>
            <a:endParaRPr lang="ru-RU" sz="2800" b="1" i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Comic Sans MS" pitchFamily="66" charset="0"/>
              </a:rPr>
              <a:t>-ожидаемый результат.</a:t>
            </a:r>
            <a:endParaRPr lang="ru-RU" sz="2800" b="1" i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Данную тему разработала, оформила и представила вашему вниманию</a:t>
            </a:r>
            <a:endParaRPr lang="ru-RU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в</a:t>
            </a:r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оспитатель  средней группы №12 ,ГБОУ детского сада №2034 Котова Е.Ю.</a:t>
            </a:r>
            <a:endParaRPr lang="ru-RU" dirty="0">
              <a:solidFill>
                <a:srgbClr val="00B05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85728"/>
            <a:ext cx="8286808" cy="628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i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Игра – понятие многогранное!</a:t>
            </a:r>
            <a:endParaRPr lang="ru-RU" dirty="0"/>
          </a:p>
        </p:txBody>
      </p:sp>
      <p:pic>
        <p:nvPicPr>
          <p:cNvPr id="4" name="Содержимое 3" descr="Рисунок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0254" y="1797480"/>
            <a:ext cx="5503492" cy="413616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2875"/>
            <a:ext cx="8229600" cy="14287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«Игра без усилия, игра без активной деятельности - всегда плохая игра»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А. С. Макаренко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6192837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CC0066"/>
                </a:solidFill>
              </a:rPr>
              <a:t>Игра – дело серьезное.</a:t>
            </a:r>
          </a:p>
          <a:p>
            <a:pPr eaLnBrk="1" hangingPunct="1"/>
            <a:r>
              <a:rPr lang="ru-RU" dirty="0" smtClean="0">
                <a:solidFill>
                  <a:srgbClr val="CC0066"/>
                </a:solidFill>
              </a:rPr>
              <a:t>Игра – это труд.</a:t>
            </a:r>
          </a:p>
          <a:p>
            <a:pPr eaLnBrk="1" hangingPunct="1"/>
            <a:r>
              <a:rPr lang="ru-RU" dirty="0" smtClean="0">
                <a:solidFill>
                  <a:srgbClr val="CC0066"/>
                </a:solidFill>
              </a:rPr>
              <a:t>Игра – это школа произвольного поведения.</a:t>
            </a:r>
          </a:p>
          <a:p>
            <a:pPr eaLnBrk="1" hangingPunct="1"/>
            <a:r>
              <a:rPr lang="ru-RU" dirty="0" smtClean="0">
                <a:solidFill>
                  <a:srgbClr val="CC0066"/>
                </a:solidFill>
              </a:rPr>
              <a:t>Игра – это школа морали в действии.</a:t>
            </a:r>
          </a:p>
          <a:p>
            <a:pPr eaLnBrk="1" hangingPunct="1"/>
            <a:r>
              <a:rPr lang="ru-RU" dirty="0" smtClean="0">
                <a:solidFill>
                  <a:srgbClr val="CC0066"/>
                </a:solidFill>
              </a:rPr>
              <a:t>Игра – ведущая деятельность в детском возрасте.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71744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Развитие и становление игры в значительной степени происходит именно при использовании ее как средства воспитания.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4" name="Содержимое 3" descr="CAM006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14546" y="2857496"/>
            <a:ext cx="4377805" cy="334486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85926"/>
          </a:xfrm>
        </p:spPr>
        <p:txBody>
          <a:bodyPr/>
          <a:lstStyle/>
          <a:p>
            <a:r>
              <a:rPr lang="ru-RU" i="1" dirty="0" smtClean="0">
                <a:solidFill>
                  <a:srgbClr val="33CC33"/>
                </a:solidFill>
              </a:rPr>
              <a:t>Обучая ребенка игре мы делаем доступным для него сложный мир взрослых отношений.</a:t>
            </a:r>
            <a:endParaRPr lang="ru-RU" i="1" dirty="0">
              <a:solidFill>
                <a:srgbClr val="33CC33"/>
              </a:solidFill>
            </a:endParaRPr>
          </a:p>
        </p:txBody>
      </p:sp>
      <p:pic>
        <p:nvPicPr>
          <p:cNvPr id="4" name="Содержимое 3" descr="CAM006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2071678"/>
            <a:ext cx="5235061" cy="405924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Это практически единственная область, где он может проявить инициативу и творческую активность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CAM006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2571744"/>
            <a:ext cx="4877871" cy="370205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400" dirty="0" smtClean="0">
                <a:solidFill>
                  <a:srgbClr val="FF0066"/>
                </a:solidFill>
              </a:rPr>
              <a:t>Функции игры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400" b="1" dirty="0" smtClean="0">
                <a:solidFill>
                  <a:schemeClr val="hlink"/>
                </a:solidFill>
              </a:rPr>
              <a:t>Развлекательная</a:t>
            </a:r>
            <a:r>
              <a:rPr lang="ru-RU" sz="2400" dirty="0" smtClean="0">
                <a:solidFill>
                  <a:schemeClr val="hlink"/>
                </a:solidFill>
              </a:rPr>
              <a:t> </a:t>
            </a:r>
            <a:r>
              <a:rPr lang="ru-RU" sz="2000" i="1" dirty="0" smtClean="0">
                <a:solidFill>
                  <a:srgbClr val="FF3300"/>
                </a:solidFill>
              </a:rPr>
              <a:t>(развлечение, пробуждение интереса);</a:t>
            </a:r>
          </a:p>
          <a:p>
            <a:pPr eaLnBrk="1" hangingPunct="1"/>
            <a:r>
              <a:rPr lang="ru-RU" sz="2400" b="1" dirty="0" smtClean="0">
                <a:solidFill>
                  <a:schemeClr val="hlink"/>
                </a:solidFill>
              </a:rPr>
              <a:t>Коммуникативная</a:t>
            </a:r>
            <a:r>
              <a:rPr lang="ru-RU" sz="2400" dirty="0" smtClean="0">
                <a:solidFill>
                  <a:schemeClr val="hlink"/>
                </a:solidFill>
              </a:rPr>
              <a:t> </a:t>
            </a:r>
            <a:r>
              <a:rPr lang="ru-RU" sz="2000" i="1" dirty="0" smtClean="0">
                <a:solidFill>
                  <a:srgbClr val="FF3300"/>
                </a:solidFill>
              </a:rPr>
              <a:t>(освоение диалектики общения)</a:t>
            </a:r>
          </a:p>
          <a:p>
            <a:pPr eaLnBrk="1" hangingPunct="1"/>
            <a:r>
              <a:rPr lang="ru-RU" sz="2400" b="1" dirty="0" err="1" smtClean="0">
                <a:solidFill>
                  <a:schemeClr val="hlink"/>
                </a:solidFill>
              </a:rPr>
              <a:t>Игротерапевтическая</a:t>
            </a:r>
            <a:r>
              <a:rPr lang="ru-RU" sz="2400" dirty="0" smtClean="0">
                <a:solidFill>
                  <a:schemeClr val="hlink"/>
                </a:solidFill>
              </a:rPr>
              <a:t> </a:t>
            </a:r>
            <a:r>
              <a:rPr lang="ru-RU" sz="2000" i="1" dirty="0" smtClean="0">
                <a:solidFill>
                  <a:srgbClr val="FF3300"/>
                </a:solidFill>
              </a:rPr>
              <a:t>(преодоление трудностей)</a:t>
            </a:r>
          </a:p>
          <a:p>
            <a:pPr eaLnBrk="1" hangingPunct="1"/>
            <a:r>
              <a:rPr lang="ru-RU" sz="2400" b="1" dirty="0" smtClean="0">
                <a:solidFill>
                  <a:schemeClr val="hlink"/>
                </a:solidFill>
              </a:rPr>
              <a:t>Диагностическая</a:t>
            </a:r>
            <a:r>
              <a:rPr lang="ru-RU" sz="2000" dirty="0" smtClean="0">
                <a:solidFill>
                  <a:schemeClr val="hlink"/>
                </a:solidFill>
              </a:rPr>
              <a:t> </a:t>
            </a:r>
            <a:r>
              <a:rPr lang="ru-RU" sz="2000" i="1" dirty="0" smtClean="0">
                <a:solidFill>
                  <a:srgbClr val="FF3300"/>
                </a:solidFill>
              </a:rPr>
              <a:t>(самопознание в процессе игры)</a:t>
            </a:r>
          </a:p>
          <a:p>
            <a:pPr eaLnBrk="1" hangingPunct="1"/>
            <a:r>
              <a:rPr lang="ru-RU" sz="2400" b="1" dirty="0" smtClean="0">
                <a:solidFill>
                  <a:schemeClr val="hlink"/>
                </a:solidFill>
              </a:rPr>
              <a:t>Коррекционная</a:t>
            </a:r>
            <a:r>
              <a:rPr lang="ru-RU" sz="2400" dirty="0" smtClean="0">
                <a:solidFill>
                  <a:schemeClr val="hlink"/>
                </a:solidFill>
              </a:rPr>
              <a:t> </a:t>
            </a:r>
            <a:r>
              <a:rPr lang="ru-RU" sz="2000" i="1" dirty="0" smtClean="0">
                <a:solidFill>
                  <a:srgbClr val="FF3300"/>
                </a:solidFill>
              </a:rPr>
              <a:t>(внесение позитивных изменений в структуру личностных показателей)</a:t>
            </a:r>
          </a:p>
          <a:p>
            <a:pPr eaLnBrk="1" hangingPunct="1"/>
            <a:r>
              <a:rPr lang="ru-RU" sz="2400" b="1" dirty="0" smtClean="0">
                <a:solidFill>
                  <a:schemeClr val="hlink"/>
                </a:solidFill>
              </a:rPr>
              <a:t>Самореализация</a:t>
            </a:r>
            <a:r>
              <a:rPr lang="ru-RU" sz="2400" dirty="0" smtClean="0">
                <a:solidFill>
                  <a:schemeClr val="hlink"/>
                </a:solidFill>
              </a:rPr>
              <a:t> </a:t>
            </a:r>
            <a:r>
              <a:rPr lang="ru-RU" sz="2000" dirty="0" smtClean="0">
                <a:solidFill>
                  <a:srgbClr val="FF3300"/>
                </a:solidFill>
              </a:rPr>
              <a:t>(в игре как на поле человеческой практики)</a:t>
            </a:r>
          </a:p>
          <a:p>
            <a:pPr eaLnBrk="1" hangingPunct="1"/>
            <a:r>
              <a:rPr lang="ru-RU" sz="2400" b="1" dirty="0" smtClean="0">
                <a:solidFill>
                  <a:schemeClr val="hlink"/>
                </a:solidFill>
              </a:rPr>
              <a:t>Социализация</a:t>
            </a:r>
            <a:r>
              <a:rPr lang="ru-RU" sz="2400" dirty="0" smtClean="0">
                <a:solidFill>
                  <a:schemeClr val="hlink"/>
                </a:solidFill>
              </a:rPr>
              <a:t> </a:t>
            </a:r>
            <a:r>
              <a:rPr lang="ru-RU" sz="2000" i="1" dirty="0" smtClean="0">
                <a:solidFill>
                  <a:srgbClr val="FF3300"/>
                </a:solidFill>
              </a:rPr>
              <a:t>(усвоение норм человеческого общежития)</a:t>
            </a:r>
          </a:p>
          <a:p>
            <a:pPr eaLnBrk="1" hangingPunct="1"/>
            <a:endParaRPr lang="ru-RU" sz="2000" i="1" dirty="0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FF0066"/>
                </a:solidFill>
              </a:rPr>
              <a:t>Классификация педагогических игр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000" b="1" dirty="0" smtClean="0">
                <a:solidFill>
                  <a:schemeClr val="folHlink"/>
                </a:solidFill>
              </a:rPr>
              <a:t>По области деятельности игры бывают: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rgbClr val="FF3300"/>
                </a:solidFill>
              </a:rPr>
              <a:t>физические, трудовые, социальные, интеллектуальные, психологические</a:t>
            </a:r>
            <a:r>
              <a:rPr lang="ru-RU" sz="1800" dirty="0" smtClean="0"/>
              <a:t>.</a:t>
            </a:r>
          </a:p>
          <a:p>
            <a:pPr eaLnBrk="1" hangingPunct="1"/>
            <a:r>
              <a:rPr lang="ru-RU" sz="2000" b="1" dirty="0" smtClean="0">
                <a:solidFill>
                  <a:schemeClr val="folHlink"/>
                </a:solidFill>
              </a:rPr>
              <a:t>По характеру педагогического процесса игры бывают: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rgbClr val="FF3300"/>
                </a:solidFill>
              </a:rPr>
              <a:t>контролирующие, обучающие, познавательные, развивающие, коммуникативные, диагностические, творческие;</a:t>
            </a:r>
          </a:p>
          <a:p>
            <a:pPr eaLnBrk="1" hangingPunct="1"/>
            <a:r>
              <a:rPr lang="ru-RU" sz="2000" b="1" dirty="0" smtClean="0">
                <a:solidFill>
                  <a:schemeClr val="folHlink"/>
                </a:solidFill>
              </a:rPr>
              <a:t>По игровой методике игры бывают: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rgbClr val="FF3300"/>
                </a:solidFill>
              </a:rPr>
              <a:t>предметные, сюжетные, ролевые, деловые, имитационные;</a:t>
            </a:r>
          </a:p>
          <a:p>
            <a:pPr eaLnBrk="1" hangingPunct="1"/>
            <a:r>
              <a:rPr lang="ru-RU" sz="2000" b="1" dirty="0" smtClean="0">
                <a:solidFill>
                  <a:schemeClr val="folHlink"/>
                </a:solidFill>
              </a:rPr>
              <a:t>По предметной области игры бывают: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rgbClr val="FF3300"/>
                </a:solidFill>
              </a:rPr>
              <a:t>математические, литературные, трудовые, спортивные, народные, экологические;</a:t>
            </a:r>
          </a:p>
          <a:p>
            <a:pPr eaLnBrk="1" hangingPunct="1"/>
            <a:r>
              <a:rPr lang="ru-RU" sz="2000" b="1" dirty="0" smtClean="0">
                <a:solidFill>
                  <a:schemeClr val="folHlink"/>
                </a:solidFill>
              </a:rPr>
              <a:t>По игровой сфере игры бывают: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rgbClr val="FF3300"/>
                </a:solidFill>
              </a:rPr>
              <a:t>без предметов и с предметами, настольные, комнатные, уличные, компьютерные, технические со средствами передвижения.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658</TotalTime>
  <Words>739</Words>
  <Application>Microsoft PowerPoint</Application>
  <PresentationFormat>Экран (4:3)</PresentationFormat>
  <Paragraphs>82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Водяные знаки</vt:lpstr>
      <vt:lpstr>Игра, как ведущее условие развития дошкольника.</vt:lpstr>
      <vt:lpstr>Структура данной работы:</vt:lpstr>
      <vt:lpstr>Игра – понятие многогранное!</vt:lpstr>
      <vt:lpstr> «Игра без усилия, игра без активной деятельности - всегда плохая игра» А. С. Макаренко</vt:lpstr>
      <vt:lpstr>Развитие и становление игры в значительной степени происходит именно при использовании ее как средства воспитания. </vt:lpstr>
      <vt:lpstr>Обучая ребенка игре мы делаем доступным для него сложный мир взрослых отношений.</vt:lpstr>
      <vt:lpstr>Это практически единственная область, где он может проявить инициативу и творческую активность.</vt:lpstr>
      <vt:lpstr>Функции игры</vt:lpstr>
      <vt:lpstr>Классификация педагогических игр</vt:lpstr>
      <vt:lpstr>            План работы с детьми:  </vt:lpstr>
      <vt:lpstr>Стараясь  создать как говорил  А. С. Макаренко, «хорошую игру» руководствовалась следующими принципами: -воспитательно-познавательной  ценностью содержания,  -полнотой и правильностью отражаемых представлений;  -целесообразностью, активностью, организованностью и творческим характером игровых  действий;  -подчинением правилам и способностью руководствоваться ими в игре с учетом интересов отдельных детей и всех играющих;  -целенаправленным использованием игрушек и игровых материалов;  -доброжелательностью отношений и радостным настроем детей. </vt:lpstr>
      <vt:lpstr>Анкета для заполнения по результатам беседы с детьми. - Какая твоя любимая игрушка? 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 - Во что ты любишь играть дома?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 - В какие игры ты любишь играть с родителями?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 - Какую игру тебе хотелось бы иметь?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vt:lpstr>
      <vt:lpstr>Постановка задач является основой для эмоционально-нравственного развития. </vt:lpstr>
      <vt:lpstr>Именно в игре ребёнок учится контролировать и оценивать себя, понимать, что он делает и учится действовать правильно.</vt:lpstr>
      <vt:lpstr>Взаимодействие с родителями.</vt:lpstr>
      <vt:lpstr>Слайд 16</vt:lpstr>
      <vt:lpstr>Слайд 17</vt:lpstr>
      <vt:lpstr>Рекомендации родителям:      Постарайтесь помочь ребенку снять дневное напряжение, используя один из лучших антистрессовых приемов – игру, которая позволяет ребенку раскрепоститься, расслабиться.   Всегда предоставляйте ребенку право выбора играть или не играть, возможно, как раз сегодня он устал и хочет просто погулять или почитать.   Помните, что вечерняя игра не должна быть шумной, сопровождаться беготней и криками.   Снять напряжение дня ребенку помогут игры и постепенным снижением физической нагрузки, не содержащих при этом элемента соревнования. </vt:lpstr>
      <vt:lpstr>ИГРА В ЖИЗНИ РЕБЁНКА. Любимое увлекательное занятие для детей – это игра. Через игру ребёнок познаёт окружающую его действительность, свой внутренний мир. В игре ребёнок воссоздаёт модель окружающей его среды, обыгрывает различные ситуации, примеряя на себе ту или иную роль. Но игра, придуманная ребёнком, не всегда в полной мере способствует его гармоничному развитию. Поэтому основной задачей становится совместная игровая деятельность, позволяющая раскрыть потенциальные возможности малыша.     Рассмотрим ситуацию: перед ребёнком выложили разноцветные геометрические фигуры. Ребёнок возьмёт их в руки, попробует на зуб, попытается куда-нибудь засунуть и вскоре потеряет к ним интерес. Взрослый же может показать малышу, как из треугольника и прямоугольника строится домик, обратить внимание на то, что все фигурки отличаются друг от друга, но даже разные изображения могут иметь что-нибудь общее, например, цвет. Малыш вновь заинтересуется, и материал, не заслуживший с первого взгляда его одобрения, будет восприниматься как источник вдохновения… </vt:lpstr>
      <vt:lpstr>Данную тему разработала, оформила и представила вашему вниманию</vt:lpstr>
      <vt:lpstr>Слайд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Алекс</cp:lastModifiedBy>
  <cp:revision>53</cp:revision>
  <dcterms:created xsi:type="dcterms:W3CDTF">1601-01-01T00:00:00Z</dcterms:created>
  <dcterms:modified xsi:type="dcterms:W3CDTF">2013-03-27T09:43:59Z</dcterms:modified>
</cp:coreProperties>
</file>