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5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C12"/>
    <a:srgbClr val="00741C"/>
    <a:srgbClr val="009624"/>
    <a:srgbClr val="435422"/>
    <a:srgbClr val="212911"/>
    <a:srgbClr val="0066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66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7229-CC52-48E2-9245-97A45198D3AF}" type="datetimeFigureOut">
              <a:rPr lang="ru-RU" smtClean="0"/>
              <a:pPr/>
              <a:t>20.02.2014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34B-025C-4B44-95C9-51C5001A1B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60000">
    <p:strips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7229-CC52-48E2-9245-97A45198D3AF}" type="datetimeFigureOut">
              <a:rPr lang="ru-RU" smtClean="0"/>
              <a:pPr/>
              <a:t>20.02.2014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34B-025C-4B44-95C9-51C5001A1B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60000">
    <p:strips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7229-CC52-48E2-9245-97A45198D3AF}" type="datetimeFigureOut">
              <a:rPr lang="ru-RU" smtClean="0"/>
              <a:pPr/>
              <a:t>20.02.2014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34B-025C-4B44-95C9-51C5001A1B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60000">
    <p:strips dir="rd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7229-CC52-48E2-9245-97A45198D3AF}" type="datetimeFigureOut">
              <a:rPr lang="ru-RU" smtClean="0"/>
              <a:pPr/>
              <a:t>20.02.2014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34B-025C-4B44-95C9-51C5001A1B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60000">
    <p:strips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7229-CC52-48E2-9245-97A45198D3AF}" type="datetimeFigureOut">
              <a:rPr lang="ru-RU" smtClean="0"/>
              <a:pPr/>
              <a:t>20.02.2014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34B-025C-4B44-95C9-51C5001A1B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60000">
    <p:strips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7229-CC52-48E2-9245-97A45198D3AF}" type="datetimeFigureOut">
              <a:rPr lang="ru-RU" smtClean="0"/>
              <a:pPr/>
              <a:t>20.02.2014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34B-025C-4B44-95C9-51C5001A1B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60000">
    <p:strips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7229-CC52-48E2-9245-97A45198D3AF}" type="datetimeFigureOut">
              <a:rPr lang="ru-RU" smtClean="0"/>
              <a:pPr/>
              <a:t>20.02.2014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34B-025C-4B44-95C9-51C5001A1B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60000">
    <p:strips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7229-CC52-48E2-9245-97A45198D3AF}" type="datetimeFigureOut">
              <a:rPr lang="ru-RU" smtClean="0"/>
              <a:pPr/>
              <a:t>20.02.2014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34B-025C-4B44-95C9-51C5001A1B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60000">
    <p:strips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7229-CC52-48E2-9245-97A45198D3AF}" type="datetimeFigureOut">
              <a:rPr lang="ru-RU" smtClean="0"/>
              <a:pPr/>
              <a:t>20.02.2014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34B-025C-4B44-95C9-51C5001A1B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60000">
    <p:strips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7229-CC52-48E2-9245-97A45198D3AF}" type="datetimeFigureOut">
              <a:rPr lang="ru-RU" smtClean="0"/>
              <a:pPr/>
              <a:t>20.02.2014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34B-025C-4B44-95C9-51C5001A1B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60000">
    <p:strips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77229-CC52-48E2-9245-97A45198D3AF}" type="datetimeFigureOut">
              <a:rPr lang="ru-RU" smtClean="0"/>
              <a:pPr/>
              <a:t>20.02.2014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40F34B-025C-4B44-95C9-51C5001A1B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 spd="med" advTm="60000">
    <p:strips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477229-CC52-48E2-9245-97A45198D3AF}" type="datetimeFigureOut">
              <a:rPr lang="ru-RU" smtClean="0"/>
              <a:pPr/>
              <a:t>20.02.2014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40F34B-025C-4B44-95C9-51C5001A1B11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 advTm="60000">
    <p:strips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71472" y="357166"/>
            <a:ext cx="8072494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/>
              <a:t>Государственное дошкольное образовательное учреждение №82</a:t>
            </a:r>
          </a:p>
          <a:p>
            <a:pPr algn="ctr"/>
            <a:r>
              <a:rPr lang="ru-RU" sz="2000" dirty="0"/>
              <a:t>Приморского РУО</a:t>
            </a:r>
          </a:p>
          <a:p>
            <a:r>
              <a:rPr lang="ru-RU" sz="2000" dirty="0"/>
              <a:t> 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/>
          </a:p>
          <a:p>
            <a:pPr algn="ctr"/>
            <a:r>
              <a:rPr lang="ru-RU" sz="2000" dirty="0"/>
              <a:t> </a:t>
            </a:r>
            <a:r>
              <a:rPr lang="ru-RU" sz="2400" b="1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4C12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ru-RU" sz="2400" b="1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4C12"/>
                </a:solidFill>
                <a:effectLst/>
              </a:rPr>
              <a:t>«</a:t>
            </a:r>
            <a:r>
              <a:rPr lang="ru-RU" sz="3200" b="1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4C12"/>
                </a:solidFill>
                <a:effectLst/>
              </a:rPr>
              <a:t>Д</a:t>
            </a:r>
            <a:r>
              <a:rPr lang="ru-RU" sz="2400" b="1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4C12"/>
                </a:solidFill>
                <a:effectLst/>
              </a:rPr>
              <a:t>идактические игры</a:t>
            </a:r>
          </a:p>
          <a:p>
            <a:pPr algn="ctr"/>
            <a:r>
              <a:rPr lang="ru-RU" sz="2400" b="1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4C12"/>
                </a:solidFill>
                <a:effectLst/>
              </a:rPr>
              <a:t>На развитие зрительного внимания»</a:t>
            </a:r>
          </a:p>
          <a:p>
            <a:pPr algn="ctr"/>
            <a:r>
              <a:rPr lang="ru-RU" sz="2800" i="1" dirty="0">
                <a:solidFill>
                  <a:srgbClr val="00660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 </a:t>
            </a:r>
            <a:r>
              <a:rPr lang="ru-RU" sz="2000" i="1" dirty="0"/>
              <a:t> </a:t>
            </a:r>
            <a:endParaRPr lang="ru-RU" sz="2000" i="1" dirty="0" smtClean="0"/>
          </a:p>
          <a:p>
            <a:pPr algn="ctr"/>
            <a:r>
              <a:rPr lang="ru-RU" sz="2000" i="1" dirty="0" smtClean="0"/>
              <a:t>ОО </a:t>
            </a:r>
            <a:r>
              <a:rPr lang="ru-RU" sz="2000" i="1" dirty="0"/>
              <a:t>«Познание»</a:t>
            </a:r>
            <a:endParaRPr lang="ru-RU" sz="2000" dirty="0"/>
          </a:p>
          <a:p>
            <a:pPr algn="ctr"/>
            <a:r>
              <a:rPr lang="ru-RU" sz="2000" i="1" dirty="0"/>
              <a:t>ОО «Художественное творчество»</a:t>
            </a:r>
            <a:endParaRPr lang="ru-RU" sz="2000" dirty="0"/>
          </a:p>
          <a:p>
            <a:pPr algn="ctr"/>
            <a:r>
              <a:rPr lang="ru-RU" sz="2000" b="1" dirty="0"/>
              <a:t>  </a:t>
            </a:r>
            <a:endParaRPr lang="ru-RU" sz="2000" dirty="0"/>
          </a:p>
          <a:p>
            <a:pPr algn="r"/>
            <a:endParaRPr lang="ru-RU" sz="1600" i="1" dirty="0" smtClean="0"/>
          </a:p>
          <a:p>
            <a:pPr algn="r"/>
            <a:r>
              <a:rPr lang="ru-RU" sz="1600" i="1" dirty="0" smtClean="0"/>
              <a:t>Из </a:t>
            </a:r>
            <a:r>
              <a:rPr lang="ru-RU" sz="1600" i="1" dirty="0"/>
              <a:t>опыта работы воспитателя </a:t>
            </a:r>
            <a:endParaRPr lang="ru-RU" sz="1600" dirty="0"/>
          </a:p>
          <a:p>
            <a:pPr algn="r"/>
            <a:r>
              <a:rPr lang="ru-RU" sz="1600" i="1" dirty="0"/>
              <a:t>логопедической группы №3</a:t>
            </a:r>
            <a:endParaRPr lang="ru-RU" sz="1600" dirty="0"/>
          </a:p>
          <a:p>
            <a:pPr algn="r"/>
            <a:r>
              <a:rPr lang="ru-RU" sz="1600" i="1" dirty="0"/>
              <a:t>Павловой И.В.</a:t>
            </a:r>
            <a:endParaRPr lang="ru-RU" sz="1600" dirty="0"/>
          </a:p>
          <a:p>
            <a:pPr algn="ctr"/>
            <a:r>
              <a:rPr lang="ru-RU" sz="2000" b="1" dirty="0"/>
              <a:t> </a:t>
            </a:r>
            <a:r>
              <a:rPr lang="ru-RU" sz="2000" b="1" dirty="0" smtClean="0"/>
              <a:t>  </a:t>
            </a:r>
            <a:endParaRPr lang="ru-RU" sz="2000" dirty="0" smtClean="0"/>
          </a:p>
          <a:p>
            <a:pPr algn="ctr"/>
            <a:r>
              <a:rPr lang="ru-RU" sz="2000" b="1" dirty="0"/>
              <a:t>  </a:t>
            </a:r>
            <a:endParaRPr lang="ru-RU" sz="2000" dirty="0"/>
          </a:p>
          <a:p>
            <a:pPr algn="ctr"/>
            <a:r>
              <a:rPr lang="ru-RU" sz="2000" dirty="0"/>
              <a:t>Санкт-Петербург</a:t>
            </a:r>
          </a:p>
          <a:p>
            <a:pPr algn="ctr"/>
            <a:r>
              <a:rPr lang="ru-RU" sz="2000" dirty="0"/>
              <a:t>2014</a:t>
            </a:r>
          </a:p>
        </p:txBody>
      </p:sp>
    </p:spTree>
  </p:cSld>
  <p:clrMapOvr>
    <a:masterClrMapping/>
  </p:clrMapOvr>
  <p:transition spd="med" advTm="60000">
    <p:strips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01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53685" y="1857364"/>
            <a:ext cx="3733157" cy="2736000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428596" y="1857364"/>
            <a:ext cx="4429156" cy="3083976"/>
            <a:chOff x="357158" y="1857364"/>
            <a:chExt cx="4429156" cy="3083976"/>
          </a:xfrm>
        </p:grpSpPr>
        <p:pic>
          <p:nvPicPr>
            <p:cNvPr id="24578" name="Picture 2" descr="01 Шишкин Корабельная роща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57158" y="1857364"/>
              <a:ext cx="4429156" cy="2734668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785786" y="4572008"/>
              <a:ext cx="357190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/>
                <a:t>И.И. Шишкин. Корабельная роща</a:t>
              </a:r>
            </a:p>
          </p:txBody>
        </p:sp>
      </p:grpSp>
    </p:spTree>
  </p:cSld>
  <p:clrMapOvr>
    <a:masterClrMapping/>
  </p:clrMapOvr>
  <p:transition spd="med" advTm="60000">
    <p:strips dir="r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02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838728" y="487900"/>
            <a:ext cx="3733800" cy="5400675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714348" y="487900"/>
            <a:ext cx="3495675" cy="5727182"/>
            <a:chOff x="719135" y="357166"/>
            <a:chExt cx="3495675" cy="5727182"/>
          </a:xfrm>
        </p:grpSpPr>
        <p:pic>
          <p:nvPicPr>
            <p:cNvPr id="23554" name="Picture 2" descr="02 Шишкин Ручей в лесу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719135" y="357166"/>
              <a:ext cx="3495675" cy="5362575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1000100" y="5715016"/>
              <a:ext cx="2831224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/>
                <a:t>И.И. Шишкин. Ручей в лесу</a:t>
              </a:r>
            </a:p>
          </p:txBody>
        </p:sp>
      </p:grpSp>
    </p:spTree>
  </p:cSld>
  <p:clrMapOvr>
    <a:masterClrMapping/>
  </p:clrMapOvr>
  <p:transition spd="med" advTm="60000">
    <p:strips dir="r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03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23143" y="1857364"/>
            <a:ext cx="3992261" cy="2643206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410840" y="1857364"/>
            <a:ext cx="4018284" cy="3012538"/>
            <a:chOff x="410840" y="1857364"/>
            <a:chExt cx="4018284" cy="3012538"/>
          </a:xfrm>
        </p:grpSpPr>
        <p:pic>
          <p:nvPicPr>
            <p:cNvPr id="22530" name="Picture 2" descr="03 Шишкин Травки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10840" y="1857364"/>
              <a:ext cx="4018284" cy="2643206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1285852" y="4500570"/>
              <a:ext cx="22792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/>
                <a:t>И.И. Шишкин. Травки</a:t>
              </a:r>
            </a:p>
          </p:txBody>
        </p:sp>
      </p:grpSp>
    </p:spTree>
  </p:cSld>
  <p:clrMapOvr>
    <a:masterClrMapping/>
  </p:clrMapOvr>
  <p:transition spd="med" advTm="60000">
    <p:strips dir="r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3" descr="07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929322" y="1142984"/>
            <a:ext cx="2653515" cy="3854944"/>
          </a:xfrm>
          <a:prstGeom prst="rect">
            <a:avLst/>
          </a:prstGeom>
          <a:noFill/>
        </p:spPr>
      </p:pic>
      <p:grpSp>
        <p:nvGrpSpPr>
          <p:cNvPr id="9" name="Группа 8"/>
          <p:cNvGrpSpPr/>
          <p:nvPr/>
        </p:nvGrpSpPr>
        <p:grpSpPr>
          <a:xfrm>
            <a:off x="571472" y="1142984"/>
            <a:ext cx="5056408" cy="4226984"/>
            <a:chOff x="571472" y="1000108"/>
            <a:chExt cx="5056408" cy="4226984"/>
          </a:xfrm>
        </p:grpSpPr>
        <p:pic>
          <p:nvPicPr>
            <p:cNvPr id="21508" name="Picture 4" descr="07 Грабарь Красный дубок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71472" y="1000108"/>
              <a:ext cx="5056408" cy="3857652"/>
            </a:xfrm>
            <a:prstGeom prst="rect">
              <a:avLst/>
            </a:prstGeom>
            <a:noFill/>
          </p:spPr>
        </p:pic>
        <p:sp>
          <p:nvSpPr>
            <p:cNvPr id="8" name="Прямоугольник 7"/>
            <p:cNvSpPr/>
            <p:nvPr/>
          </p:nvSpPr>
          <p:spPr>
            <a:xfrm>
              <a:off x="1285852" y="4857760"/>
              <a:ext cx="371588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/>
                <a:t>И.Э. Грабарь. Осень. Красный дубок</a:t>
              </a:r>
            </a:p>
          </p:txBody>
        </p:sp>
      </p:grpSp>
    </p:spTree>
  </p:cSld>
  <p:clrMapOvr>
    <a:masterClrMapping/>
  </p:clrMapOvr>
  <p:transition spd="med" advTm="60000">
    <p:strips dir="r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08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17267" y="1428736"/>
            <a:ext cx="3398137" cy="3357586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500034" y="1428736"/>
            <a:ext cx="4533553" cy="3726918"/>
            <a:chOff x="500034" y="1428736"/>
            <a:chExt cx="4533553" cy="3726918"/>
          </a:xfrm>
        </p:grpSpPr>
        <p:pic>
          <p:nvPicPr>
            <p:cNvPr id="20482" name="Picture 2" descr="08 Остроухов Золотая осень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00034" y="1428736"/>
              <a:ext cx="4533553" cy="3333256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1142976" y="4786322"/>
              <a:ext cx="314227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/>
                <a:t>И.С. Остроухов. Золотая осень</a:t>
              </a:r>
            </a:p>
          </p:txBody>
        </p:sp>
      </p:grpSp>
    </p:spTree>
  </p:cSld>
  <p:clrMapOvr>
    <a:masterClrMapping/>
  </p:clrMapOvr>
  <p:transition spd="med" advTm="60000">
    <p:strips dir="r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214290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4C12"/>
                </a:solidFill>
                <a:effectLst/>
              </a:rPr>
              <a:t>ВАРИАНТ </a:t>
            </a:r>
            <a:r>
              <a:rPr lang="en-US" sz="2800" b="1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4C12"/>
                </a:solidFill>
                <a:effectLst/>
              </a:rPr>
              <a:t>II</a:t>
            </a:r>
            <a:endParaRPr lang="ru-RU" sz="2800" b="1" cap="all" dirty="0">
              <a:ln w="9000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004C12"/>
              </a:solidFill>
              <a:effectLst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428596" y="925281"/>
            <a:ext cx="3786214" cy="5075487"/>
            <a:chOff x="428596" y="857232"/>
            <a:chExt cx="3786214" cy="5075487"/>
          </a:xfrm>
        </p:grpSpPr>
        <p:pic>
          <p:nvPicPr>
            <p:cNvPr id="19460" name="Picture 4" descr="Айвазовский Большой рейд в Кронштадте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500034" y="857232"/>
              <a:ext cx="3671753" cy="4429156"/>
            </a:xfrm>
            <a:prstGeom prst="rect">
              <a:avLst/>
            </a:prstGeom>
            <a:noFill/>
          </p:spPr>
        </p:pic>
        <p:sp>
          <p:nvSpPr>
            <p:cNvPr id="10" name="Прямоугольник 9"/>
            <p:cNvSpPr/>
            <p:nvPr/>
          </p:nvSpPr>
          <p:spPr>
            <a:xfrm>
              <a:off x="428596" y="5286388"/>
              <a:ext cx="3786214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/>
                <a:t>И.К. </a:t>
              </a:r>
              <a:r>
                <a:rPr lang="ru-RU" dirty="0" smtClean="0"/>
                <a:t>Айвазовский.</a:t>
              </a:r>
              <a:r>
                <a:rPr lang="en-US" dirty="0" smtClean="0"/>
                <a:t/>
              </a:r>
              <a:br>
                <a:rPr lang="en-US" dirty="0" smtClean="0"/>
              </a:br>
              <a:r>
                <a:rPr lang="ru-RU" dirty="0" smtClean="0"/>
                <a:t>Большой </a:t>
              </a:r>
              <a:r>
                <a:rPr lang="ru-RU" dirty="0"/>
                <a:t>рейд в Кронштадте</a:t>
              </a: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4557056" y="1785926"/>
            <a:ext cx="4129665" cy="3155414"/>
            <a:chOff x="4557056" y="1785926"/>
            <a:chExt cx="4129665" cy="3155414"/>
          </a:xfrm>
        </p:grpSpPr>
        <p:pic>
          <p:nvPicPr>
            <p:cNvPr id="19459" name="Picture 3" descr="Айвазовский Марина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557056" y="1785926"/>
              <a:ext cx="4129665" cy="2786082"/>
            </a:xfrm>
            <a:prstGeom prst="rect">
              <a:avLst/>
            </a:prstGeom>
            <a:noFill/>
          </p:spPr>
        </p:pic>
        <p:sp>
          <p:nvSpPr>
            <p:cNvPr id="11" name="Прямоугольник 10"/>
            <p:cNvSpPr/>
            <p:nvPr/>
          </p:nvSpPr>
          <p:spPr>
            <a:xfrm>
              <a:off x="5214942" y="4572008"/>
              <a:ext cx="278954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/>
                <a:t>И.К. Айвазовский. Марина</a:t>
              </a:r>
            </a:p>
          </p:txBody>
        </p:sp>
      </p:grpSp>
    </p:spTree>
  </p:cSld>
  <p:clrMapOvr>
    <a:masterClrMapping/>
  </p:clrMapOvr>
  <p:transition spd="med" advTm="60000">
    <p:strips dir="rd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622038" y="500042"/>
            <a:ext cx="3378458" cy="5718429"/>
            <a:chOff x="622038" y="500042"/>
            <a:chExt cx="3378458" cy="5718429"/>
          </a:xfrm>
        </p:grpSpPr>
        <p:pic>
          <p:nvPicPr>
            <p:cNvPr id="18434" name="Picture 2" descr="Айвазовский Морской вид при луне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622038" y="500042"/>
              <a:ext cx="3378458" cy="5072098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1023533" y="5572140"/>
              <a:ext cx="2476897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ru-RU" dirty="0"/>
                <a:t>И.К. Айвазовский</a:t>
              </a:r>
              <a:r>
                <a:rPr lang="ru-RU" dirty="0" smtClean="0"/>
                <a:t>.</a:t>
              </a:r>
              <a:endParaRPr lang="en-US" dirty="0" smtClean="0"/>
            </a:p>
            <a:p>
              <a:pPr algn="ctr"/>
              <a:r>
                <a:rPr lang="ru-RU" dirty="0" smtClean="0"/>
                <a:t> </a:t>
              </a:r>
              <a:r>
                <a:rPr lang="ru-RU" dirty="0"/>
                <a:t>Морской вид при луне</a:t>
              </a:r>
            </a:p>
          </p:txBody>
        </p:sp>
      </p:grpSp>
      <p:grpSp>
        <p:nvGrpSpPr>
          <p:cNvPr id="8" name="Группа 7"/>
          <p:cNvGrpSpPr/>
          <p:nvPr/>
        </p:nvGrpSpPr>
        <p:grpSpPr>
          <a:xfrm>
            <a:off x="4340168" y="857232"/>
            <a:ext cx="4375236" cy="4727050"/>
            <a:chOff x="4340168" y="857232"/>
            <a:chExt cx="4375236" cy="4727050"/>
          </a:xfrm>
        </p:grpSpPr>
        <p:pic>
          <p:nvPicPr>
            <p:cNvPr id="18433" name="Picture 1" descr="Айвазовский Ночь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340168" y="857232"/>
              <a:ext cx="4375236" cy="4375236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>
              <a:off x="4572000" y="5214950"/>
              <a:ext cx="392626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/>
                <a:t>И.К. Айвазовский Ночь. Голубая волна</a:t>
              </a:r>
            </a:p>
          </p:txBody>
        </p:sp>
      </p:grpSp>
    </p:spTree>
  </p:cSld>
  <p:clrMapOvr>
    <a:masterClrMapping/>
  </p:clrMapOvr>
  <p:transition spd="med" advTm="60000">
    <p:strips dir="rd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642910" y="428604"/>
            <a:ext cx="3719736" cy="6075619"/>
            <a:chOff x="642910" y="428604"/>
            <a:chExt cx="3719736" cy="6075619"/>
          </a:xfrm>
        </p:grpSpPr>
        <p:pic>
          <p:nvPicPr>
            <p:cNvPr id="32769" name="Picture 1" descr="Айвазовский Буря на ледовитом океане"/>
            <p:cNvPicPr>
              <a:picLocks noChangeAspect="1" noChangeArrowheads="1"/>
            </p:cNvPicPr>
            <p:nvPr/>
          </p:nvPicPr>
          <p:blipFill>
            <a:blip r:embed="rId2" cstate="screen"/>
            <a:srcRect/>
            <a:stretch>
              <a:fillRect/>
            </a:stretch>
          </p:blipFill>
          <p:spPr bwMode="auto">
            <a:xfrm>
              <a:off x="642910" y="428604"/>
              <a:ext cx="3719736" cy="542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" name="Прямоугольник 2"/>
            <p:cNvSpPr/>
            <p:nvPr/>
          </p:nvSpPr>
          <p:spPr>
            <a:xfrm>
              <a:off x="642910" y="5857892"/>
              <a:ext cx="371477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dirty="0"/>
                <a:t>И.К. </a:t>
              </a:r>
              <a:r>
                <a:rPr lang="ru-RU" dirty="0" smtClean="0"/>
                <a:t>Айвазовский.</a:t>
              </a:r>
              <a:endParaRPr lang="en-US" dirty="0" smtClean="0"/>
            </a:p>
            <a:p>
              <a:pPr algn="ctr"/>
              <a:r>
                <a:rPr lang="ru-RU" dirty="0" smtClean="0"/>
                <a:t>Буря </a:t>
              </a:r>
              <a:r>
                <a:rPr lang="ru-RU" dirty="0"/>
                <a:t>на ледовитом океане</a:t>
              </a:r>
            </a:p>
          </p:txBody>
        </p:sp>
      </p:grp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214942" y="571480"/>
            <a:ext cx="3122971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На западе солнце пылает,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Багряное море горит;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Корабль одинокий, как птица,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По влаге холодной скользит.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Сверкает струя за кормою,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Как крылья, шумят паруса;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Кругом неоглядное море,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И с морем слились небеса.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Беспечно веселую песню,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Задумавшись, кормчий поет,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А черная туча на юге,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Как дым от пожара встает.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Вот буря… и море завыло,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Умолк беззаботный певец;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Огнем его вспыхнули очи: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Т</a:t>
            </a:r>
            <a:r>
              <a:rPr lang="ru-RU" sz="2000" dirty="0">
                <a:latin typeface="Monotype Corsiva" pitchFamily="66" charset="0"/>
                <a:ea typeface="Times New Roman" pitchFamily="18" charset="0"/>
                <a:cs typeface="Arial" pitchFamily="34" charset="0"/>
              </a:rPr>
              <a:t>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перь он и царь и боец!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</a:t>
            </a:r>
            <a:endParaRPr kumimoji="0" lang="en-US" sz="2000" b="0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Monotype Corsiva" pitchFamily="66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ea typeface="Times New Roman" pitchFamily="18" charset="0"/>
                <a:cs typeface="Arial" pitchFamily="34" charset="0"/>
              </a:rPr>
              <a:t>         И.С.Никитин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Monotype Corsiva" pitchFamily="66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med" advTm="60000">
    <p:strips dir="rd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643182"/>
            <a:ext cx="9144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 smtClean="0">
                <a:latin typeface="Monotype Corsiva" pitchFamily="66" charset="0"/>
              </a:rPr>
              <a:t> </a:t>
            </a:r>
            <a:r>
              <a:rPr lang="ru-RU" sz="6600" b="1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4C12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 «</a:t>
            </a:r>
            <a:r>
              <a:rPr lang="ru-RU" sz="8000" b="1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4C12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КОНЕЦ</a:t>
            </a:r>
            <a:r>
              <a:rPr lang="ru-RU" sz="6600" b="1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4C12"/>
                </a:solidFill>
                <a:effectLst>
                  <a:reflection blurRad="12700" stA="28000" endPos="45000" dist="1000" dir="5400000" sy="-100000" algn="bl" rotWithShape="0"/>
                </a:effectLst>
                <a:latin typeface="Monotype Corsiva" pitchFamily="66" charset="0"/>
              </a:rPr>
              <a:t>»</a:t>
            </a:r>
          </a:p>
        </p:txBody>
      </p:sp>
    </p:spTree>
  </p:cSld>
  <p:clrMapOvr>
    <a:masterClrMapping/>
  </p:clrMapOvr>
  <p:transition spd="med" advTm="60000">
    <p:strips dir="r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85720" y="214291"/>
            <a:ext cx="8572559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00" b="1" cap="all" dirty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4C12"/>
                </a:solidFill>
                <a:effectLst/>
              </a:rPr>
              <a:t>Дидактическая </a:t>
            </a:r>
            <a:r>
              <a:rPr lang="ru-RU" sz="2600" b="1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4C12"/>
                </a:solidFill>
                <a:effectLst/>
              </a:rPr>
              <a:t>игра</a:t>
            </a:r>
          </a:p>
          <a:p>
            <a:pPr algn="ctr"/>
            <a:r>
              <a:rPr lang="ru-RU" sz="2600" b="1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4C12"/>
                </a:solidFill>
                <a:effectLst/>
              </a:rPr>
              <a:t>«Найди </a:t>
            </a:r>
            <a:r>
              <a:rPr lang="ru-RU" sz="2600" b="1" cap="all" dirty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4C12"/>
                </a:solidFill>
                <a:effectLst/>
              </a:rPr>
              <a:t>сходство, различие»</a:t>
            </a:r>
          </a:p>
          <a:p>
            <a:r>
              <a:rPr lang="ru-RU" sz="2000" dirty="0">
                <a:solidFill>
                  <a:srgbClr val="212911"/>
                </a:solidFill>
              </a:rPr>
              <a:t> </a:t>
            </a:r>
            <a:endParaRPr lang="ru-RU" sz="2000" dirty="0" smtClean="0">
              <a:solidFill>
                <a:srgbClr val="212911"/>
              </a:solidFill>
            </a:endParaRPr>
          </a:p>
          <a:p>
            <a:r>
              <a:rPr lang="ru-RU" sz="1200" dirty="0"/>
              <a:t> </a:t>
            </a:r>
            <a:endParaRPr lang="ru-RU" sz="1600" dirty="0"/>
          </a:p>
          <a:p>
            <a:pPr marL="984250" indent="-276225"/>
            <a:r>
              <a:rPr lang="ru-RU" sz="2000" b="1" dirty="0"/>
              <a:t>Образовательная область «Познание»</a:t>
            </a:r>
            <a:endParaRPr lang="ru-RU" sz="2000" dirty="0"/>
          </a:p>
          <a:p>
            <a:pPr marL="984250" lvl="0" indent="-276225">
              <a:buFont typeface="Arial" pitchFamily="34" charset="0"/>
              <a:buChar char="•"/>
            </a:pPr>
            <a:r>
              <a:rPr lang="ru-RU" sz="2000" dirty="0"/>
              <a:t>Развитие умения анализировать увиденное, соотносить его с действительностью.</a:t>
            </a:r>
          </a:p>
          <a:p>
            <a:pPr marL="984250" lvl="0" indent="-276225">
              <a:buFont typeface="Arial" pitchFamily="34" charset="0"/>
              <a:buChar char="•"/>
            </a:pPr>
            <a:r>
              <a:rPr lang="ru-RU" sz="2000" dirty="0"/>
              <a:t>Развитие речи ребенка, в том числе речи-доказательства; умения выражать свои мысли и чувства с помощью полного предложения</a:t>
            </a:r>
            <a:r>
              <a:rPr lang="ru-RU" sz="2000" dirty="0" smtClean="0"/>
              <a:t>.</a:t>
            </a:r>
          </a:p>
          <a:p>
            <a:pPr marL="179388" lvl="0" indent="263525"/>
            <a:r>
              <a:rPr lang="ru-RU" dirty="0"/>
              <a:t> </a:t>
            </a:r>
          </a:p>
          <a:p>
            <a:pPr marL="1884363" indent="-277813"/>
            <a:r>
              <a:rPr lang="ru-RU" sz="2000" b="1" dirty="0"/>
              <a:t>Образовательная область «Художественное творчество»</a:t>
            </a:r>
            <a:endParaRPr lang="ru-RU" sz="2000" dirty="0"/>
          </a:p>
          <a:p>
            <a:pPr marL="1884363" lvl="0" indent="-277813">
              <a:buFont typeface="Arial" pitchFamily="34" charset="0"/>
              <a:buChar char="•"/>
            </a:pPr>
            <a:r>
              <a:rPr lang="ru-RU" sz="2000" dirty="0"/>
              <a:t>Знакомство с творчеством  русских и зарубежных художников, с жанрами живописи.</a:t>
            </a:r>
          </a:p>
          <a:p>
            <a:pPr marL="1884363" lvl="0" indent="-277813">
              <a:buFont typeface="Arial" pitchFamily="34" charset="0"/>
              <a:buChar char="•"/>
            </a:pPr>
            <a:r>
              <a:rPr lang="ru-RU" sz="2000" dirty="0"/>
              <a:t>Знакомство с фотографией как одним из видов художественного творчества.</a:t>
            </a:r>
          </a:p>
          <a:p>
            <a:pPr marL="1884363" lvl="0" indent="-277813">
              <a:buFont typeface="Arial" pitchFamily="34" charset="0"/>
              <a:buChar char="•"/>
            </a:pPr>
            <a:r>
              <a:rPr lang="ru-RU" sz="2000" dirty="0"/>
              <a:t>Развитие зрительной памяти.</a:t>
            </a:r>
          </a:p>
          <a:p>
            <a:pPr marL="1884363" lvl="0" indent="-277813">
              <a:buFont typeface="Arial" pitchFamily="34" charset="0"/>
              <a:buChar char="•"/>
            </a:pPr>
            <a:r>
              <a:rPr lang="ru-RU" sz="2000" dirty="0"/>
              <a:t>Развитие чувственного восприятия и творческой фантазии ребенка.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60000">
    <p:strips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5720" y="285728"/>
            <a:ext cx="8501122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4C12"/>
                </a:solidFill>
                <a:effectLst/>
              </a:rPr>
              <a:t>МАТЕРИАЛЫ.</a:t>
            </a:r>
          </a:p>
          <a:p>
            <a:pPr marL="179388" lvl="0" indent="180975"/>
            <a:r>
              <a:rPr lang="ru-RU" sz="2000" dirty="0"/>
              <a:t>Зрительный ряд, представленный фотоработами и репродукциями картин художников.</a:t>
            </a:r>
          </a:p>
          <a:p>
            <a:pPr marL="179388" lvl="0" indent="180975"/>
            <a:r>
              <a:rPr lang="ru-RU" sz="2000" dirty="0"/>
              <a:t>Подборка стихотворных отрывков на заданную тематику.</a:t>
            </a:r>
          </a:p>
          <a:p>
            <a:r>
              <a:rPr lang="ru-RU" sz="2000" dirty="0"/>
              <a:t> </a:t>
            </a:r>
          </a:p>
          <a:p>
            <a:r>
              <a:rPr lang="ru-RU" sz="2000" b="1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4C12"/>
                </a:solidFill>
                <a:effectLst/>
              </a:rPr>
              <a:t>ХОД ИГРЫ.</a:t>
            </a:r>
          </a:p>
          <a:p>
            <a:pPr marL="179388" lvl="0" indent="180975"/>
            <a:r>
              <a:rPr lang="ru-RU" sz="2000" dirty="0" smtClean="0"/>
              <a:t>Предложить </a:t>
            </a:r>
            <a:r>
              <a:rPr lang="ru-RU" sz="2000" dirty="0"/>
              <a:t>ребенку внимательно рассмотреть предложенные фотоработы и репродукции.</a:t>
            </a:r>
          </a:p>
          <a:p>
            <a:pPr marL="179388" lvl="0" indent="180975"/>
            <a:r>
              <a:rPr lang="ru-RU" sz="2000" dirty="0"/>
              <a:t>Предложить ребенку передать свои ощущения от увиденного.</a:t>
            </a:r>
          </a:p>
          <a:p>
            <a:pPr marL="179388" lvl="0" indent="180975"/>
            <a:r>
              <a:rPr lang="ru-RU" sz="2000" dirty="0"/>
              <a:t>Предложить ребенку найти сходство о различия в работах, опираясь на вопросы «Как изображает художник природу и т.п.?». «Какие вы видите различия по цвету, линии, форме и т.п.?». «Что объединяет данные работы?».</a:t>
            </a:r>
          </a:p>
          <a:p>
            <a:pPr marL="179388" lvl="0" indent="180975"/>
            <a:r>
              <a:rPr lang="ru-RU" sz="2000" dirty="0"/>
              <a:t>В конце игры можно предложить ребенку самому сделать вывод  о сходстве и различии работ.</a:t>
            </a:r>
          </a:p>
          <a:p>
            <a:r>
              <a:rPr lang="ru-RU" sz="1100" dirty="0"/>
              <a:t> </a:t>
            </a:r>
          </a:p>
          <a:p>
            <a:pPr marL="179388" indent="180975" algn="just"/>
            <a:r>
              <a:rPr lang="ru-RU" sz="2000" dirty="0"/>
              <a:t>В варианте </a:t>
            </a:r>
            <a:r>
              <a:rPr lang="en-US" sz="2000" dirty="0"/>
              <a:t>II </a:t>
            </a:r>
            <a:r>
              <a:rPr lang="ru-RU" sz="2000" dirty="0"/>
              <a:t>игры воспитатель предлагает ребенку зрительный ряд из произведений одного художника и просит выделить то из них, которое соответствует предложенному отрывку из стихотворения, прозы и обосновать свое решение.</a:t>
            </a:r>
          </a:p>
          <a:p>
            <a:endParaRPr lang="ru-RU" dirty="0"/>
          </a:p>
        </p:txBody>
      </p:sp>
    </p:spTree>
  </p:cSld>
  <p:clrMapOvr>
    <a:masterClrMapping/>
  </p:clrMapOvr>
  <p:transition spd="med" advTm="60000"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7158" y="214290"/>
            <a:ext cx="84296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4C12"/>
                </a:solidFill>
                <a:effectLst/>
              </a:rPr>
              <a:t>ВАРИАНТ </a:t>
            </a:r>
            <a:r>
              <a:rPr lang="en-US" sz="2800" b="1" cap="all" dirty="0" smtClean="0">
                <a:ln w="9000" cmpd="sng">
                  <a:solidFill>
                    <a:schemeClr val="accent3">
                      <a:lumMod val="75000"/>
                    </a:schemeClr>
                  </a:solidFill>
                  <a:prstDash val="solid"/>
                </a:ln>
                <a:solidFill>
                  <a:srgbClr val="004C12"/>
                </a:solidFill>
                <a:effectLst/>
              </a:rPr>
              <a:t>I</a:t>
            </a:r>
            <a:endParaRPr lang="ru-RU" sz="2800" b="1" cap="all" dirty="0">
              <a:ln w="9000" cmpd="sng">
                <a:solidFill>
                  <a:schemeClr val="accent3">
                    <a:lumMod val="75000"/>
                  </a:schemeClr>
                </a:solidFill>
                <a:prstDash val="solid"/>
              </a:ln>
              <a:solidFill>
                <a:srgbClr val="004C12"/>
              </a:solidFill>
              <a:effectLst/>
            </a:endParaRPr>
          </a:p>
        </p:txBody>
      </p:sp>
      <p:pic>
        <p:nvPicPr>
          <p:cNvPr id="1027" name="Picture 3" descr="04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72066" y="960768"/>
            <a:ext cx="3428783" cy="5040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grpSp>
        <p:nvGrpSpPr>
          <p:cNvPr id="8" name="Группа 7"/>
          <p:cNvGrpSpPr/>
          <p:nvPr/>
        </p:nvGrpSpPr>
        <p:grpSpPr>
          <a:xfrm>
            <a:off x="642909" y="916528"/>
            <a:ext cx="3827348" cy="5441430"/>
            <a:chOff x="642909" y="714356"/>
            <a:chExt cx="3827348" cy="5441430"/>
          </a:xfrm>
        </p:grpSpPr>
        <p:pic>
          <p:nvPicPr>
            <p:cNvPr id="1026" name="Picture 2" descr="04 Шишкин Зима в лесу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642909" y="714356"/>
              <a:ext cx="3827348" cy="5040000"/>
            </a:xfrm>
            <a:prstGeom prst="rect">
              <a:avLst/>
            </a:prstGeom>
            <a:noFill/>
            <a:ln w="57150">
              <a:noFill/>
              <a:miter lim="800000"/>
              <a:headEnd/>
              <a:tailEnd/>
            </a:ln>
          </p:spPr>
        </p:pic>
        <p:sp>
          <p:nvSpPr>
            <p:cNvPr id="7" name="Прямоугольник 6"/>
            <p:cNvSpPr/>
            <p:nvPr/>
          </p:nvSpPr>
          <p:spPr>
            <a:xfrm>
              <a:off x="857224" y="5786454"/>
              <a:ext cx="3375091" cy="369332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r>
                <a:rPr lang="ru-RU" dirty="0"/>
                <a:t>И.И. Шишкин. Зима в лесу. Иней</a:t>
              </a:r>
            </a:p>
          </p:txBody>
        </p:sp>
      </p:grpSp>
    </p:spTree>
  </p:cSld>
  <p:clrMapOvr>
    <a:masterClrMapping/>
  </p:clrMapOvr>
  <p:transition spd="med" advTm="60000">
    <p:strips dir="r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 descr="09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4876" y="1357298"/>
            <a:ext cx="4184598" cy="3214710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403791" y="928670"/>
            <a:ext cx="4096771" cy="4441298"/>
            <a:chOff x="357158" y="928670"/>
            <a:chExt cx="4096771" cy="4441298"/>
          </a:xfrm>
        </p:grpSpPr>
        <p:pic>
          <p:nvPicPr>
            <p:cNvPr id="2050" name="Picture 2" descr="09 Бродская Морозное утро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357158" y="928670"/>
              <a:ext cx="4096771" cy="4071942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>
              <a:off x="785786" y="5000636"/>
              <a:ext cx="31718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/>
                <a:t>Л.И. Бродская. Морозное утро</a:t>
              </a:r>
            </a:p>
          </p:txBody>
        </p:sp>
      </p:grpSp>
    </p:spTree>
  </p:cSld>
  <p:clrMapOvr>
    <a:masterClrMapping/>
  </p:clrMapOvr>
  <p:transition spd="med" advTm="60000">
    <p:strips dir="r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05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572000" y="1714488"/>
            <a:ext cx="4257672" cy="3158639"/>
          </a:xfrm>
          <a:prstGeom prst="rect">
            <a:avLst/>
          </a:prstGeom>
          <a:noFill/>
        </p:spPr>
      </p:pic>
      <p:grpSp>
        <p:nvGrpSpPr>
          <p:cNvPr id="8" name="Группа 7"/>
          <p:cNvGrpSpPr/>
          <p:nvPr/>
        </p:nvGrpSpPr>
        <p:grpSpPr>
          <a:xfrm>
            <a:off x="500034" y="571480"/>
            <a:ext cx="3710015" cy="5298554"/>
            <a:chOff x="500034" y="571480"/>
            <a:chExt cx="3710015" cy="5298554"/>
          </a:xfrm>
        </p:grpSpPr>
        <p:pic>
          <p:nvPicPr>
            <p:cNvPr id="28674" name="Picture 2" descr="05 Саврасов Грачи прилетели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500034" y="571480"/>
              <a:ext cx="3710015" cy="4895271"/>
            </a:xfrm>
            <a:prstGeom prst="rect">
              <a:avLst/>
            </a:prstGeom>
            <a:noFill/>
          </p:spPr>
        </p:pic>
        <p:sp>
          <p:nvSpPr>
            <p:cNvPr id="7" name="Прямоугольник 6"/>
            <p:cNvSpPr/>
            <p:nvPr/>
          </p:nvSpPr>
          <p:spPr>
            <a:xfrm>
              <a:off x="714348" y="5500702"/>
              <a:ext cx="327294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/>
                <a:t>А.К. Саврасов. Грачи прилетели</a:t>
              </a:r>
            </a:p>
          </p:txBody>
        </p:sp>
      </p:grpSp>
    </p:spTree>
  </p:cSld>
  <p:clrMapOvr>
    <a:masterClrMapping/>
  </p:clrMapOvr>
  <p:transition spd="med" advTm="60000">
    <p:strips dir="r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10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155231" y="1428736"/>
            <a:ext cx="3703049" cy="3571899"/>
          </a:xfrm>
          <a:prstGeom prst="rect">
            <a:avLst/>
          </a:prstGeom>
          <a:noFill/>
        </p:spPr>
      </p:pic>
      <p:grpSp>
        <p:nvGrpSpPr>
          <p:cNvPr id="7" name="Группа 6"/>
          <p:cNvGrpSpPr/>
          <p:nvPr/>
        </p:nvGrpSpPr>
        <p:grpSpPr>
          <a:xfrm>
            <a:off x="285720" y="1785927"/>
            <a:ext cx="4697106" cy="3155413"/>
            <a:chOff x="285720" y="1785927"/>
            <a:chExt cx="4697106" cy="3155413"/>
          </a:xfrm>
        </p:grpSpPr>
        <p:pic>
          <p:nvPicPr>
            <p:cNvPr id="27651" name="Picture 3" descr="10 Клевер Весна в деревне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285720" y="1785927"/>
              <a:ext cx="4697106" cy="2643205"/>
            </a:xfrm>
            <a:prstGeom prst="rect">
              <a:avLst/>
            </a:prstGeom>
            <a:noFill/>
          </p:spPr>
        </p:pic>
        <p:sp>
          <p:nvSpPr>
            <p:cNvPr id="6" name="Прямоугольник 5"/>
            <p:cNvSpPr/>
            <p:nvPr/>
          </p:nvSpPr>
          <p:spPr>
            <a:xfrm>
              <a:off x="1071538" y="4572008"/>
              <a:ext cx="318375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/>
                <a:t>Ю.Ю. Клевер. Весна в деревне</a:t>
              </a:r>
            </a:p>
          </p:txBody>
        </p:sp>
      </p:grpSp>
    </p:spTree>
  </p:cSld>
  <p:clrMapOvr>
    <a:masterClrMapping/>
  </p:clrMapOvr>
  <p:transition spd="med" advTm="60000">
    <p:strips dir="r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06a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931481" y="1428736"/>
            <a:ext cx="3845806" cy="3357586"/>
          </a:xfrm>
          <a:prstGeom prst="rect">
            <a:avLst/>
          </a:prstGeom>
          <a:noFill/>
        </p:spPr>
      </p:pic>
      <p:grpSp>
        <p:nvGrpSpPr>
          <p:cNvPr id="6" name="Группа 5"/>
          <p:cNvGrpSpPr/>
          <p:nvPr/>
        </p:nvGrpSpPr>
        <p:grpSpPr>
          <a:xfrm>
            <a:off x="428596" y="1428737"/>
            <a:ext cx="4327936" cy="3726917"/>
            <a:chOff x="428596" y="1428737"/>
            <a:chExt cx="4327936" cy="3726917"/>
          </a:xfrm>
        </p:grpSpPr>
        <p:pic>
          <p:nvPicPr>
            <p:cNvPr id="26626" name="Picture 2" descr="06 Саврасов Радуга"/>
            <p:cNvPicPr>
              <a:picLocks noChangeAspect="1" noChangeArrowheads="1"/>
            </p:cNvPicPr>
            <p:nvPr/>
          </p:nvPicPr>
          <p:blipFill>
            <a:blip r:embed="rId3" cstate="screen"/>
            <a:srcRect/>
            <a:stretch>
              <a:fillRect/>
            </a:stretch>
          </p:blipFill>
          <p:spPr bwMode="auto">
            <a:xfrm>
              <a:off x="428596" y="1428737"/>
              <a:ext cx="4327936" cy="3357585"/>
            </a:xfrm>
            <a:prstGeom prst="rect">
              <a:avLst/>
            </a:prstGeom>
            <a:noFill/>
          </p:spPr>
        </p:pic>
        <p:sp>
          <p:nvSpPr>
            <p:cNvPr id="5" name="Прямоугольник 4"/>
            <p:cNvSpPr/>
            <p:nvPr/>
          </p:nvSpPr>
          <p:spPr>
            <a:xfrm>
              <a:off x="1428728" y="4786322"/>
              <a:ext cx="228004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dirty="0"/>
                <a:t>А.К. Саврасов. Радуга</a:t>
              </a:r>
            </a:p>
          </p:txBody>
        </p:sp>
      </p:grpSp>
    </p:spTree>
  </p:cSld>
  <p:clrMapOvr>
    <a:masterClrMapping/>
  </p:clrMapOvr>
  <p:transition spd="med" advTm="60000">
    <p:strips dir="r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57158" y="500042"/>
          <a:ext cx="8456438" cy="5643602"/>
        </p:xfrm>
        <a:graphic>
          <a:graphicData uri="http://schemas.openxmlformats.org/drawingml/2006/table">
            <a:tbl>
              <a:tblPr/>
              <a:tblGrid>
                <a:gridCol w="2107532"/>
                <a:gridCol w="2880293"/>
                <a:gridCol w="3468613"/>
              </a:tblGrid>
              <a:tr h="564360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Разгорелся день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Огнем солнечным.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Подобрал туман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Выше темя гор;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Нагустил его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В тучу чёрную,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Туча чёрная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Понахмурилась,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Понахмурилась,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Что задумалась,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Словно вспомнила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Свою родину ...</a:t>
                      </a:r>
                    </a:p>
                  </a:txBody>
                  <a:tcPr marL="45537" marR="455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Понесут её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Ветры буйные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Во все стороны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Света белого.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Ополчается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Громом, бурею,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Огнём, молнией,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Дугой-радугой;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Ополчилася,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И расширилась,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И ударила,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И пролилася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Слезой крупною —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Проливным дождём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На земную грудь, 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На широкую.</a:t>
                      </a:r>
                    </a:p>
                    <a:p>
                      <a:pPr indent="449580">
                        <a:spcAft>
                          <a:spcPts val="0"/>
                        </a:spcAft>
                      </a:pPr>
                      <a:endParaRPr lang="en-US" sz="2000" i="1" dirty="0" smtClean="0">
                        <a:latin typeface="Monotype Corsiva" pitchFamily="66" charset="0"/>
                        <a:ea typeface="Times New Roman"/>
                      </a:endParaRPr>
                    </a:p>
                    <a:p>
                      <a:pPr indent="449580"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latin typeface="Monotype Corsiva" pitchFamily="66" charset="0"/>
                          <a:ea typeface="Times New Roman"/>
                        </a:rPr>
                        <a:t>А</a:t>
                      </a:r>
                      <a:r>
                        <a:rPr lang="ru-RU" sz="2000" i="1" dirty="0">
                          <a:latin typeface="Monotype Corsiva" pitchFamily="66" charset="0"/>
                          <a:ea typeface="Times New Roman"/>
                        </a:rPr>
                        <a:t>. Кольцов</a:t>
                      </a:r>
                      <a:endParaRPr lang="ru-RU" sz="2000" dirty="0">
                        <a:latin typeface="Monotype Corsiva" pitchFamily="66" charset="0"/>
                        <a:ea typeface="Times New Roman"/>
                      </a:endParaRPr>
                    </a:p>
                  </a:txBody>
                  <a:tcPr marL="45537" marR="45537" marT="0" marB="0">
                    <a:lnL>
                      <a:noFill/>
                    </a:lnL>
                    <a:lnR w="3175" cap="flat" cmpd="sng" algn="ctr">
                      <a:noFill/>
                      <a:prstDash val="lgDashDot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В небе радуга сияет,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Розы дождиком омыты,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Солнце в зелени играет,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Темный сад благоухает,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Кудри золотом покрыты.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Свет и тень под деревами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Переходят, как живые;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Мох унизан огоньками;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Над душистыми цветами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Monotype Corsiva" pitchFamily="66" charset="0"/>
                          <a:ea typeface="Times New Roman"/>
                        </a:rPr>
                        <a:t>Вьются тени золотые…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i="1" dirty="0">
                          <a:latin typeface="Monotype Corsiva" pitchFamily="66" charset="0"/>
                          <a:ea typeface="Times New Roman"/>
                        </a:rPr>
                        <a:t>        </a:t>
                      </a:r>
                      <a:endParaRPr lang="en-US" sz="2000" i="1" dirty="0" smtClean="0">
                        <a:latin typeface="Monotype Corsiva" pitchFamily="66" charset="0"/>
                        <a:ea typeface="Times New Roman"/>
                      </a:endParaRPr>
                    </a:p>
                    <a:p>
                      <a:pPr marL="0" indent="1163638" algn="l">
                        <a:spcAft>
                          <a:spcPts val="0"/>
                        </a:spcAft>
                      </a:pPr>
                      <a:r>
                        <a:rPr lang="ru-RU" sz="2000" i="1" dirty="0" smtClean="0">
                          <a:latin typeface="Monotype Corsiva" pitchFamily="66" charset="0"/>
                          <a:ea typeface="Times New Roman"/>
                        </a:rPr>
                        <a:t>  </a:t>
                      </a:r>
                      <a:r>
                        <a:rPr lang="ru-RU" sz="2000" i="1" dirty="0">
                          <a:latin typeface="Monotype Corsiva" pitchFamily="66" charset="0"/>
                          <a:ea typeface="Times New Roman"/>
                        </a:rPr>
                        <a:t>И.С.Никитин</a:t>
                      </a:r>
                      <a:endParaRPr lang="ru-RU" sz="2000" dirty="0">
                        <a:latin typeface="Monotype Corsiva" pitchFamily="66" charset="0"/>
                        <a:ea typeface="Times New Roman"/>
                      </a:endParaRPr>
                    </a:p>
                  </a:txBody>
                  <a:tcPr marL="45537" marR="45537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cxnSp>
        <p:nvCxnSpPr>
          <p:cNvPr id="6" name="Прямая соединительная линия 5"/>
          <p:cNvCxnSpPr/>
          <p:nvPr/>
        </p:nvCxnSpPr>
        <p:spPr>
          <a:xfrm rot="5400000">
            <a:off x="2035951" y="3250405"/>
            <a:ext cx="5357850" cy="0"/>
          </a:xfrm>
          <a:prstGeom prst="line">
            <a:avLst/>
          </a:prstGeom>
          <a:ln>
            <a:solidFill>
              <a:schemeClr val="bg1"/>
            </a:solidFill>
          </a:ln>
          <a:effectLst>
            <a:glow rad="101600">
              <a:srgbClr val="00B050">
                <a:alpha val="4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 advTm="60000">
    <p:strips dir="rd"/>
  </p:transition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348</Words>
  <Application>Microsoft Office PowerPoint</Application>
  <PresentationFormat>Экран (4:3)</PresentationFormat>
  <Paragraphs>123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qwerty</cp:lastModifiedBy>
  <cp:revision>25</cp:revision>
  <dcterms:created xsi:type="dcterms:W3CDTF">2014-02-19T11:24:27Z</dcterms:created>
  <dcterms:modified xsi:type="dcterms:W3CDTF">2014-02-20T11:53:12Z</dcterms:modified>
</cp:coreProperties>
</file>