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76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1F73B-0063-4225-BA2A-3B791D532170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BA9E5-AE37-4F92-BA28-08E2E708E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259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BA9E5-AE37-4F92-BA28-08E2E708E576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BA9E5-AE37-4F92-BA28-08E2E708E576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BA9E5-AE37-4F92-BA28-08E2E708E576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BA9E5-AE37-4F92-BA28-08E2E708E576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BA9E5-AE37-4F92-BA28-08E2E708E576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BA9E5-AE37-4F92-BA28-08E2E708E576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1F6568D-0D78-4321-9500-F55DF97FD90F}" type="datetimeFigureOut">
              <a:rPr lang="ru-RU" smtClean="0"/>
              <a:t>25.09.2015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2EA33D1-F486-46F0-B340-75703FF96D8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568D-0D78-4321-9500-F55DF97FD90F}" type="datetimeFigureOut">
              <a:rPr lang="ru-RU" smtClean="0"/>
              <a:t>25.09.2015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33D1-F486-46F0-B340-75703FF96D8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568D-0D78-4321-9500-F55DF97FD90F}" type="datetimeFigureOut">
              <a:rPr lang="ru-RU" smtClean="0"/>
              <a:t>25.09.2015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33D1-F486-46F0-B340-75703FF96D8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1F6568D-0D78-4321-9500-F55DF97FD90F}" type="datetimeFigureOut">
              <a:rPr lang="ru-RU" smtClean="0"/>
              <a:t>25.09.2015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33D1-F486-46F0-B340-75703FF96D8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1F6568D-0D78-4321-9500-F55DF97FD90F}" type="datetimeFigureOut">
              <a:rPr lang="ru-RU" smtClean="0"/>
              <a:t>25.09.2015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2EA33D1-F486-46F0-B340-75703FF96D8C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1F6568D-0D78-4321-9500-F55DF97FD90F}" type="datetimeFigureOut">
              <a:rPr lang="ru-RU" smtClean="0"/>
              <a:t>25.09.2015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2EA33D1-F486-46F0-B340-75703FF96D8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1F6568D-0D78-4321-9500-F55DF97FD90F}" type="datetimeFigureOut">
              <a:rPr lang="ru-RU" smtClean="0"/>
              <a:t>25.09.2015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2EA33D1-F486-46F0-B340-75703FF96D8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568D-0D78-4321-9500-F55DF97FD90F}" type="datetimeFigureOut">
              <a:rPr lang="ru-RU" smtClean="0"/>
              <a:t>25.09.2015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33D1-F486-46F0-B340-75703FF96D8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1F6568D-0D78-4321-9500-F55DF97FD90F}" type="datetimeFigureOut">
              <a:rPr lang="ru-RU" smtClean="0"/>
              <a:t>25.09.2015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2EA33D1-F486-46F0-B340-75703FF96D8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1F6568D-0D78-4321-9500-F55DF97FD90F}" type="datetimeFigureOut">
              <a:rPr lang="ru-RU" smtClean="0"/>
              <a:t>25.09.2015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2EA33D1-F486-46F0-B340-75703FF96D8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1F6568D-0D78-4321-9500-F55DF97FD90F}" type="datetimeFigureOut">
              <a:rPr lang="ru-RU" smtClean="0"/>
              <a:t>25.09.2015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2EA33D1-F486-46F0-B340-75703FF96D8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1F6568D-0D78-4321-9500-F55DF97FD90F}" type="datetimeFigureOut">
              <a:rPr lang="ru-RU" smtClean="0"/>
              <a:t>25.09.2015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2EA33D1-F486-46F0-B340-75703FF96D8C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heel spokes="2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Предметная неделя истории</a:t>
            </a:r>
            <a:br>
              <a:rPr lang="ru-RU" dirty="0" smtClean="0"/>
            </a:br>
            <a:r>
              <a:rPr lang="ru-RU" dirty="0" smtClean="0"/>
              <a:t>«Рыцарский турнир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smtClean="0"/>
              <a:t>6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69668" y="3500438"/>
            <a:ext cx="4174332" cy="171688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Выполнила: Тубина Т.А</a:t>
            </a:r>
            <a:endParaRPr lang="ru-RU" sz="36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Содержимое 10" descr="65759608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14282" y="1714488"/>
            <a:ext cx="4786346" cy="3891408"/>
          </a:xfr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/>
              </a:rPr>
              <a:t>Рыцарский турнир.</a:t>
            </a:r>
            <a:r>
              <a:rPr lang="ru-RU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ru-RU" dirty="0"/>
          </a:p>
        </p:txBody>
      </p:sp>
      <p:sp>
        <p:nvSpPr>
          <p:cNvPr id="8" name="Заголовок 3"/>
          <p:cNvSpPr>
            <a:spLocks noGrp="1"/>
          </p:cNvSpPr>
          <p:nvPr>
            <p:ph sz="half" idx="2"/>
          </p:nvPr>
        </p:nvSpPr>
        <p:spPr>
          <a:xfrm>
            <a:off x="4929190" y="1714488"/>
            <a:ext cx="4038600" cy="4525963"/>
          </a:xfrm>
        </p:spPr>
        <p:txBody>
          <a:bodyPr>
            <a:normAutofit fontScale="92500"/>
          </a:bodyPr>
          <a:lstStyle/>
          <a:p>
            <a:pPr>
              <a:buClr>
                <a:srgbClr val="0070C0"/>
              </a:buClr>
            </a:pP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Цели: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buClr>
                <a:srgbClr val="0070C0"/>
              </a:buClr>
            </a:pPr>
            <a:r>
              <a:rPr lang="ru-RU" sz="1800" dirty="0" smtClean="0"/>
              <a:t>систематизация и контроль качества знаний учащихся по указанной теме;</a:t>
            </a:r>
          </a:p>
          <a:p>
            <a:pPr>
              <a:buClr>
                <a:srgbClr val="0070C0"/>
              </a:buClr>
            </a:pPr>
            <a:r>
              <a:rPr lang="ru-RU" sz="1800" dirty="0" smtClean="0"/>
              <a:t>продолжить формирование умений работать с исторической картой, составлять связанный и четкий рассказ, участвовать в обсуждении, формулировать свое мнение.</a:t>
            </a:r>
          </a:p>
          <a:p>
            <a:pPr>
              <a:buClr>
                <a:srgbClr val="0070C0"/>
              </a:buClr>
            </a:pP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Место проведения: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smtClean="0"/>
              <a:t>кабинет истории, украшенный флагами и гербами.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1251115182_1f1e11b710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6813" r="6813"/>
          <a:stretch>
            <a:fillRect/>
          </a:stretch>
        </p:blipFill>
        <p:spPr>
          <a:xfrm rot="10800000" flipV="1">
            <a:off x="142844" y="857232"/>
            <a:ext cx="3805115" cy="5286412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000496" y="0"/>
            <a:ext cx="5143504" cy="6858000"/>
          </a:xfrm>
          <a:solidFill>
            <a:schemeClr val="tx1">
              <a:lumMod val="95000"/>
              <a:alpha val="15000"/>
            </a:schemeClr>
          </a:solidFill>
          <a:ln>
            <a:noFill/>
          </a:ln>
        </p:spPr>
        <p:txBody>
          <a:bodyPr>
            <a:normAutofit fontScale="85000" lnSpcReduction="10000"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000" dirty="0" smtClean="0">
                <a:latin typeface="Comic Sans MS" pitchFamily="66" charset="0"/>
              </a:rPr>
              <a:t>Почему шлем имеет остроконечную форму?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Comic Sans MS" pitchFamily="66" charset="0"/>
              </a:rPr>
              <a:t>Почему Папа Римский Иннокентий </a:t>
            </a:r>
            <a:r>
              <a:rPr lang="en-US" sz="2000" dirty="0" smtClean="0">
                <a:latin typeface="Comic Sans MS" pitchFamily="66" charset="0"/>
              </a:rPr>
              <a:t>III</a:t>
            </a:r>
            <a:r>
              <a:rPr lang="ru-RU" sz="2000" dirty="0" smtClean="0">
                <a:latin typeface="Comic Sans MS" pitchFamily="66" charset="0"/>
              </a:rPr>
              <a:t> издал указ, запрещающий турниры?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smtClean="0">
                <a:latin typeface="Comic Sans MS" pitchFamily="66" charset="0"/>
              </a:rPr>
              <a:t>Мог ли рыцарь во время турнира отказаться от некоторых доспехов?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smtClean="0">
                <a:latin typeface="Comic Sans MS" pitchFamily="66" charset="0"/>
              </a:rPr>
              <a:t>Как называлась площадь, на которой проходил рыцарский турнир?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Comic Sans MS" pitchFamily="66" charset="0"/>
              </a:rPr>
              <a:t>Почему летом рыцари надевали поверх доспехов балахоны из белой ткани?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smtClean="0">
                <a:latin typeface="Comic Sans MS" pitchFamily="66" charset="0"/>
              </a:rPr>
              <a:t>Какую часть доспехов рыцарь не мог потерять в бою ни при каких обстоятельствах? Это считалось большим позором.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smtClean="0">
                <a:latin typeface="Comic Sans MS" pitchFamily="66" charset="0"/>
              </a:rPr>
              <a:t>Откуда пошел обычай снимать шляпу в общественном месте?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smtClean="0">
                <a:latin typeface="Comic Sans MS" pitchFamily="66" charset="0"/>
              </a:rPr>
              <a:t>Что означает обычай снимать перчатку при встрече и рукопожатии?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smtClean="0">
                <a:latin typeface="Comic Sans MS" pitchFamily="66" charset="0"/>
              </a:rPr>
              <a:t>Почему на одежде женщин пуговицы пришиваются с левой стороны, а у мужчин с правой?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smtClean="0">
                <a:latin typeface="Comic Sans MS" pitchFamily="66" charset="0"/>
              </a:rPr>
              <a:t>Откуда пошла традиция отдавать честь?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smtClean="0">
                <a:latin typeface="Comic Sans MS" pitchFamily="66" charset="0"/>
              </a:rPr>
              <a:t>Назовите «Благородное» и «Неблагородное» оружие?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smtClean="0">
                <a:latin typeface="Comic Sans MS" pitchFamily="66" charset="0"/>
              </a:rPr>
              <a:t>Какое оружие всегда имело собственное имя?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Comic Sans MS" pitchFamily="66" charset="0"/>
              </a:rPr>
              <a:t>Что значит «одноручный» и «двуручный» меч?</a:t>
            </a:r>
          </a:p>
          <a:p>
            <a:pPr marL="342900" lvl="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lvl="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lvl="0" indent="-342900">
              <a:buFont typeface="+mj-lt"/>
              <a:buAutoNum type="arabicPeriod"/>
            </a:pPr>
            <a:endParaRPr lang="ru-RU" dirty="0" smtClean="0"/>
          </a:p>
          <a:p>
            <a:pPr marL="342900" lvl="0" indent="-34290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WtmWVCICfcE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0" y="-67731"/>
            <a:ext cx="9144000" cy="732003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014782" y="-4014782"/>
            <a:ext cx="914400" cy="89439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Конкурс – «На штурм!»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0" y="428604"/>
            <a:ext cx="9144000" cy="6215106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buClr>
                <a:schemeClr val="bg1"/>
              </a:buClr>
              <a:buFont typeface="+mj-lt"/>
              <a:buAutoNum type="arabicPeriod"/>
            </a:pPr>
            <a:r>
              <a:rPr lang="ru-RU" sz="1800" dirty="0" smtClean="0">
                <a:solidFill>
                  <a:srgbClr val="00B050"/>
                </a:solidFill>
                <a:latin typeface="Arial Black" pitchFamily="34" charset="0"/>
              </a:rPr>
              <a:t>Членом рыцарского ордена могла стать женщина?</a:t>
            </a:r>
          </a:p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ru-RU" sz="1800" dirty="0" smtClean="0">
                <a:solidFill>
                  <a:srgbClr val="00B050"/>
                </a:solidFill>
                <a:latin typeface="Arial Black" pitchFamily="34" charset="0"/>
              </a:rPr>
              <a:t>Правда ли, что в середине века многие рыцари не умели ни читать, ни писать?</a:t>
            </a:r>
          </a:p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ru-RU" sz="1800" dirty="0" smtClean="0">
                <a:solidFill>
                  <a:srgbClr val="00B050"/>
                </a:solidFill>
                <a:latin typeface="Arial Black" pitchFamily="34" charset="0"/>
              </a:rPr>
              <a:t>Зачем при осаде замков иногда за их стены забрасывали катапультой мертвых коров?</a:t>
            </a:r>
          </a:p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ru-RU" sz="1800" dirty="0" smtClean="0">
                <a:solidFill>
                  <a:srgbClr val="00B050"/>
                </a:solidFill>
                <a:latin typeface="Arial Black" pitchFamily="34" charset="0"/>
              </a:rPr>
              <a:t>Правда ли, что замки обычно строили среди густого леса?</a:t>
            </a:r>
          </a:p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ru-RU" sz="1800" dirty="0" smtClean="0">
                <a:solidFill>
                  <a:srgbClr val="00B050"/>
                </a:solidFill>
                <a:latin typeface="Arial Black" pitchFamily="34" charset="0"/>
              </a:rPr>
              <a:t>Крепостные рвы вокруг замка сначала служили искусственным водоемом для разведения рыбы?</a:t>
            </a:r>
          </a:p>
          <a:p>
            <a:pPr marL="342900" lvl="0" indent="-342900">
              <a:buClr>
                <a:schemeClr val="bg1"/>
              </a:buClr>
              <a:buFont typeface="+mj-lt"/>
              <a:buAutoNum type="arabicPeriod"/>
            </a:pPr>
            <a:r>
              <a:rPr lang="ru-RU" sz="1800" dirty="0" smtClean="0">
                <a:solidFill>
                  <a:srgbClr val="00B050"/>
                </a:solidFill>
                <a:latin typeface="Arial Black" pitchFamily="34" charset="0"/>
              </a:rPr>
              <a:t>Какое сражение русских воинов с рыцарями и Левонского орденов вошло в историю?</a:t>
            </a:r>
          </a:p>
          <a:p>
            <a:pPr marL="342900" lvl="0" indent="-342900">
              <a:buClr>
                <a:schemeClr val="bg1"/>
              </a:buClr>
              <a:buFont typeface="+mj-lt"/>
              <a:buAutoNum type="arabicPeriod"/>
            </a:pPr>
            <a:r>
              <a:rPr lang="ru-RU" sz="1800" dirty="0" smtClean="0">
                <a:solidFill>
                  <a:srgbClr val="00B050"/>
                </a:solidFill>
                <a:latin typeface="Arial Black" pitchFamily="34" charset="0"/>
              </a:rPr>
              <a:t>Как вы думаете, английский город Винчестер находится на месте легендарного города, в котором правил король Артур?</a:t>
            </a:r>
          </a:p>
          <a:p>
            <a:pPr marL="342900" lvl="0" indent="-342900">
              <a:buClr>
                <a:schemeClr val="bg1"/>
              </a:buClr>
              <a:buFont typeface="+mj-lt"/>
              <a:buAutoNum type="arabicPeriod"/>
            </a:pPr>
            <a:r>
              <a:rPr lang="ru-RU" sz="1800" dirty="0" smtClean="0">
                <a:solidFill>
                  <a:srgbClr val="00B050"/>
                </a:solidFill>
                <a:latin typeface="Arial Black" pitchFamily="34" charset="0"/>
              </a:rPr>
              <a:t>Могли ли паломники иногда вместо креста использовать в качестве отличительного знака белую ракушку, приколотую к груди?</a:t>
            </a:r>
          </a:p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ru-RU" sz="1800" dirty="0" smtClean="0">
                <a:solidFill>
                  <a:srgbClr val="00B050"/>
                </a:solidFill>
                <a:latin typeface="Arial Black" pitchFamily="34" charset="0"/>
              </a:rPr>
              <a:t>Мог ли монах стать рыцарем?</a:t>
            </a:r>
          </a:p>
          <a:p>
            <a:pPr marL="342900" lvl="0" indent="-342900">
              <a:buClr>
                <a:schemeClr val="bg1"/>
              </a:buClr>
              <a:buFont typeface="+mj-lt"/>
              <a:buAutoNum type="arabicPeriod"/>
            </a:pPr>
            <a:r>
              <a:rPr lang="ru-RU" sz="1800" dirty="0" smtClean="0">
                <a:solidFill>
                  <a:srgbClr val="00B050"/>
                </a:solidFill>
                <a:latin typeface="Arial Black" pitchFamily="34" charset="0"/>
              </a:rPr>
              <a:t>На рыцарских турнирах не было никаких правил и ограничений. Каждый был волен выбирать себе оружие по своему усмотрению и биться до тех пор, пока противник не будет ранен или убит. Так ли это?</a:t>
            </a:r>
          </a:p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ru-RU" sz="1800" dirty="0" smtClean="0">
                <a:solidFill>
                  <a:srgbClr val="00B050"/>
                </a:solidFill>
                <a:latin typeface="Arial Black" pitchFamily="34" charset="0"/>
              </a:rPr>
              <a:t>Правда ли что особым достоинством у рыцарей считалось выйти на турнир или в бой в доспехах их чистого золота?</a:t>
            </a:r>
          </a:p>
          <a:p>
            <a:pPr marL="342900" lvl="0" indent="-342900">
              <a:buClr>
                <a:schemeClr val="bg1"/>
              </a:buClr>
              <a:buFont typeface="+mj-lt"/>
              <a:buAutoNum type="arabicPeriod"/>
            </a:pPr>
            <a:r>
              <a:rPr lang="ru-RU" sz="1800" dirty="0" smtClean="0">
                <a:solidFill>
                  <a:srgbClr val="00B050"/>
                </a:solidFill>
                <a:latin typeface="Arial Black" pitchFamily="34" charset="0"/>
              </a:rPr>
              <a:t>Любимый напиток рыцаря был чай. Его листья брал собой каждый рыцарь. Верно ли?</a:t>
            </a:r>
          </a:p>
          <a:p>
            <a:pPr marL="342900" lvl="0" indent="-342900">
              <a:buClr>
                <a:schemeClr val="bg1"/>
              </a:buClr>
              <a:buFont typeface="+mj-lt"/>
              <a:buAutoNum type="arabicPeriod"/>
            </a:pPr>
            <a:r>
              <a:rPr lang="ru-RU" sz="1800" dirty="0" smtClean="0">
                <a:solidFill>
                  <a:srgbClr val="00B050"/>
                </a:solidFill>
                <a:latin typeface="Arial Black" pitchFamily="34" charset="0"/>
              </a:rPr>
              <a:t>Победителю турниров на шлем цепляли хвост собаки – символ непобедимости. Что вы ответите?</a:t>
            </a:r>
          </a:p>
          <a:p>
            <a:pPr marL="342900" indent="-342900">
              <a:buClr>
                <a:srgbClr val="FFFF00"/>
              </a:buClr>
            </a:pPr>
            <a:endParaRPr lang="ru-RU" sz="1800" dirty="0" smtClean="0"/>
          </a:p>
          <a:p>
            <a:pPr marL="342900" lvl="0" indent="-342900">
              <a:buClr>
                <a:srgbClr val="FFFF00"/>
              </a:buClr>
              <a:buFont typeface="+mj-lt"/>
              <a:buAutoNum type="arabicPeriod"/>
            </a:pPr>
            <a:endParaRPr lang="ru-RU" dirty="0" smtClean="0"/>
          </a:p>
          <a:p>
            <a:pPr marL="342900" lvl="0" indent="-342900">
              <a:buClr>
                <a:srgbClr val="FFFF00"/>
              </a:buClr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Clr>
                <a:srgbClr val="FFFF00"/>
              </a:buClr>
              <a:buFont typeface="+mj-lt"/>
              <a:buAutoNum type="arabicPeriod"/>
            </a:pPr>
            <a:endParaRPr lang="ru-RU" dirty="0" smtClean="0"/>
          </a:p>
          <a:p>
            <a:pPr marL="342900" lvl="0" indent="-342900">
              <a:buClr>
                <a:srgbClr val="FFFF00"/>
              </a:buClr>
              <a:buFont typeface="+mj-lt"/>
              <a:buAutoNum type="arabicPeriod"/>
            </a:pPr>
            <a:endParaRPr lang="ru-RU" dirty="0" smtClean="0"/>
          </a:p>
          <a:p>
            <a:pPr marL="342900" lvl="0" indent="-342900">
              <a:buClr>
                <a:srgbClr val="FFFF00"/>
              </a:buClr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Clr>
                <a:srgbClr val="FFFF00"/>
              </a:buClr>
              <a:buFont typeface="+mj-lt"/>
              <a:buAutoNum type="arabicPeriod"/>
            </a:pP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715000" y="-2514600"/>
            <a:ext cx="914400" cy="5943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92D050"/>
                </a:solidFill>
              </a:rPr>
              <a:t>Вопросы к кроссворду.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0" y="500042"/>
            <a:ext cx="3431412" cy="6096974"/>
          </a:xfrm>
        </p:spPr>
        <p:txBody>
          <a:bodyPr>
            <a:normAutofit lnSpcReduction="10000"/>
          </a:bodyPr>
          <a:lstStyle/>
          <a:p>
            <a:pPr marL="342900" lvl="0" indent="-342900">
              <a:buClr>
                <a:srgbClr val="92D050"/>
              </a:buClr>
              <a:buFont typeface="+mj-lt"/>
              <a:buAutoNum type="arabicPeriod"/>
            </a:pPr>
            <a:r>
              <a:rPr lang="ru-RU" sz="2000" dirty="0" smtClean="0"/>
              <a:t>Имя волшебника покровителя Артура?</a:t>
            </a:r>
          </a:p>
          <a:p>
            <a:pPr marL="342900" lvl="0" indent="-342900">
              <a:buClr>
                <a:srgbClr val="92D050"/>
              </a:buClr>
              <a:buFont typeface="+mj-lt"/>
              <a:buAutoNum type="arabicPeriod"/>
            </a:pPr>
            <a:r>
              <a:rPr lang="ru-RU" sz="2000" dirty="0" smtClean="0"/>
              <a:t>Волшебный меч короля Артура?</a:t>
            </a:r>
          </a:p>
          <a:p>
            <a:pPr marL="342900" lvl="0" indent="-342900">
              <a:buClr>
                <a:srgbClr val="92D050"/>
              </a:buClr>
              <a:buFont typeface="+mj-lt"/>
              <a:buAutoNum type="arabicPeriod"/>
            </a:pPr>
            <a:r>
              <a:rPr lang="ru-RU" sz="2000" dirty="0" smtClean="0"/>
              <a:t>Рыцарь – приемник короля Артура?</a:t>
            </a:r>
          </a:p>
          <a:p>
            <a:pPr marL="342900" lvl="0" indent="-342900">
              <a:buClr>
                <a:srgbClr val="92D050"/>
              </a:buClr>
              <a:buFont typeface="+mj-lt"/>
              <a:buAutoNum type="arabicPeriod"/>
            </a:pPr>
            <a:r>
              <a:rPr lang="ru-RU" sz="2000" dirty="0" smtClean="0"/>
              <a:t>Эпоха, в которую жили рыцари?</a:t>
            </a:r>
          </a:p>
          <a:p>
            <a:pPr marL="342900" lvl="0" indent="-342900">
              <a:buClr>
                <a:srgbClr val="92D050"/>
              </a:buClr>
              <a:buFont typeface="+mj-lt"/>
              <a:buAutoNum type="arabicPeriod"/>
            </a:pPr>
            <a:r>
              <a:rPr lang="ru-RU" sz="2000" dirty="0" smtClean="0"/>
              <a:t>Город, в котором правил король Артур?</a:t>
            </a:r>
          </a:p>
          <a:p>
            <a:pPr marL="342900" lvl="0" indent="-342900">
              <a:buClr>
                <a:srgbClr val="92D050"/>
              </a:buClr>
              <a:buFont typeface="+mj-lt"/>
              <a:buAutoNum type="arabicPeriod"/>
            </a:pPr>
            <a:r>
              <a:rPr lang="ru-RU" sz="2000" dirty="0" smtClean="0"/>
              <a:t>Старинная верхняя одежда, на которой обычно помещался герб?</a:t>
            </a:r>
          </a:p>
          <a:p>
            <a:pPr marL="342900" lvl="0" indent="-342900">
              <a:buClr>
                <a:srgbClr val="92D050"/>
              </a:buClr>
              <a:buFont typeface="+mj-lt"/>
              <a:buAutoNum type="arabicPeriod"/>
            </a:pPr>
            <a:r>
              <a:rPr lang="ru-RU" sz="2000" dirty="0" smtClean="0"/>
              <a:t>Имя Прекрасной Дамы короля Артура?</a:t>
            </a:r>
          </a:p>
          <a:p>
            <a:pPr marL="342900" lvl="0" indent="-342900">
              <a:buClr>
                <a:srgbClr val="92D050"/>
              </a:buClr>
              <a:buFont typeface="+mj-lt"/>
              <a:buAutoNum type="arabicPeriod"/>
            </a:pPr>
            <a:r>
              <a:rPr lang="ru-RU" sz="2000" dirty="0" smtClean="0"/>
              <a:t>Оружие рыцаря – символ чести?</a:t>
            </a:r>
          </a:p>
          <a:p>
            <a:pPr marL="342900" lvl="0" indent="-342900">
              <a:buClr>
                <a:srgbClr val="92D050"/>
              </a:buClr>
              <a:buFont typeface="+mj-lt"/>
              <a:buAutoNum type="arabicPeriod"/>
            </a:pPr>
            <a:r>
              <a:rPr lang="ru-RU" sz="2000" dirty="0" smtClean="0"/>
              <a:t>Часть доспехов, защищая голову?</a:t>
            </a:r>
          </a:p>
          <a:p>
            <a:endParaRPr lang="ru-RU" dirty="0"/>
          </a:p>
        </p:txBody>
      </p:sp>
      <p:pic>
        <p:nvPicPr>
          <p:cNvPr id="9" name="Содержимое 8" descr="Безымянный.bmp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l="17197" t="8817" r="33121" b="14111"/>
          <a:stretch>
            <a:fillRect/>
          </a:stretch>
        </p:blipFill>
        <p:spPr>
          <a:xfrm>
            <a:off x="3357554" y="857232"/>
            <a:ext cx="5572164" cy="5072098"/>
          </a:xfr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Knight_by_PigeonKill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93342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1472" y="3857628"/>
            <a:ext cx="8229600" cy="139903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СПАСИБО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102</TotalTime>
  <Words>475</Words>
  <Application>Microsoft Office PowerPoint</Application>
  <PresentationFormat>Экран (4:3)</PresentationFormat>
  <Paragraphs>63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Предметная неделя истории «Рыцарский турнир» 6 класс</vt:lpstr>
      <vt:lpstr>Рыцарский турнир. </vt:lpstr>
      <vt:lpstr>Презентация PowerPoint</vt:lpstr>
      <vt:lpstr>Конкурс – «На штурм!» </vt:lpstr>
      <vt:lpstr>Вопросы к кроссворду. 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Предметная неделя истории «Рыцарский турнир»</dc:title>
  <dc:creator>User</dc:creator>
  <cp:lastModifiedBy>1</cp:lastModifiedBy>
  <cp:revision>12</cp:revision>
  <dcterms:created xsi:type="dcterms:W3CDTF">2015-09-17T13:26:00Z</dcterms:created>
  <dcterms:modified xsi:type="dcterms:W3CDTF">2015-09-25T15:43:28Z</dcterms:modified>
</cp:coreProperties>
</file>