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59" r:id="rId6"/>
    <p:sldId id="260" r:id="rId7"/>
    <p:sldId id="261" r:id="rId8"/>
    <p:sldId id="262" r:id="rId9"/>
    <p:sldId id="264" r:id="rId10"/>
    <p:sldId id="266" r:id="rId11"/>
    <p:sldId id="265"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2C26A7BD-54BD-431F-8272-B8C25FBB8347}" type="datetimeFigureOut">
              <a:rPr lang="ru-RU" smtClean="0"/>
              <a:t>14.09.2015</a:t>
            </a:fld>
            <a:endParaRPr lang="ru-RU"/>
          </a:p>
        </p:txBody>
      </p:sp>
      <p:sp>
        <p:nvSpPr>
          <p:cNvPr id="16" name="Номер слайда 15"/>
          <p:cNvSpPr>
            <a:spLocks noGrp="1"/>
          </p:cNvSpPr>
          <p:nvPr>
            <p:ph type="sldNum" sz="quarter" idx="11"/>
          </p:nvPr>
        </p:nvSpPr>
        <p:spPr/>
        <p:txBody>
          <a:bodyPr/>
          <a:lstStyle/>
          <a:p>
            <a:fld id="{C865A9D7-4EC1-4266-A034-6B0922F6D978}" type="slidenum">
              <a:rPr lang="ru-RU" smtClean="0"/>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C26A7BD-54BD-431F-8272-B8C25FBB8347}" type="datetimeFigureOut">
              <a:rPr lang="ru-RU" smtClean="0"/>
              <a:t>14.09.2015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65A9D7-4EC1-4266-A034-6B0922F6D97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C26A7BD-54BD-431F-8272-B8C25FBB8347}" type="datetimeFigureOut">
              <a:rPr lang="ru-RU" smtClean="0"/>
              <a:t>14.09.2015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65A9D7-4EC1-4266-A034-6B0922F6D97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Объект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2C26A7BD-54BD-431F-8272-B8C25FBB8347}" type="datetimeFigureOut">
              <a:rPr lang="ru-RU" smtClean="0"/>
              <a:t>14.09.2015</a:t>
            </a:fld>
            <a:endParaRPr lang="ru-RU"/>
          </a:p>
        </p:txBody>
      </p:sp>
      <p:sp>
        <p:nvSpPr>
          <p:cNvPr id="15" name="Номер слайда 14"/>
          <p:cNvSpPr>
            <a:spLocks noGrp="1"/>
          </p:cNvSpPr>
          <p:nvPr>
            <p:ph type="sldNum" sz="quarter" idx="15"/>
          </p:nvPr>
        </p:nvSpPr>
        <p:spPr/>
        <p:txBody>
          <a:bodyPr/>
          <a:lstStyle>
            <a:lvl1pPr algn="ctr">
              <a:defRPr/>
            </a:lvl1pPr>
          </a:lstStyle>
          <a:p>
            <a:fld id="{C865A9D7-4EC1-4266-A034-6B0922F6D978}" type="slidenum">
              <a:rPr lang="ru-RU" smtClean="0"/>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2C26A7BD-54BD-431F-8272-B8C25FBB8347}" type="datetimeFigureOut">
              <a:rPr lang="ru-RU" smtClean="0"/>
              <a:t>14.09.2015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65A9D7-4EC1-4266-A034-6B0922F6D978}" type="slidenum">
              <a:rPr lang="ru-RU" smtClean="0"/>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2C26A7BD-54BD-431F-8272-B8C25FBB8347}" type="datetimeFigureOut">
              <a:rPr lang="ru-RU" smtClean="0"/>
              <a:t>14.09.2015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865A9D7-4EC1-4266-A034-6B0922F6D978}"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Объект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C865A9D7-4EC1-4266-A034-6B0922F6D978}" type="slidenum">
              <a:rPr lang="ru-RU" smtClean="0"/>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2C26A7BD-54BD-431F-8272-B8C25FBB8347}" type="datetimeFigureOut">
              <a:rPr lang="ru-RU" smtClean="0"/>
              <a:t>14.09.2015</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Объект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Объект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2C26A7BD-54BD-431F-8272-B8C25FBB8347}" type="datetimeFigureOut">
              <a:rPr lang="ru-RU" smtClean="0"/>
              <a:t>14.09.2015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865A9D7-4EC1-4266-A034-6B0922F6D978}"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C26A7BD-54BD-431F-8272-B8C25FBB8347}" type="datetimeFigureOut">
              <a:rPr lang="ru-RU" smtClean="0"/>
              <a:t>14.09.2015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865A9D7-4EC1-4266-A034-6B0922F6D97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Объект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2C26A7BD-54BD-431F-8272-B8C25FBB8347}" type="datetimeFigureOut">
              <a:rPr lang="ru-RU" smtClean="0"/>
              <a:t>14.09.2015</a:t>
            </a:fld>
            <a:endParaRPr lang="ru-RU"/>
          </a:p>
        </p:txBody>
      </p:sp>
      <p:sp>
        <p:nvSpPr>
          <p:cNvPr id="9" name="Номер слайда 8"/>
          <p:cNvSpPr>
            <a:spLocks noGrp="1"/>
          </p:cNvSpPr>
          <p:nvPr>
            <p:ph type="sldNum" sz="quarter" idx="15"/>
          </p:nvPr>
        </p:nvSpPr>
        <p:spPr/>
        <p:txBody>
          <a:bodyPr/>
          <a:lstStyle/>
          <a:p>
            <a:fld id="{C865A9D7-4EC1-4266-A034-6B0922F6D978}" type="slidenum">
              <a:rPr lang="ru-RU" smtClean="0"/>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2C26A7BD-54BD-431F-8272-B8C25FBB8347}" type="datetimeFigureOut">
              <a:rPr lang="ru-RU" smtClean="0"/>
              <a:t>14.09.2015</a:t>
            </a:fld>
            <a:endParaRPr lang="ru-RU"/>
          </a:p>
        </p:txBody>
      </p:sp>
      <p:sp>
        <p:nvSpPr>
          <p:cNvPr id="9" name="Номер слайда 8"/>
          <p:cNvSpPr>
            <a:spLocks noGrp="1"/>
          </p:cNvSpPr>
          <p:nvPr>
            <p:ph type="sldNum" sz="quarter" idx="11"/>
          </p:nvPr>
        </p:nvSpPr>
        <p:spPr/>
        <p:txBody>
          <a:bodyPr/>
          <a:lstStyle/>
          <a:p>
            <a:fld id="{C865A9D7-4EC1-4266-A034-6B0922F6D978}" type="slidenum">
              <a:rPr lang="ru-RU" smtClean="0"/>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C26A7BD-54BD-431F-8272-B8C25FBB8347}" type="datetimeFigureOut">
              <a:rPr lang="ru-RU" smtClean="0"/>
              <a:t>14.09.2015</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C865A9D7-4EC1-4266-A034-6B0922F6D978}" type="slidenum">
              <a:rPr lang="ru-RU" smtClean="0"/>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normAutofit fontScale="85000" lnSpcReduction="20000"/>
          </a:bodyPr>
          <a:lstStyle/>
          <a:p>
            <a:pPr algn="r"/>
            <a:r>
              <a:rPr lang="ru-RU" sz="1900" dirty="0" smtClean="0">
                <a:latin typeface="Times New Roman" panose="02020603050405020304" pitchFamily="18" charset="0"/>
                <a:cs typeface="Times New Roman" panose="02020603050405020304" pitchFamily="18" charset="0"/>
              </a:rPr>
              <a:t>Работу выполнила</a:t>
            </a:r>
            <a:r>
              <a:rPr lang="en-US" sz="1900" dirty="0" smtClean="0">
                <a:latin typeface="Times New Roman" panose="02020603050405020304" pitchFamily="18" charset="0"/>
                <a:cs typeface="Times New Roman" panose="02020603050405020304" pitchFamily="18" charset="0"/>
              </a:rPr>
              <a:t>:</a:t>
            </a:r>
            <a:r>
              <a:rPr lang="ru-RU" sz="1900" dirty="0" smtClean="0">
                <a:latin typeface="Times New Roman" panose="02020603050405020304" pitchFamily="18" charset="0"/>
                <a:cs typeface="Times New Roman" panose="02020603050405020304" pitchFamily="18" charset="0"/>
              </a:rPr>
              <a:t> </a:t>
            </a:r>
          </a:p>
          <a:p>
            <a:pPr algn="r"/>
            <a:r>
              <a:rPr lang="ru-RU" sz="1900" dirty="0" smtClean="0">
                <a:latin typeface="Times New Roman" panose="02020603050405020304" pitchFamily="18" charset="0"/>
                <a:cs typeface="Times New Roman" panose="02020603050405020304" pitchFamily="18" charset="0"/>
              </a:rPr>
              <a:t>Рачева Наталья Валерьевна, </a:t>
            </a:r>
          </a:p>
          <a:p>
            <a:pPr algn="r"/>
            <a:r>
              <a:rPr lang="ru-RU" sz="1900" dirty="0" smtClean="0">
                <a:latin typeface="Times New Roman" panose="02020603050405020304" pitchFamily="18" charset="0"/>
                <a:cs typeface="Times New Roman" panose="02020603050405020304" pitchFamily="18" charset="0"/>
              </a:rPr>
              <a:t>учитель истории </a:t>
            </a:r>
          </a:p>
          <a:p>
            <a:pPr algn="r"/>
            <a:r>
              <a:rPr lang="ru-RU" sz="1900" dirty="0" smtClean="0">
                <a:latin typeface="Times New Roman" panose="02020603050405020304" pitchFamily="18" charset="0"/>
                <a:cs typeface="Times New Roman" panose="02020603050405020304" pitchFamily="18" charset="0"/>
              </a:rPr>
              <a:t>МБС(к)ОУ «</a:t>
            </a:r>
            <a:r>
              <a:rPr lang="ru-RU" sz="1900" dirty="0" err="1" smtClean="0">
                <a:latin typeface="Times New Roman" panose="02020603050405020304" pitchFamily="18" charset="0"/>
                <a:cs typeface="Times New Roman" panose="02020603050405020304" pitchFamily="18" charset="0"/>
              </a:rPr>
              <a:t>СкОШ</a:t>
            </a:r>
            <a:r>
              <a:rPr lang="ru-RU" sz="1900" dirty="0" smtClean="0">
                <a:latin typeface="Times New Roman" panose="02020603050405020304" pitchFamily="18" charset="0"/>
                <a:cs typeface="Times New Roman" panose="02020603050405020304" pitchFamily="18" charset="0"/>
              </a:rPr>
              <a:t> для детей с ОВЗ № 154</a:t>
            </a:r>
            <a:r>
              <a:rPr lang="ru-RU" dirty="0" smtClean="0"/>
              <a:t>»</a:t>
            </a:r>
            <a:endParaRPr lang="ru-RU" dirty="0"/>
          </a:p>
        </p:txBody>
      </p:sp>
      <p:sp>
        <p:nvSpPr>
          <p:cNvPr id="2" name="Заголовок 1"/>
          <p:cNvSpPr>
            <a:spLocks noGrp="1"/>
          </p:cNvSpPr>
          <p:nvPr>
            <p:ph type="ctrTitle"/>
          </p:nvPr>
        </p:nvSpPr>
        <p:spPr/>
        <p:txBody>
          <a:bodyPr/>
          <a:lstStyle/>
          <a:p>
            <a:r>
              <a:rPr lang="ru-RU" dirty="0" smtClean="0">
                <a:latin typeface="Times New Roman" panose="02020603050405020304" pitchFamily="18" charset="0"/>
                <a:cs typeface="Times New Roman" panose="02020603050405020304" pitchFamily="18" charset="0"/>
              </a:rPr>
              <a:t>Письменность</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623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Китайская каллиграфия</a:t>
            </a:r>
          </a:p>
        </p:txBody>
      </p:sp>
      <p:sp>
        <p:nvSpPr>
          <p:cNvPr id="4" name="Объект 3"/>
          <p:cNvSpPr>
            <a:spLocks noGrp="1"/>
          </p:cNvSpPr>
          <p:nvPr>
            <p:ph sz="half" idx="2"/>
          </p:nvPr>
        </p:nvSpPr>
        <p:spPr/>
        <p:txBody>
          <a:bodyPr>
            <a:normAutofit fontScale="70000" lnSpcReduction="20000"/>
          </a:bodyPr>
          <a:lstStyle/>
          <a:p>
            <a:r>
              <a:rPr lang="ru-RU" dirty="0"/>
              <a:t>Китайская каллиграфия – это искусство изображения…слов. Она представляет собой нечто среднее между обычным письмом и рисунком – иероглифы, написанные методами каллиграфии, не только передают определенный смысл читающему, но и доставляют ему эстетическое наслаждение. Ключевой особенностью каллиграфии является наличие гармонии духа и движения. Это означает, что изображение мысли, которую пишущий желает передать на письме, должно быть оформлено так, чтобы читателю был понятен не только смысл написанного, но и настроение или душевное состояние, вызываемое им.</a:t>
            </a:r>
          </a:p>
        </p:txBody>
      </p:sp>
      <p:pic>
        <p:nvPicPr>
          <p:cNvPr id="3074"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755576" y="1700808"/>
            <a:ext cx="3240360" cy="42484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51742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p:txBody>
          <a:bodyPr/>
          <a:lstStyle/>
          <a:p>
            <a:r>
              <a:rPr lang="en-US" dirty="0"/>
              <a:t> </a:t>
            </a:r>
            <a:r>
              <a:rPr lang="en-US" sz="3200" dirty="0"/>
              <a:t>www.letopis.info</a:t>
            </a:r>
            <a:endParaRPr lang="ru-RU" sz="3200" dirty="0"/>
          </a:p>
        </p:txBody>
      </p:sp>
      <p:sp>
        <p:nvSpPr>
          <p:cNvPr id="5" name="Заголовок 4"/>
          <p:cNvSpPr>
            <a:spLocks noGrp="1"/>
          </p:cNvSpPr>
          <p:nvPr>
            <p:ph type="title"/>
          </p:nvPr>
        </p:nvSpPr>
        <p:spPr/>
        <p:txBody>
          <a:bodyPr/>
          <a:lstStyle/>
          <a:p>
            <a:pPr algn="ctr"/>
            <a:r>
              <a:rPr lang="ru-RU" dirty="0" smtClean="0"/>
              <a:t>Источник</a:t>
            </a:r>
            <a:endParaRPr lang="ru-RU" dirty="0"/>
          </a:p>
        </p:txBody>
      </p:sp>
    </p:spTree>
    <p:extLst>
      <p:ext uri="{BB962C8B-B14F-4D97-AF65-F5344CB8AC3E}">
        <p14:creationId xmlns:p14="http://schemas.microsoft.com/office/powerpoint/2010/main" val="26625564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ru-RU" dirty="0" smtClean="0">
                <a:latin typeface="Times New Roman" panose="02020603050405020304" pitchFamily="18" charset="0"/>
                <a:cs typeface="Times New Roman" panose="02020603050405020304" pitchFamily="18" charset="0"/>
              </a:rPr>
              <a:t>Считается</a:t>
            </a:r>
            <a:r>
              <a:rPr lang="ru-RU" dirty="0">
                <a:latin typeface="Times New Roman" panose="02020603050405020304" pitchFamily="18" charset="0"/>
                <a:cs typeface="Times New Roman" panose="02020603050405020304" pitchFamily="18" charset="0"/>
              </a:rPr>
              <a:t>, что письменность появилась в конце IV тысячелетия до н.э. в Шумере. Немногим позже письмо стали использовать египтяне, а к 2000 году до н.э. оно появилось в Китае. Развитие письменности происходило по следующей схеме: в начале смысл определенных понятий или процессов передавался с помощью рисунка, потом появились иероглифы и, наконец, в I тысячелетии до н.э. финикийцы придумали алфавит.</a:t>
            </a:r>
          </a:p>
        </p:txBody>
      </p:sp>
      <p:sp>
        <p:nvSpPr>
          <p:cNvPr id="3" name="Заголовок 2"/>
          <p:cNvSpPr>
            <a:spLocks noGrp="1"/>
          </p:cNvSpPr>
          <p:nvPr>
            <p:ph type="title"/>
          </p:nvPr>
        </p:nvSpPr>
        <p:spPr/>
        <p:txBody>
          <a:bodyPr>
            <a:normAutofit fontScale="90000"/>
          </a:bodyPr>
          <a:lstStyle/>
          <a:p>
            <a:pPr algn="ctr"/>
            <a:r>
              <a:rPr lang="ru-RU" dirty="0">
                <a:latin typeface="Times New Roman" panose="02020603050405020304" pitchFamily="18" charset="0"/>
                <a:cs typeface="Times New Roman" panose="02020603050405020304" pitchFamily="18" charset="0"/>
              </a:rPr>
              <a:t>Зарождение письменности</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07765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ru-RU" dirty="0"/>
              <a:t>Алфавит</a:t>
            </a:r>
          </a:p>
        </p:txBody>
      </p:sp>
      <p:sp>
        <p:nvSpPr>
          <p:cNvPr id="6" name="Объект 5"/>
          <p:cNvSpPr>
            <a:spLocks noGrp="1"/>
          </p:cNvSpPr>
          <p:nvPr>
            <p:ph sz="half" idx="2"/>
          </p:nvPr>
        </p:nvSpPr>
        <p:spPr/>
        <p:txBody>
          <a:bodyPr>
            <a:normAutofit/>
          </a:bodyPr>
          <a:lstStyle/>
          <a:p>
            <a:pPr marL="0" indent="0">
              <a:buNone/>
            </a:pPr>
            <a:r>
              <a:rPr lang="ru-RU" dirty="0" smtClean="0"/>
              <a:t> </a:t>
            </a:r>
            <a:r>
              <a:rPr lang="ru-RU" dirty="0"/>
              <a:t>это особая форма письменности, основанная на стандартизированном наборе знаков</a:t>
            </a:r>
            <a:r>
              <a:rPr lang="ru-RU" dirty="0" smtClean="0"/>
              <a:t>. </a:t>
            </a:r>
            <a:r>
              <a:rPr lang="ru-RU" dirty="0"/>
              <a:t>Считается, что впервые алфавит был изобретен в финикийском государстве около 3 тысячелетий назад. </a:t>
            </a:r>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971600" y="1916832"/>
            <a:ext cx="3159224" cy="3888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69834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p:txBody>
          <a:bodyPr/>
          <a:lstStyle/>
          <a:p>
            <a:r>
              <a:rPr lang="ru-RU" dirty="0"/>
              <a:t>Историки полагают, что издревле человек делился информацией со своими сородичами с помощью предметного письма. Самым простым его примером является палка, воткнутая в землю у дороги под определенным углом. По ней путник мог определить длину пути и узнать о наличии на нем различных препятствий или опасности.</a:t>
            </a:r>
          </a:p>
        </p:txBody>
      </p:sp>
      <p:sp>
        <p:nvSpPr>
          <p:cNvPr id="2" name="Заголовок 1"/>
          <p:cNvSpPr>
            <a:spLocks noGrp="1"/>
          </p:cNvSpPr>
          <p:nvPr>
            <p:ph type="title"/>
          </p:nvPr>
        </p:nvSpPr>
        <p:spPr/>
        <p:txBody>
          <a:bodyPr/>
          <a:lstStyle/>
          <a:p>
            <a:pPr algn="ctr"/>
            <a:r>
              <a:rPr lang="ru-RU" dirty="0"/>
              <a:t>Предметное письмо</a:t>
            </a:r>
          </a:p>
        </p:txBody>
      </p:sp>
    </p:spTree>
    <p:extLst>
      <p:ext uri="{BB962C8B-B14F-4D97-AF65-F5344CB8AC3E}">
        <p14:creationId xmlns:p14="http://schemas.microsoft.com/office/powerpoint/2010/main" val="2491242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pPr algn="ctr"/>
            <a:r>
              <a:rPr lang="ru-RU" dirty="0"/>
              <a:t>Предметное письмо</a:t>
            </a:r>
          </a:p>
        </p:txBody>
      </p:sp>
      <p:sp>
        <p:nvSpPr>
          <p:cNvPr id="7" name="Объект 6"/>
          <p:cNvSpPr>
            <a:spLocks noGrp="1"/>
          </p:cNvSpPr>
          <p:nvPr>
            <p:ph sz="half" idx="2"/>
          </p:nvPr>
        </p:nvSpPr>
        <p:spPr/>
        <p:txBody>
          <a:bodyPr>
            <a:normAutofit fontScale="77500" lnSpcReduction="20000"/>
          </a:bodyPr>
          <a:lstStyle/>
          <a:p>
            <a:r>
              <a:rPr lang="ru-RU" u="sng" dirty="0"/>
              <a:t>Вампумы </a:t>
            </a:r>
            <a:r>
              <a:rPr lang="ru-RU" dirty="0"/>
              <a:t>– один из самых древнейших видов предметного письма. Они представляли собой нити или пояса с нанизанными на них разноцветными раковинами. Вампум выступал не только средством запоминания и передачи различных сообщений. Помимо этих функций пояски с ракушками служили индейцам валютой, украшением одежды, знаком принадлежности к определенному племени и т.д.</a:t>
            </a:r>
          </a:p>
          <a:p>
            <a:pPr marL="0" indent="0">
              <a:buNone/>
            </a:pPr>
            <a:r>
              <a:rPr lang="ru-RU" dirty="0"/>
              <a:t> </a:t>
            </a:r>
          </a:p>
        </p:txBody>
      </p:sp>
      <p:pic>
        <p:nvPicPr>
          <p:cNvPr id="2050"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971600" y="1916832"/>
            <a:ext cx="2880320" cy="4032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70495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Узелковое письмо</a:t>
            </a:r>
          </a:p>
        </p:txBody>
      </p:sp>
      <p:sp>
        <p:nvSpPr>
          <p:cNvPr id="4" name="Объект 3"/>
          <p:cNvSpPr>
            <a:spLocks noGrp="1"/>
          </p:cNvSpPr>
          <p:nvPr>
            <p:ph sz="half" idx="2"/>
          </p:nvPr>
        </p:nvSpPr>
        <p:spPr/>
        <p:txBody>
          <a:bodyPr>
            <a:normAutofit fontScale="85000" lnSpcReduction="10000"/>
          </a:bodyPr>
          <a:lstStyle/>
          <a:p>
            <a:r>
              <a:rPr lang="ru-RU" dirty="0"/>
              <a:t>Узелковым письмом пользовались </a:t>
            </a:r>
            <a:r>
              <a:rPr lang="ru-RU" dirty="0" smtClean="0"/>
              <a:t>инки. </a:t>
            </a:r>
            <a:r>
              <a:rPr lang="ru-RU" dirty="0"/>
              <a:t>Индейские «записки» выглядели как шерстяные или хлопчатобумажные веревочки, к которым привязывалось определенное количество разноцветных шнурков. На последние навязывались различные узлы, форма и количество которых являлись ключом к расшифровке послания.</a:t>
            </a:r>
          </a:p>
        </p:txBody>
      </p:sp>
      <p:pic>
        <p:nvPicPr>
          <p:cNvPr id="3074"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827584" y="1772816"/>
            <a:ext cx="3384375" cy="38164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3223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Пиктографическое письмо</a:t>
            </a:r>
          </a:p>
        </p:txBody>
      </p:sp>
      <p:sp>
        <p:nvSpPr>
          <p:cNvPr id="4" name="Объект 3"/>
          <p:cNvSpPr>
            <a:spLocks noGrp="1"/>
          </p:cNvSpPr>
          <p:nvPr>
            <p:ph sz="half" idx="2"/>
          </p:nvPr>
        </p:nvSpPr>
        <p:spPr/>
        <p:txBody>
          <a:bodyPr>
            <a:noAutofit/>
          </a:bodyPr>
          <a:lstStyle/>
          <a:p>
            <a:r>
              <a:rPr lang="ru-RU" sz="2000" dirty="0"/>
              <a:t>Это особый знак, рисунок, который отображал узнаваемые черты объекта или понятия, явления либо предмета, на которые он указывает. Чаще всего древняя пиктография имела схематический вид. Такие послания выглядели как набор картинок – изображений различных действий, событий, предметов и пр., а человек, умеющий их толковать, получал нечто вроде справки по какому-либо вопросу.</a:t>
            </a:r>
          </a:p>
        </p:txBody>
      </p:sp>
      <p:pic>
        <p:nvPicPr>
          <p:cNvPr id="4100" name="Picture 4"/>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259632" y="1844824"/>
            <a:ext cx="2736303" cy="3384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534068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dirty="0"/>
              <a:t>Р</a:t>
            </a:r>
            <a:r>
              <a:rPr lang="ru-RU" dirty="0" smtClean="0"/>
              <a:t>уническая </a:t>
            </a:r>
            <a:r>
              <a:rPr lang="ru-RU" dirty="0"/>
              <a:t>письменность</a:t>
            </a:r>
            <a:endParaRPr lang="ru-RU" dirty="0"/>
          </a:p>
        </p:txBody>
      </p:sp>
      <p:sp>
        <p:nvSpPr>
          <p:cNvPr id="4" name="Объект 3"/>
          <p:cNvSpPr>
            <a:spLocks noGrp="1"/>
          </p:cNvSpPr>
          <p:nvPr>
            <p:ph sz="half" idx="2"/>
          </p:nvPr>
        </p:nvSpPr>
        <p:spPr/>
        <p:txBody>
          <a:bodyPr>
            <a:normAutofit fontScale="77500" lnSpcReduction="20000"/>
          </a:bodyPr>
          <a:lstStyle/>
          <a:p>
            <a:r>
              <a:rPr lang="ru-RU" dirty="0"/>
              <a:t>Одним из самых удивительных явлений в истории человечества является руническая письменность. От известных нам древних алфавитных систем ее отличает то, что каждый знак – руна – передавал не только фонетическое значение, но и нес в себе определенный смысл, понятие. Это означает, что с помощью рунического письма можно было фиксировать и отдельные единицы речи, и идиомы, то есть </a:t>
            </a:r>
            <a:r>
              <a:rPr lang="ru-RU" dirty="0" err="1"/>
              <a:t>словообороты</a:t>
            </a:r>
            <a:r>
              <a:rPr lang="ru-RU" dirty="0"/>
              <a:t>.</a:t>
            </a:r>
            <a:endParaRPr lang="ru-RU" dirty="0"/>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971600" y="1844824"/>
            <a:ext cx="2880320" cy="37444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888615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Кириллица</a:t>
            </a:r>
          </a:p>
        </p:txBody>
      </p:sp>
      <p:sp>
        <p:nvSpPr>
          <p:cNvPr id="4" name="Объект 3"/>
          <p:cNvSpPr>
            <a:spLocks noGrp="1"/>
          </p:cNvSpPr>
          <p:nvPr>
            <p:ph sz="half" idx="2"/>
          </p:nvPr>
        </p:nvSpPr>
        <p:spPr/>
        <p:txBody>
          <a:bodyPr>
            <a:normAutofit fontScale="85000" lnSpcReduction="20000"/>
          </a:bodyPr>
          <a:lstStyle/>
          <a:p>
            <a:r>
              <a:rPr lang="ru-RU" dirty="0"/>
              <a:t>Кириллическая письменность возникла в IX веке н.э., когда братья Кирилл и Мефодий из Салоники, подчинившись приказу византийского императора, занялись упорядочиванием письменности для славянского языка. Они создали новую азбуку, которая долгое время служила в качестве основного инструмента для перевода древнегреческих религиозных текстов. </a:t>
            </a:r>
          </a:p>
        </p:txBody>
      </p:sp>
      <p:pic>
        <p:nvPicPr>
          <p:cNvPr id="2050"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971600" y="1772816"/>
            <a:ext cx="2952328" cy="37444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102593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88</TotalTime>
  <Words>545</Words>
  <Application>Microsoft Office PowerPoint</Application>
  <PresentationFormat>Экран (4:3)</PresentationFormat>
  <Paragraphs>26</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Бумажная</vt:lpstr>
      <vt:lpstr>Письменность</vt:lpstr>
      <vt:lpstr>Зарождение письменности </vt:lpstr>
      <vt:lpstr>Алфавит</vt:lpstr>
      <vt:lpstr>Предметное письмо</vt:lpstr>
      <vt:lpstr>Предметное письмо</vt:lpstr>
      <vt:lpstr>Узелковое письмо</vt:lpstr>
      <vt:lpstr>Пиктографическое письмо</vt:lpstr>
      <vt:lpstr>Руническая письменность</vt:lpstr>
      <vt:lpstr>Кириллица</vt:lpstr>
      <vt:lpstr>Китайская каллиграфия</vt:lpstr>
      <vt:lpstr>Источник</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Письменность</dc:title>
  <dc:creator>user</dc:creator>
  <cp:lastModifiedBy>user</cp:lastModifiedBy>
  <cp:revision>4</cp:revision>
  <dcterms:created xsi:type="dcterms:W3CDTF">2015-08-31T18:22:03Z</dcterms:created>
  <dcterms:modified xsi:type="dcterms:W3CDTF">2015-09-14T17:09:26Z</dcterms:modified>
</cp:coreProperties>
</file>